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9" r:id="rId3"/>
    <p:sldId id="276" r:id="rId4"/>
    <p:sldId id="277" r:id="rId5"/>
    <p:sldId id="278" r:id="rId6"/>
    <p:sldId id="280" r:id="rId7"/>
    <p:sldId id="281" r:id="rId8"/>
    <p:sldId id="282" r:id="rId9"/>
    <p:sldId id="283" r:id="rId10"/>
    <p:sldId id="284" r:id="rId11"/>
    <p:sldId id="285" r:id="rId12"/>
    <p:sldId id="286" r:id="rId13"/>
    <p:sldId id="264"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B1070EF4-C62D-4E4C-B92A-12635E9635AF}" type="datetimeFigureOut">
              <a:rPr lang="fr-FR" smtClean="0"/>
              <a:t>07/01/2026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10ADE2-54E0-4BD0-B9CB-BD50FD7EF33F}" type="slidenum">
              <a:rPr lang="fr-FR" smtClean="0"/>
              <a:t>‹N°›</a:t>
            </a:fld>
            <a:endParaRPr lang="fr-FR"/>
          </a:p>
        </p:txBody>
      </p:sp>
    </p:spTree>
    <p:extLst>
      <p:ext uri="{BB962C8B-B14F-4D97-AF65-F5344CB8AC3E}">
        <p14:creationId xmlns:p14="http://schemas.microsoft.com/office/powerpoint/2010/main" val="2448512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1070EF4-C62D-4E4C-B92A-12635E9635AF}" type="datetimeFigureOut">
              <a:rPr lang="fr-FR" smtClean="0"/>
              <a:t>07/01/2026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10ADE2-54E0-4BD0-B9CB-BD50FD7EF33F}" type="slidenum">
              <a:rPr lang="fr-FR" smtClean="0"/>
              <a:t>‹N°›</a:t>
            </a:fld>
            <a:endParaRPr lang="fr-FR"/>
          </a:p>
        </p:txBody>
      </p:sp>
    </p:spTree>
    <p:extLst>
      <p:ext uri="{BB962C8B-B14F-4D97-AF65-F5344CB8AC3E}">
        <p14:creationId xmlns:p14="http://schemas.microsoft.com/office/powerpoint/2010/main" val="557865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1070EF4-C62D-4E4C-B92A-12635E9635AF}" type="datetimeFigureOut">
              <a:rPr lang="fr-FR" smtClean="0"/>
              <a:t>07/01/2026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10ADE2-54E0-4BD0-B9CB-BD50FD7EF33F}" type="slidenum">
              <a:rPr lang="fr-FR" smtClean="0"/>
              <a:t>‹N°›</a:t>
            </a:fld>
            <a:endParaRPr lang="fr-FR"/>
          </a:p>
        </p:txBody>
      </p:sp>
    </p:spTree>
    <p:extLst>
      <p:ext uri="{BB962C8B-B14F-4D97-AF65-F5344CB8AC3E}">
        <p14:creationId xmlns:p14="http://schemas.microsoft.com/office/powerpoint/2010/main" val="1737996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1070EF4-C62D-4E4C-B92A-12635E9635AF}" type="datetimeFigureOut">
              <a:rPr lang="fr-FR" smtClean="0"/>
              <a:t>07/01/2026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10ADE2-54E0-4BD0-B9CB-BD50FD7EF33F}" type="slidenum">
              <a:rPr lang="fr-FR" smtClean="0"/>
              <a:t>‹N°›</a:t>
            </a:fld>
            <a:endParaRPr lang="fr-FR"/>
          </a:p>
        </p:txBody>
      </p:sp>
    </p:spTree>
    <p:extLst>
      <p:ext uri="{BB962C8B-B14F-4D97-AF65-F5344CB8AC3E}">
        <p14:creationId xmlns:p14="http://schemas.microsoft.com/office/powerpoint/2010/main" val="2070417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B1070EF4-C62D-4E4C-B92A-12635E9635AF}" type="datetimeFigureOut">
              <a:rPr lang="fr-FR" smtClean="0"/>
              <a:t>07/01/2026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210ADE2-54E0-4BD0-B9CB-BD50FD7EF33F}" type="slidenum">
              <a:rPr lang="fr-FR" smtClean="0"/>
              <a:t>‹N°›</a:t>
            </a:fld>
            <a:endParaRPr lang="fr-FR"/>
          </a:p>
        </p:txBody>
      </p:sp>
    </p:spTree>
    <p:extLst>
      <p:ext uri="{BB962C8B-B14F-4D97-AF65-F5344CB8AC3E}">
        <p14:creationId xmlns:p14="http://schemas.microsoft.com/office/powerpoint/2010/main" val="3607028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1070EF4-C62D-4E4C-B92A-12635E9635AF}" type="datetimeFigureOut">
              <a:rPr lang="fr-FR" smtClean="0"/>
              <a:t>07/01/2026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210ADE2-54E0-4BD0-B9CB-BD50FD7EF33F}" type="slidenum">
              <a:rPr lang="fr-FR" smtClean="0"/>
              <a:t>‹N°›</a:t>
            </a:fld>
            <a:endParaRPr lang="fr-FR"/>
          </a:p>
        </p:txBody>
      </p:sp>
    </p:spTree>
    <p:extLst>
      <p:ext uri="{BB962C8B-B14F-4D97-AF65-F5344CB8AC3E}">
        <p14:creationId xmlns:p14="http://schemas.microsoft.com/office/powerpoint/2010/main" val="4055132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1070EF4-C62D-4E4C-B92A-12635E9635AF}" type="datetimeFigureOut">
              <a:rPr lang="fr-FR" smtClean="0"/>
              <a:t>07/01/2026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210ADE2-54E0-4BD0-B9CB-BD50FD7EF33F}" type="slidenum">
              <a:rPr lang="fr-FR" smtClean="0"/>
              <a:t>‹N°›</a:t>
            </a:fld>
            <a:endParaRPr lang="fr-FR"/>
          </a:p>
        </p:txBody>
      </p:sp>
    </p:spTree>
    <p:extLst>
      <p:ext uri="{BB962C8B-B14F-4D97-AF65-F5344CB8AC3E}">
        <p14:creationId xmlns:p14="http://schemas.microsoft.com/office/powerpoint/2010/main" val="66168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B1070EF4-C62D-4E4C-B92A-12635E9635AF}" type="datetimeFigureOut">
              <a:rPr lang="fr-FR" smtClean="0"/>
              <a:t>07/01/2026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210ADE2-54E0-4BD0-B9CB-BD50FD7EF33F}" type="slidenum">
              <a:rPr lang="fr-FR" smtClean="0"/>
              <a:t>‹N°›</a:t>
            </a:fld>
            <a:endParaRPr lang="fr-FR"/>
          </a:p>
        </p:txBody>
      </p:sp>
    </p:spTree>
    <p:extLst>
      <p:ext uri="{BB962C8B-B14F-4D97-AF65-F5344CB8AC3E}">
        <p14:creationId xmlns:p14="http://schemas.microsoft.com/office/powerpoint/2010/main" val="2901592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1070EF4-C62D-4E4C-B92A-12635E9635AF}" type="datetimeFigureOut">
              <a:rPr lang="fr-FR" smtClean="0"/>
              <a:t>07/01/2026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210ADE2-54E0-4BD0-B9CB-BD50FD7EF33F}" type="slidenum">
              <a:rPr lang="fr-FR" smtClean="0"/>
              <a:t>‹N°›</a:t>
            </a:fld>
            <a:endParaRPr lang="fr-FR"/>
          </a:p>
        </p:txBody>
      </p:sp>
    </p:spTree>
    <p:extLst>
      <p:ext uri="{BB962C8B-B14F-4D97-AF65-F5344CB8AC3E}">
        <p14:creationId xmlns:p14="http://schemas.microsoft.com/office/powerpoint/2010/main" val="109061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1070EF4-C62D-4E4C-B92A-12635E9635AF}" type="datetimeFigureOut">
              <a:rPr lang="fr-FR" smtClean="0"/>
              <a:t>07/01/2026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210ADE2-54E0-4BD0-B9CB-BD50FD7EF33F}" type="slidenum">
              <a:rPr lang="fr-FR" smtClean="0"/>
              <a:t>‹N°›</a:t>
            </a:fld>
            <a:endParaRPr lang="fr-FR"/>
          </a:p>
        </p:txBody>
      </p:sp>
    </p:spTree>
    <p:extLst>
      <p:ext uri="{BB962C8B-B14F-4D97-AF65-F5344CB8AC3E}">
        <p14:creationId xmlns:p14="http://schemas.microsoft.com/office/powerpoint/2010/main" val="3131911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1070EF4-C62D-4E4C-B92A-12635E9635AF}" type="datetimeFigureOut">
              <a:rPr lang="fr-FR" smtClean="0"/>
              <a:t>07/01/2026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210ADE2-54E0-4BD0-B9CB-BD50FD7EF33F}" type="slidenum">
              <a:rPr lang="fr-FR" smtClean="0"/>
              <a:t>‹N°›</a:t>
            </a:fld>
            <a:endParaRPr lang="fr-FR"/>
          </a:p>
        </p:txBody>
      </p:sp>
    </p:spTree>
    <p:extLst>
      <p:ext uri="{BB962C8B-B14F-4D97-AF65-F5344CB8AC3E}">
        <p14:creationId xmlns:p14="http://schemas.microsoft.com/office/powerpoint/2010/main" val="2100030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070EF4-C62D-4E4C-B92A-12635E9635AF}" type="datetimeFigureOut">
              <a:rPr lang="fr-FR" smtClean="0"/>
              <a:t>07/01/2026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10ADE2-54E0-4BD0-B9CB-BD50FD7EF33F}" type="slidenum">
              <a:rPr lang="fr-FR" smtClean="0"/>
              <a:t>‹N°›</a:t>
            </a:fld>
            <a:endParaRPr lang="fr-FR"/>
          </a:p>
        </p:txBody>
      </p:sp>
    </p:spTree>
    <p:extLst>
      <p:ext uri="{BB962C8B-B14F-4D97-AF65-F5344CB8AC3E}">
        <p14:creationId xmlns:p14="http://schemas.microsoft.com/office/powerpoint/2010/main" val="33191284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772816"/>
            <a:ext cx="8352928" cy="4525963"/>
          </a:xfrm>
        </p:spPr>
        <p:txBody>
          <a:bodyPr>
            <a:normAutofit fontScale="92500" lnSpcReduction="20000"/>
          </a:bodyPr>
          <a:lstStyle/>
          <a:p>
            <a:pPr marL="114300" indent="0" algn="ctr">
              <a:lnSpc>
                <a:spcPct val="115000"/>
              </a:lnSpc>
              <a:spcAft>
                <a:spcPts val="0"/>
              </a:spcAft>
              <a:buNone/>
            </a:pPr>
            <a:endParaRPr lang="fr-CM" b="1" dirty="0">
              <a:ea typeface="Times New Roman"/>
              <a:cs typeface="Times New Roman"/>
            </a:endParaRPr>
          </a:p>
          <a:p>
            <a:pPr marL="114300" indent="0" algn="ctr">
              <a:lnSpc>
                <a:spcPct val="120000"/>
              </a:lnSpc>
              <a:spcBef>
                <a:spcPts val="0"/>
              </a:spcBef>
              <a:spcAft>
                <a:spcPts val="0"/>
              </a:spcAft>
              <a:buNone/>
            </a:pPr>
            <a:r>
              <a:rPr lang="fr-CM" sz="4700" b="1" dirty="0" smtClean="0">
                <a:ea typeface="Times New Roman"/>
                <a:cs typeface="Times New Roman"/>
              </a:rPr>
              <a:t>PRESENTATION DU PROGRAMME CONJOINT GOUVERNEMENT-ONU YOUTH CONNEKT CAMEROON</a:t>
            </a:r>
          </a:p>
          <a:p>
            <a:pPr marL="114300" indent="0" algn="ctr">
              <a:lnSpc>
                <a:spcPct val="115000"/>
              </a:lnSpc>
              <a:spcAft>
                <a:spcPts val="0"/>
              </a:spcAft>
              <a:buNone/>
            </a:pPr>
            <a:r>
              <a:rPr lang="fr-CM" sz="1900" b="1" dirty="0" smtClean="0">
                <a:ea typeface="Times New Roman"/>
                <a:cs typeface="Times New Roman"/>
              </a:rPr>
              <a:t>                                                              </a:t>
            </a:r>
          </a:p>
          <a:p>
            <a:pPr marL="114300" indent="0" algn="ctr">
              <a:lnSpc>
                <a:spcPct val="115000"/>
              </a:lnSpc>
              <a:spcAft>
                <a:spcPts val="0"/>
              </a:spcAft>
              <a:buNone/>
            </a:pPr>
            <a:endParaRPr lang="fr-CM" sz="1900" b="1" dirty="0">
              <a:ea typeface="Times New Roman"/>
              <a:cs typeface="Times New Roman"/>
            </a:endParaRPr>
          </a:p>
          <a:p>
            <a:pPr marL="114300" indent="0" algn="ctr">
              <a:lnSpc>
                <a:spcPct val="115000"/>
              </a:lnSpc>
              <a:spcAft>
                <a:spcPts val="0"/>
              </a:spcAft>
              <a:buNone/>
            </a:pPr>
            <a:r>
              <a:rPr lang="fr-CM" sz="1900" b="1" dirty="0" smtClean="0">
                <a:ea typeface="Times New Roman"/>
                <a:cs typeface="Times New Roman"/>
              </a:rPr>
              <a:t>                                                                                    </a:t>
            </a:r>
            <a:r>
              <a:rPr lang="fr-CM" sz="1800" b="1" dirty="0" smtClean="0">
                <a:latin typeface="Bahnschrift SemiBold" pitchFamily="34" charset="0"/>
                <a:ea typeface="Times New Roman"/>
                <a:cs typeface="Times New Roman"/>
              </a:rPr>
              <a:t>Par M. </a:t>
            </a:r>
            <a:r>
              <a:rPr lang="fr-CM" sz="1800" b="1" dirty="0" smtClean="0">
                <a:latin typeface="Bahnschrift SemiBold" pitchFamily="34" charset="0"/>
                <a:ea typeface="Times New Roman"/>
                <a:cs typeface="Times New Roman"/>
              </a:rPr>
              <a:t>ESSAMA </a:t>
            </a:r>
            <a:r>
              <a:rPr lang="fr-CM" sz="1800" b="1" dirty="0" err="1" smtClean="0">
                <a:latin typeface="Bahnschrift SemiBold" pitchFamily="34" charset="0"/>
                <a:ea typeface="Times New Roman"/>
                <a:cs typeface="Times New Roman"/>
              </a:rPr>
              <a:t>ESSAMA</a:t>
            </a:r>
            <a:r>
              <a:rPr lang="fr-CM" sz="1800" b="1" dirty="0" smtClean="0">
                <a:latin typeface="Bahnschrift SemiBold" pitchFamily="34" charset="0"/>
                <a:ea typeface="Times New Roman"/>
                <a:cs typeface="Times New Roman"/>
              </a:rPr>
              <a:t> Mathurin</a:t>
            </a:r>
            <a:endParaRPr lang="fr-CM" sz="1800" b="1" dirty="0" smtClean="0">
              <a:latin typeface="Bahnschrift SemiBold" pitchFamily="34" charset="0"/>
              <a:ea typeface="Times New Roman"/>
              <a:cs typeface="Times New Roman"/>
            </a:endParaRPr>
          </a:p>
          <a:p>
            <a:pPr marL="114300" indent="0" algn="ctr">
              <a:lnSpc>
                <a:spcPct val="115000"/>
              </a:lnSpc>
              <a:spcAft>
                <a:spcPts val="0"/>
              </a:spcAft>
              <a:buNone/>
            </a:pPr>
            <a:r>
              <a:rPr lang="fr-CM" sz="1800" b="1" dirty="0" smtClean="0">
                <a:latin typeface="Bahnschrift SemiBold" pitchFamily="34" charset="0"/>
                <a:ea typeface="Times New Roman"/>
                <a:cs typeface="Times New Roman"/>
              </a:rPr>
              <a:t>                                                                                                                                              </a:t>
            </a:r>
            <a:r>
              <a:rPr lang="fr-CM" sz="1800" b="1" dirty="0" smtClean="0">
                <a:latin typeface="Bahnschrift SemiBold" pitchFamily="34" charset="0"/>
                <a:ea typeface="Times New Roman"/>
                <a:cs typeface="Times New Roman"/>
              </a:rPr>
              <a:t>Directeur </a:t>
            </a:r>
            <a:r>
              <a:rPr lang="fr-CM" sz="1800" b="1" dirty="0" smtClean="0">
                <a:latin typeface="Bahnschrift SemiBold" pitchFamily="34" charset="0"/>
                <a:ea typeface="Times New Roman"/>
                <a:cs typeface="Times New Roman"/>
              </a:rPr>
              <a:t>National </a:t>
            </a:r>
            <a:r>
              <a:rPr lang="fr-CM" sz="1800" b="1" dirty="0" smtClean="0">
                <a:latin typeface="Bahnschrift SemiBold" pitchFamily="34" charset="0"/>
                <a:ea typeface="Times New Roman"/>
                <a:cs typeface="Times New Roman"/>
              </a:rPr>
              <a:t>Adjoint </a:t>
            </a:r>
            <a:endParaRPr lang="fr-CM" sz="1800" b="1" dirty="0" smtClean="0">
              <a:latin typeface="Bahnschrift SemiBold" pitchFamily="34" charset="0"/>
              <a:ea typeface="Times New Roman"/>
              <a:cs typeface="Times New Roman"/>
            </a:endParaRPr>
          </a:p>
          <a:p>
            <a:pPr marL="114300" indent="0" algn="ctr">
              <a:lnSpc>
                <a:spcPct val="115000"/>
              </a:lnSpc>
              <a:spcAft>
                <a:spcPts val="0"/>
              </a:spcAft>
              <a:buNone/>
            </a:pPr>
            <a:r>
              <a:rPr lang="fr-CM" sz="1800" b="1" i="1" dirty="0" smtClean="0">
                <a:latin typeface="Arial Narrow" pitchFamily="34" charset="0"/>
                <a:ea typeface="Times New Roman"/>
                <a:cs typeface="Times New Roman"/>
              </a:rPr>
              <a:t>                                                                                                      </a:t>
            </a:r>
            <a:endParaRPr lang="fr-CM" sz="1800" b="1" i="1" dirty="0">
              <a:ea typeface="Times New Roman"/>
              <a:cs typeface="Times New Roman"/>
            </a:endParaRPr>
          </a:p>
          <a:p>
            <a:pPr marL="114300" indent="0" algn="r">
              <a:lnSpc>
                <a:spcPct val="115000"/>
              </a:lnSpc>
              <a:spcAft>
                <a:spcPts val="0"/>
              </a:spcAft>
              <a:buNone/>
            </a:pPr>
            <a:r>
              <a:rPr lang="fr-FR" sz="1900" b="1" dirty="0" smtClean="0">
                <a:effectLst/>
                <a:ea typeface="Times New Roman"/>
                <a:cs typeface="Times New Roman"/>
              </a:rPr>
              <a:t> </a:t>
            </a:r>
            <a:endParaRPr lang="fr-FR" sz="1900" dirty="0">
              <a:ea typeface="Calibri"/>
              <a:cs typeface="Times New Roman"/>
            </a:endParaRPr>
          </a:p>
          <a:p>
            <a:endParaRPr lang="fr-FR"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7904" y="320143"/>
            <a:ext cx="1876425" cy="809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320143"/>
            <a:ext cx="1028700" cy="1171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7251" y="298496"/>
            <a:ext cx="1076325" cy="113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0733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noAutofit/>
          </a:bodyPr>
          <a:lstStyle/>
          <a:p>
            <a:pPr marL="457200" lvl="0" indent="-457200">
              <a:lnSpc>
                <a:spcPct val="120000"/>
              </a:lnSpc>
              <a:spcBef>
                <a:spcPts val="1000"/>
              </a:spcBef>
            </a:pPr>
            <a:r>
              <a:rPr lang="fr-FR" sz="32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REALISATIONS ET RESULTATS</a:t>
            </a:r>
            <a:br>
              <a:rPr lang="fr-FR" sz="32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br>
            <a:endParaRPr lang="fr-FR" sz="3200" dirty="0"/>
          </a:p>
        </p:txBody>
      </p:sp>
      <p:sp>
        <p:nvSpPr>
          <p:cNvPr id="3" name="Espace réservé du contenu 2"/>
          <p:cNvSpPr>
            <a:spLocks noGrp="1"/>
          </p:cNvSpPr>
          <p:nvPr>
            <p:ph idx="1"/>
          </p:nvPr>
        </p:nvSpPr>
        <p:spPr>
          <a:xfrm>
            <a:off x="323528" y="980728"/>
            <a:ext cx="8568952" cy="5616624"/>
          </a:xfrm>
        </p:spPr>
        <p:txBody>
          <a:bodyPr>
            <a:normAutofit fontScale="92500" lnSpcReduction="20000"/>
          </a:bodyPr>
          <a:lstStyle/>
          <a:p>
            <a:pPr marL="0" indent="0" algn="ctr">
              <a:buNone/>
            </a:pPr>
            <a:r>
              <a:rPr lang="fr-CM" sz="2200" b="1" dirty="0" smtClean="0">
                <a:solidFill>
                  <a:srgbClr val="000000"/>
                </a:solidFill>
                <a:latin typeface="Cambria"/>
                <a:ea typeface="Calibri"/>
                <a:cs typeface="Tahoma"/>
              </a:rPr>
              <a:t>PRINCIPAUX RESULTATS DEPUIS LE LANCEMENT DU PROGRAMME</a:t>
            </a:r>
          </a:p>
          <a:p>
            <a:pPr marL="0" indent="0" algn="ctr">
              <a:buNone/>
            </a:pPr>
            <a:endParaRPr lang="fr-FR" sz="1800" b="1" dirty="0" smtClean="0">
              <a:solidFill>
                <a:srgbClr val="000000"/>
              </a:solidFill>
              <a:latin typeface="Cambria"/>
              <a:ea typeface="Calibri"/>
              <a:cs typeface="Tahoma"/>
            </a:endParaRPr>
          </a:p>
          <a:p>
            <a:pPr algn="just">
              <a:buFont typeface="Wingdings" pitchFamily="2" charset="2"/>
              <a:buChar char="q"/>
            </a:pPr>
            <a:r>
              <a:rPr lang="fr-FR" sz="2000" dirty="0" smtClean="0">
                <a:solidFill>
                  <a:srgbClr val="000000"/>
                </a:solidFill>
                <a:ea typeface="Calibri"/>
                <a:cs typeface="Tahoma"/>
              </a:rPr>
              <a:t>Connexion </a:t>
            </a:r>
            <a:r>
              <a:rPr lang="fr-FR" sz="2000" dirty="0">
                <a:solidFill>
                  <a:srgbClr val="000000"/>
                </a:solidFill>
                <a:ea typeface="Calibri"/>
                <a:cs typeface="Tahoma"/>
              </a:rPr>
              <a:t>de près de </a:t>
            </a:r>
            <a:r>
              <a:rPr lang="fr-FR" sz="2000" b="1" dirty="0" smtClean="0">
                <a:solidFill>
                  <a:srgbClr val="000000"/>
                </a:solidFill>
                <a:ea typeface="Calibri"/>
                <a:cs typeface="Tahoma"/>
              </a:rPr>
              <a:t>2000 </a:t>
            </a:r>
            <a:r>
              <a:rPr lang="fr-FR" sz="2000" b="1" dirty="0">
                <a:solidFill>
                  <a:srgbClr val="000000"/>
                </a:solidFill>
                <a:ea typeface="Calibri"/>
                <a:cs typeface="Tahoma"/>
              </a:rPr>
              <a:t>000 </a:t>
            </a:r>
            <a:r>
              <a:rPr lang="fr-FR" sz="2000" b="1" dirty="0" smtClean="0">
                <a:solidFill>
                  <a:srgbClr val="000000"/>
                </a:solidFill>
                <a:ea typeface="Calibri"/>
                <a:cs typeface="Tahoma"/>
              </a:rPr>
              <a:t>de </a:t>
            </a:r>
            <a:r>
              <a:rPr lang="fr-FR" sz="2000" dirty="0" smtClean="0">
                <a:solidFill>
                  <a:srgbClr val="000000"/>
                </a:solidFill>
                <a:ea typeface="Calibri"/>
                <a:cs typeface="Tahoma"/>
              </a:rPr>
              <a:t>jeunes aux </a:t>
            </a:r>
            <a:r>
              <a:rPr lang="fr-FR" sz="2000" dirty="0">
                <a:solidFill>
                  <a:srgbClr val="000000"/>
                </a:solidFill>
                <a:ea typeface="Calibri"/>
                <a:cs typeface="Tahoma"/>
              </a:rPr>
              <a:t>opportunités </a:t>
            </a:r>
            <a:r>
              <a:rPr lang="fr-FR" sz="2000" dirty="0" smtClean="0">
                <a:solidFill>
                  <a:srgbClr val="000000"/>
                </a:solidFill>
                <a:ea typeface="Calibri"/>
                <a:cs typeface="Tahoma"/>
              </a:rPr>
              <a:t>diverses;</a:t>
            </a:r>
          </a:p>
          <a:p>
            <a:pPr algn="just">
              <a:buFont typeface="Wingdings" pitchFamily="2" charset="2"/>
              <a:buChar char="q"/>
            </a:pPr>
            <a:r>
              <a:rPr lang="fr-FR" sz="2000" dirty="0">
                <a:solidFill>
                  <a:srgbClr val="000000"/>
                </a:solidFill>
                <a:ea typeface="Calibri"/>
                <a:cs typeface="Tahoma"/>
              </a:rPr>
              <a:t>R</a:t>
            </a:r>
            <a:r>
              <a:rPr lang="fr-FR" sz="2000" dirty="0" smtClean="0">
                <a:solidFill>
                  <a:srgbClr val="000000"/>
                </a:solidFill>
                <a:ea typeface="Calibri"/>
                <a:cs typeface="Tahoma"/>
              </a:rPr>
              <a:t>enforcement </a:t>
            </a:r>
            <a:r>
              <a:rPr lang="fr-FR" sz="2000" dirty="0">
                <a:solidFill>
                  <a:srgbClr val="000000"/>
                </a:solidFill>
                <a:ea typeface="Calibri"/>
                <a:cs typeface="Tahoma"/>
              </a:rPr>
              <a:t>de l’employabilité de </a:t>
            </a:r>
            <a:r>
              <a:rPr lang="fr-FR" sz="2000" b="1" dirty="0" smtClean="0">
                <a:solidFill>
                  <a:srgbClr val="000000"/>
                </a:solidFill>
                <a:ea typeface="Calibri"/>
                <a:cs typeface="Tahoma"/>
              </a:rPr>
              <a:t>7514 </a:t>
            </a:r>
            <a:r>
              <a:rPr lang="fr-FR" sz="2000" dirty="0">
                <a:solidFill>
                  <a:srgbClr val="000000"/>
                </a:solidFill>
                <a:ea typeface="Calibri"/>
                <a:cs typeface="Tahoma"/>
              </a:rPr>
              <a:t>jeunes  </a:t>
            </a:r>
            <a:r>
              <a:rPr lang="fr-FR" sz="2000" dirty="0" smtClean="0">
                <a:solidFill>
                  <a:srgbClr val="000000"/>
                </a:solidFill>
                <a:ea typeface="Calibri"/>
                <a:cs typeface="Tahoma"/>
              </a:rPr>
              <a:t>(Challenges, formations );</a:t>
            </a:r>
          </a:p>
          <a:p>
            <a:pPr algn="just">
              <a:buFont typeface="Wingdings" pitchFamily="2" charset="2"/>
              <a:buChar char="q"/>
            </a:pPr>
            <a:r>
              <a:rPr lang="fr-FR" sz="2000" dirty="0" smtClean="0">
                <a:ea typeface="Times New Roman"/>
                <a:cs typeface="Tahoma"/>
              </a:rPr>
              <a:t>Immersion </a:t>
            </a:r>
            <a:r>
              <a:rPr lang="fr-FR" sz="2000" dirty="0">
                <a:ea typeface="Times New Roman"/>
                <a:cs typeface="Tahoma"/>
              </a:rPr>
              <a:t>professionnelle de 157 jeunes </a:t>
            </a:r>
            <a:r>
              <a:rPr lang="fr-FR" sz="2000" dirty="0" smtClean="0">
                <a:ea typeface="Times New Roman"/>
                <a:cs typeface="Tahoma"/>
              </a:rPr>
              <a:t>(stages académiques et professionnels)</a:t>
            </a:r>
            <a:endParaRPr lang="fr-FR" sz="2000" dirty="0" smtClean="0">
              <a:solidFill>
                <a:srgbClr val="000000"/>
              </a:solidFill>
              <a:ea typeface="Calibri"/>
              <a:cs typeface="Tahoma"/>
            </a:endParaRPr>
          </a:p>
          <a:p>
            <a:pPr algn="just">
              <a:buFont typeface="Wingdings" pitchFamily="2" charset="2"/>
              <a:buChar char="q"/>
            </a:pPr>
            <a:r>
              <a:rPr lang="fr-FR" sz="2000" dirty="0">
                <a:solidFill>
                  <a:srgbClr val="000000"/>
                </a:solidFill>
                <a:ea typeface="Calibri"/>
                <a:cs typeface="Tahoma"/>
              </a:rPr>
              <a:t>R</a:t>
            </a:r>
            <a:r>
              <a:rPr lang="fr-FR" sz="2000" dirty="0" smtClean="0">
                <a:solidFill>
                  <a:srgbClr val="000000"/>
                </a:solidFill>
                <a:ea typeface="Calibri"/>
                <a:cs typeface="Tahoma"/>
              </a:rPr>
              <a:t>enforcement </a:t>
            </a:r>
            <a:r>
              <a:rPr lang="fr-FR" sz="2000" dirty="0">
                <a:solidFill>
                  <a:srgbClr val="000000"/>
                </a:solidFill>
                <a:ea typeface="Calibri"/>
                <a:cs typeface="Tahoma"/>
              </a:rPr>
              <a:t>des capacités de </a:t>
            </a:r>
            <a:r>
              <a:rPr lang="fr-FR" sz="2000" b="1" dirty="0">
                <a:solidFill>
                  <a:srgbClr val="000000"/>
                </a:solidFill>
                <a:ea typeface="Calibri"/>
                <a:cs typeface="Tahoma"/>
              </a:rPr>
              <a:t>1 </a:t>
            </a:r>
            <a:r>
              <a:rPr lang="fr-FR" sz="2000" b="1" dirty="0" smtClean="0">
                <a:solidFill>
                  <a:srgbClr val="000000"/>
                </a:solidFill>
                <a:ea typeface="Calibri"/>
                <a:cs typeface="Tahoma"/>
              </a:rPr>
              <a:t>752 </a:t>
            </a:r>
            <a:r>
              <a:rPr lang="fr-FR" sz="2000" dirty="0">
                <a:solidFill>
                  <a:srgbClr val="000000"/>
                </a:solidFill>
                <a:ea typeface="Calibri"/>
                <a:cs typeface="Tahoma"/>
              </a:rPr>
              <a:t>jeunes en leadership et consolidation de la paix, parmi lesquels </a:t>
            </a:r>
            <a:r>
              <a:rPr lang="fr-FR" sz="2000" b="1" dirty="0">
                <a:solidFill>
                  <a:srgbClr val="000000"/>
                </a:solidFill>
                <a:ea typeface="Calibri"/>
                <a:cs typeface="Tahoma"/>
              </a:rPr>
              <a:t>500</a:t>
            </a:r>
            <a:r>
              <a:rPr lang="fr-FR" sz="2000" dirty="0">
                <a:solidFill>
                  <a:srgbClr val="000000"/>
                </a:solidFill>
                <a:ea typeface="Calibri"/>
                <a:cs typeface="Tahoma"/>
              </a:rPr>
              <a:t> jeunes ambassadeurs </a:t>
            </a:r>
            <a:r>
              <a:rPr lang="fr-FR" sz="2000" dirty="0" smtClean="0">
                <a:solidFill>
                  <a:srgbClr val="000000"/>
                </a:solidFill>
                <a:ea typeface="Calibri"/>
                <a:cs typeface="Tahoma"/>
              </a:rPr>
              <a:t>et Tisserands de </a:t>
            </a:r>
            <a:r>
              <a:rPr lang="fr-FR" sz="2000" dirty="0">
                <a:solidFill>
                  <a:srgbClr val="000000"/>
                </a:solidFill>
                <a:ea typeface="Calibri"/>
                <a:cs typeface="Tahoma"/>
              </a:rPr>
              <a:t>la paix </a:t>
            </a:r>
            <a:r>
              <a:rPr lang="fr-FR" sz="2000" dirty="0" smtClean="0">
                <a:solidFill>
                  <a:srgbClr val="000000"/>
                </a:solidFill>
                <a:ea typeface="Calibri"/>
                <a:cs typeface="Tahoma"/>
              </a:rPr>
              <a:t>actifs;</a:t>
            </a:r>
          </a:p>
          <a:p>
            <a:pPr algn="just">
              <a:buFont typeface="Wingdings" pitchFamily="2" charset="2"/>
              <a:buChar char="q"/>
            </a:pPr>
            <a:r>
              <a:rPr lang="fr-FR" sz="2000" dirty="0" smtClean="0">
                <a:solidFill>
                  <a:srgbClr val="000000"/>
                </a:solidFill>
                <a:ea typeface="Calibri"/>
                <a:cs typeface="Tahoma"/>
              </a:rPr>
              <a:t>Accompagnement </a:t>
            </a:r>
            <a:r>
              <a:rPr lang="fr-FR" sz="2000" dirty="0">
                <a:solidFill>
                  <a:srgbClr val="000000"/>
                </a:solidFill>
                <a:ea typeface="Calibri"/>
                <a:cs typeface="Tahoma"/>
              </a:rPr>
              <a:t>de </a:t>
            </a:r>
            <a:r>
              <a:rPr lang="fr-FR" sz="2000" b="1" dirty="0">
                <a:solidFill>
                  <a:srgbClr val="000000"/>
                </a:solidFill>
                <a:ea typeface="Calibri"/>
                <a:cs typeface="Tahoma"/>
              </a:rPr>
              <a:t>211 </a:t>
            </a:r>
            <a:r>
              <a:rPr lang="fr-FR" sz="2000" dirty="0">
                <a:solidFill>
                  <a:srgbClr val="000000"/>
                </a:solidFill>
                <a:ea typeface="Calibri"/>
                <a:cs typeface="Tahoma"/>
              </a:rPr>
              <a:t>entreprises/AGR de jeunes filles opérationnelles, dont la mise a assuré leur autonomisation et </a:t>
            </a:r>
            <a:r>
              <a:rPr lang="fr-FR" sz="2000" dirty="0" smtClean="0">
                <a:solidFill>
                  <a:srgbClr val="000000"/>
                </a:solidFill>
                <a:ea typeface="Calibri"/>
                <a:cs typeface="Tahoma"/>
              </a:rPr>
              <a:t>démontré </a:t>
            </a:r>
            <a:r>
              <a:rPr lang="fr-FR" sz="2000" dirty="0">
                <a:solidFill>
                  <a:srgbClr val="000000"/>
                </a:solidFill>
                <a:ea typeface="Calibri"/>
                <a:cs typeface="Tahoma"/>
              </a:rPr>
              <a:t>leurs capacités entrepreneuriales </a:t>
            </a:r>
            <a:r>
              <a:rPr lang="fr-FR" sz="2000" dirty="0" smtClean="0">
                <a:solidFill>
                  <a:srgbClr val="000000"/>
                </a:solidFill>
                <a:ea typeface="Calibri"/>
                <a:cs typeface="Tahoma"/>
              </a:rPr>
              <a:t>;</a:t>
            </a:r>
          </a:p>
          <a:p>
            <a:pPr algn="just">
              <a:buFont typeface="Wingdings" pitchFamily="2" charset="2"/>
              <a:buChar char="q"/>
            </a:pPr>
            <a:r>
              <a:rPr lang="fr-FR" sz="2000" dirty="0" smtClean="0">
                <a:solidFill>
                  <a:srgbClr val="000000"/>
                </a:solidFill>
                <a:ea typeface="Calibri"/>
                <a:cs typeface="Tahoma"/>
              </a:rPr>
              <a:t>Connexion d’une </a:t>
            </a:r>
            <a:r>
              <a:rPr lang="fr-FR" sz="2000" dirty="0" smtClean="0">
                <a:solidFill>
                  <a:srgbClr val="000000"/>
                </a:solidFill>
                <a:ea typeface="Calibri"/>
                <a:cs typeface="Calibri"/>
              </a:rPr>
              <a:t>première </a:t>
            </a:r>
            <a:r>
              <a:rPr lang="fr-FR" sz="2000" dirty="0">
                <a:solidFill>
                  <a:srgbClr val="000000"/>
                </a:solidFill>
                <a:ea typeface="Calibri"/>
                <a:cs typeface="Calibri"/>
              </a:rPr>
              <a:t>cohorte de 350 jeunes </a:t>
            </a:r>
            <a:r>
              <a:rPr lang="fr-FR" sz="2000" dirty="0" smtClean="0">
                <a:solidFill>
                  <a:srgbClr val="000000"/>
                </a:solidFill>
                <a:ea typeface="Calibri"/>
                <a:cs typeface="Calibri"/>
              </a:rPr>
              <a:t>aux </a:t>
            </a:r>
            <a:r>
              <a:rPr lang="fr-FR" sz="2000" dirty="0">
                <a:solidFill>
                  <a:srgbClr val="000000"/>
                </a:solidFill>
                <a:ea typeface="Calibri"/>
                <a:cs typeface="Calibri"/>
              </a:rPr>
              <a:t>réseaux et aux communautés digitales nationales et </a:t>
            </a:r>
            <a:r>
              <a:rPr lang="fr-FR" sz="2000" dirty="0" smtClean="0">
                <a:solidFill>
                  <a:srgbClr val="000000"/>
                </a:solidFill>
                <a:ea typeface="Calibri"/>
                <a:cs typeface="Calibri"/>
              </a:rPr>
              <a:t>internationales;</a:t>
            </a:r>
            <a:endParaRPr lang="fr-FR" sz="2000" dirty="0"/>
          </a:p>
          <a:p>
            <a:pPr algn="just">
              <a:buFont typeface="Wingdings" pitchFamily="2" charset="2"/>
              <a:buChar char="q"/>
            </a:pPr>
            <a:r>
              <a:rPr lang="fr-FR" sz="2000" dirty="0" smtClean="0">
                <a:solidFill>
                  <a:srgbClr val="000000"/>
                </a:solidFill>
                <a:ea typeface="Calibri"/>
                <a:cs typeface="Tahoma"/>
              </a:rPr>
              <a:t>Sensibilisation </a:t>
            </a:r>
            <a:r>
              <a:rPr lang="fr-FR" sz="2000" dirty="0">
                <a:solidFill>
                  <a:srgbClr val="000000"/>
                </a:solidFill>
                <a:ea typeface="Calibri"/>
                <a:cs typeface="Tahoma"/>
              </a:rPr>
              <a:t>de </a:t>
            </a:r>
            <a:r>
              <a:rPr lang="fr-FR" sz="2000" b="1" dirty="0" smtClean="0">
                <a:solidFill>
                  <a:srgbClr val="000000"/>
                </a:solidFill>
                <a:ea typeface="Calibri"/>
                <a:cs typeface="Tahoma"/>
              </a:rPr>
              <a:t>336 946</a:t>
            </a:r>
            <a:r>
              <a:rPr lang="fr-FR" sz="2000" b="1" dirty="0" smtClean="0">
                <a:solidFill>
                  <a:srgbClr val="000000"/>
                </a:solidFill>
                <a:cs typeface="Tahoma"/>
              </a:rPr>
              <a:t> </a:t>
            </a:r>
            <a:r>
              <a:rPr lang="fr-FR" sz="2000" dirty="0">
                <a:solidFill>
                  <a:srgbClr val="000000"/>
                </a:solidFill>
                <a:ea typeface="Calibri"/>
                <a:cs typeface="Tahoma"/>
              </a:rPr>
              <a:t>jeunes sur les thématiques de SR/VBG y compris via les plateformes numériques et les réseaux </a:t>
            </a:r>
            <a:r>
              <a:rPr lang="fr-FR" sz="2000" dirty="0" smtClean="0">
                <a:solidFill>
                  <a:srgbClr val="000000"/>
                </a:solidFill>
                <a:ea typeface="Calibri"/>
                <a:cs typeface="Tahoma"/>
              </a:rPr>
              <a:t>sociaux;</a:t>
            </a:r>
          </a:p>
          <a:p>
            <a:pPr algn="just">
              <a:buFont typeface="Wingdings" pitchFamily="2" charset="2"/>
              <a:buChar char="q"/>
            </a:pPr>
            <a:r>
              <a:rPr lang="fr-FR" sz="2000" dirty="0" smtClean="0">
                <a:ea typeface="Times New Roman"/>
                <a:cs typeface="Tahoma"/>
              </a:rPr>
              <a:t>Organisation </a:t>
            </a:r>
            <a:r>
              <a:rPr lang="fr-FR" sz="2000" dirty="0">
                <a:ea typeface="Times New Roman"/>
                <a:cs typeface="Tahoma"/>
              </a:rPr>
              <a:t>de </a:t>
            </a:r>
            <a:r>
              <a:rPr lang="fr-FR" sz="2000" dirty="0" smtClean="0">
                <a:ea typeface="Times New Roman"/>
                <a:cs typeface="Tahoma"/>
              </a:rPr>
              <a:t>cinq </a:t>
            </a:r>
            <a:r>
              <a:rPr lang="fr-FR" sz="2000" dirty="0">
                <a:ea typeface="Times New Roman"/>
                <a:cs typeface="Tahoma"/>
              </a:rPr>
              <a:t>(</a:t>
            </a:r>
            <a:r>
              <a:rPr lang="fr-FR" sz="2000" dirty="0" smtClean="0">
                <a:ea typeface="Times New Roman"/>
                <a:cs typeface="Tahoma"/>
              </a:rPr>
              <a:t>05) </a:t>
            </a:r>
            <a:r>
              <a:rPr lang="fr-FR" sz="2000" dirty="0">
                <a:ea typeface="Times New Roman"/>
                <a:cs typeface="Tahoma"/>
              </a:rPr>
              <a:t>éditions du </a:t>
            </a:r>
            <a:r>
              <a:rPr lang="fr-FR" sz="2000" dirty="0" err="1">
                <a:ea typeface="Times New Roman"/>
                <a:cs typeface="Tahoma"/>
              </a:rPr>
              <a:t>Youth</a:t>
            </a:r>
            <a:r>
              <a:rPr lang="fr-FR" sz="2000" dirty="0">
                <a:ea typeface="Times New Roman"/>
                <a:cs typeface="Tahoma"/>
              </a:rPr>
              <a:t> </a:t>
            </a:r>
            <a:r>
              <a:rPr lang="fr-FR" sz="2000" dirty="0" err="1">
                <a:ea typeface="Times New Roman"/>
                <a:cs typeface="Tahoma"/>
              </a:rPr>
              <a:t>Connekt</a:t>
            </a:r>
            <a:r>
              <a:rPr lang="fr-FR" sz="2000" dirty="0">
                <a:ea typeface="Times New Roman"/>
                <a:cs typeface="Tahoma"/>
              </a:rPr>
              <a:t> Convention centré sur le </a:t>
            </a:r>
            <a:r>
              <a:rPr lang="fr-FR" sz="2000" dirty="0" smtClean="0">
                <a:ea typeface="Times New Roman"/>
                <a:cs typeface="Tahoma"/>
              </a:rPr>
              <a:t>SIPROME-Jeunes;</a:t>
            </a:r>
          </a:p>
          <a:p>
            <a:pPr algn="just">
              <a:buFont typeface="Wingdings" pitchFamily="2" charset="2"/>
              <a:buChar char="q"/>
            </a:pPr>
            <a:r>
              <a:rPr lang="fr-CM" sz="2000" dirty="0" smtClean="0">
                <a:ea typeface="Times New Roman"/>
                <a:cs typeface="Tahoma"/>
              </a:rPr>
              <a:t>Renforcement de la cohérence des interventions atour de la </a:t>
            </a:r>
            <a:r>
              <a:rPr lang="fr-CM" sz="2000" dirty="0" err="1" smtClean="0">
                <a:ea typeface="Times New Roman"/>
                <a:cs typeface="Tahoma"/>
              </a:rPr>
              <a:t>jeunessse</a:t>
            </a:r>
            <a:r>
              <a:rPr lang="fr-CM" sz="2000" dirty="0" smtClean="0">
                <a:ea typeface="Times New Roman"/>
                <a:cs typeface="Tahoma"/>
              </a:rPr>
              <a:t>;</a:t>
            </a:r>
            <a:endParaRPr lang="fr-FR" sz="2000" dirty="0" smtClean="0">
              <a:ea typeface="Times New Roman"/>
              <a:cs typeface="Tahoma"/>
            </a:endParaRPr>
          </a:p>
          <a:p>
            <a:pPr algn="just">
              <a:buFont typeface="Wingdings" pitchFamily="2" charset="2"/>
              <a:buChar char="q"/>
            </a:pPr>
            <a:r>
              <a:rPr lang="fr-CM" sz="2000" dirty="0" smtClean="0">
                <a:cs typeface="Tahoma"/>
              </a:rPr>
              <a:t>Obtention d’un accord de principe pour l’organisation à brève échéance d’un Sommet </a:t>
            </a:r>
            <a:r>
              <a:rPr lang="fr-CM" sz="2000" dirty="0" err="1" smtClean="0">
                <a:cs typeface="Tahoma"/>
              </a:rPr>
              <a:t>Youth</a:t>
            </a:r>
            <a:r>
              <a:rPr lang="fr-CM" sz="2000" dirty="0" smtClean="0">
                <a:cs typeface="Tahoma"/>
              </a:rPr>
              <a:t> </a:t>
            </a:r>
            <a:r>
              <a:rPr lang="fr-CM" sz="2000" dirty="0" err="1" smtClean="0">
                <a:cs typeface="Tahoma"/>
              </a:rPr>
              <a:t>Connekt</a:t>
            </a:r>
            <a:r>
              <a:rPr lang="fr-CM" sz="2000" dirty="0" smtClean="0">
                <a:cs typeface="Tahoma"/>
              </a:rPr>
              <a:t> </a:t>
            </a:r>
            <a:r>
              <a:rPr lang="fr-CM" sz="2000" dirty="0" err="1" smtClean="0">
                <a:cs typeface="Tahoma"/>
              </a:rPr>
              <a:t>Africa</a:t>
            </a:r>
            <a:r>
              <a:rPr lang="fr-CM" sz="2000" dirty="0" smtClean="0">
                <a:cs typeface="Tahoma"/>
              </a:rPr>
              <a:t> au Cameroun;</a:t>
            </a:r>
          </a:p>
          <a:p>
            <a:pPr algn="just">
              <a:buFont typeface="Wingdings" pitchFamily="2" charset="2"/>
              <a:buChar char="q"/>
            </a:pPr>
            <a:r>
              <a:rPr lang="fr-CM" sz="2000" dirty="0" smtClean="0">
                <a:cs typeface="Tahoma"/>
              </a:rPr>
              <a:t>Positionnement en chef de file pour le rayonnement du </a:t>
            </a:r>
            <a:r>
              <a:rPr lang="fr-CM" sz="2000" dirty="0" err="1" smtClean="0">
                <a:cs typeface="Tahoma"/>
              </a:rPr>
              <a:t>Youth</a:t>
            </a:r>
            <a:r>
              <a:rPr lang="fr-CM" sz="2000" dirty="0" smtClean="0">
                <a:cs typeface="Tahoma"/>
              </a:rPr>
              <a:t> </a:t>
            </a:r>
            <a:r>
              <a:rPr lang="fr-CM" sz="2000" dirty="0" err="1" smtClean="0">
                <a:cs typeface="Tahoma"/>
              </a:rPr>
              <a:t>Connekt</a:t>
            </a:r>
            <a:r>
              <a:rPr lang="fr-CM" sz="2000" dirty="0" smtClean="0">
                <a:cs typeface="Tahoma"/>
              </a:rPr>
              <a:t> Sahel</a:t>
            </a:r>
            <a:endParaRPr lang="fr-FR" sz="2000" dirty="0"/>
          </a:p>
          <a:p>
            <a:endParaRPr lang="fr-FR" sz="1800" dirty="0"/>
          </a:p>
        </p:txBody>
      </p:sp>
    </p:spTree>
    <p:extLst>
      <p:ext uri="{BB962C8B-B14F-4D97-AF65-F5344CB8AC3E}">
        <p14:creationId xmlns:p14="http://schemas.microsoft.com/office/powerpoint/2010/main" val="2718533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188640"/>
            <a:ext cx="8640960" cy="1143000"/>
          </a:xfrm>
        </p:spPr>
        <p:txBody>
          <a:bodyPr>
            <a:noAutofit/>
          </a:bodyPr>
          <a:lstStyle/>
          <a:p>
            <a:pPr marL="457200" lvl="0" indent="-457200">
              <a:lnSpc>
                <a:spcPct val="120000"/>
              </a:lnSpc>
              <a:spcBef>
                <a:spcPts val="1000"/>
              </a:spcBef>
            </a:pPr>
            <a:r>
              <a:rPr lang="fr-FR" sz="36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
            </a:r>
            <a:br>
              <a:rPr lang="fr-FR" sz="36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br>
            <a:r>
              <a:rPr lang="fr-FR" sz="36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PERSPECTIVES </a:t>
            </a:r>
            <a:r>
              <a:rPr lang="fr-FR" sz="36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ET PRIORITES STRATEGIQUES</a:t>
            </a:r>
            <a:br>
              <a:rPr lang="fr-FR" sz="36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br>
            <a:endParaRPr lang="fr-FR" sz="3600" dirty="0"/>
          </a:p>
        </p:txBody>
      </p:sp>
      <p:sp>
        <p:nvSpPr>
          <p:cNvPr id="3" name="Espace réservé du contenu 2"/>
          <p:cNvSpPr>
            <a:spLocks noGrp="1"/>
          </p:cNvSpPr>
          <p:nvPr>
            <p:ph idx="1"/>
          </p:nvPr>
        </p:nvSpPr>
        <p:spPr>
          <a:xfrm>
            <a:off x="457200" y="1600200"/>
            <a:ext cx="8229600" cy="4997152"/>
          </a:xfrm>
        </p:spPr>
        <p:txBody>
          <a:bodyPr>
            <a:normAutofit/>
          </a:bodyPr>
          <a:lstStyle/>
          <a:p>
            <a:pPr lvl="0" algn="just">
              <a:buFont typeface="Wingdings" pitchFamily="2" charset="2"/>
              <a:buChar char="q"/>
            </a:pPr>
            <a:r>
              <a:rPr lang="fr-CM" sz="2000" dirty="0"/>
              <a:t>R</a:t>
            </a:r>
            <a:r>
              <a:rPr lang="fr-CM" sz="2000" dirty="0" smtClean="0"/>
              <a:t>enforcer l’</a:t>
            </a:r>
            <a:r>
              <a:rPr lang="fr-CM" sz="2000" dirty="0" err="1" smtClean="0"/>
              <a:t>écosysteme</a:t>
            </a:r>
            <a:r>
              <a:rPr lang="fr-CM" sz="2000" dirty="0" smtClean="0"/>
              <a:t> du Programme, à travers une diversification des approches partenariales et la désignation des </a:t>
            </a:r>
            <a:r>
              <a:rPr lang="fr-CM" sz="2000" dirty="0" smtClean="0">
                <a:solidFill>
                  <a:prstClr val="black"/>
                </a:solidFill>
              </a:rPr>
              <a:t>chefs </a:t>
            </a:r>
            <a:r>
              <a:rPr lang="fr-CM" sz="2000" dirty="0">
                <a:solidFill>
                  <a:prstClr val="black"/>
                </a:solidFill>
              </a:rPr>
              <a:t>de file pour chacune des </a:t>
            </a:r>
            <a:r>
              <a:rPr lang="fr-CM" sz="2000" dirty="0" smtClean="0">
                <a:solidFill>
                  <a:prstClr val="black"/>
                </a:solidFill>
              </a:rPr>
              <a:t>activités</a:t>
            </a:r>
          </a:p>
          <a:p>
            <a:pPr lvl="0" algn="just">
              <a:buFont typeface="Wingdings" pitchFamily="2" charset="2"/>
              <a:buChar char="q"/>
            </a:pPr>
            <a:r>
              <a:rPr lang="fr-CM" sz="2000" dirty="0"/>
              <a:t>C</a:t>
            </a:r>
            <a:r>
              <a:rPr lang="fr-CM" sz="2000" dirty="0" smtClean="0"/>
              <a:t>oncentrer les efforts sur les activités structurantes à fort impact et à forte capacité de mutualisation </a:t>
            </a:r>
          </a:p>
          <a:p>
            <a:pPr lvl="0" algn="just">
              <a:buFont typeface="Wingdings" pitchFamily="2" charset="2"/>
              <a:buChar char="q"/>
            </a:pPr>
            <a:r>
              <a:rPr lang="fr-CM" sz="2000" dirty="0" smtClean="0">
                <a:solidFill>
                  <a:prstClr val="black"/>
                </a:solidFill>
              </a:rPr>
              <a:t>Poursuivre </a:t>
            </a:r>
            <a:r>
              <a:rPr lang="fr-CM" sz="2000" dirty="0">
                <a:solidFill>
                  <a:prstClr val="black"/>
                </a:solidFill>
              </a:rPr>
              <a:t>de l’organisation des </a:t>
            </a:r>
            <a:r>
              <a:rPr lang="fr-CM" sz="2000" dirty="0" err="1">
                <a:solidFill>
                  <a:prstClr val="black"/>
                </a:solidFill>
              </a:rPr>
              <a:t>Bootcamps</a:t>
            </a:r>
            <a:r>
              <a:rPr lang="fr-CM" sz="2000" dirty="0">
                <a:solidFill>
                  <a:prstClr val="black"/>
                </a:solidFill>
              </a:rPr>
              <a:t> et des autres challenges, avec une option d’extension à des thématiques autres que l’entrepreneuriat ) et suivi-accompagnement des </a:t>
            </a:r>
            <a:r>
              <a:rPr lang="fr-CM" sz="2000" dirty="0" smtClean="0">
                <a:solidFill>
                  <a:prstClr val="black"/>
                </a:solidFill>
              </a:rPr>
              <a:t>lauréats;</a:t>
            </a:r>
          </a:p>
          <a:p>
            <a:pPr lvl="0" algn="just">
              <a:buFont typeface="Wingdings" pitchFamily="2" charset="2"/>
              <a:buChar char="q"/>
            </a:pPr>
            <a:r>
              <a:rPr lang="fr-CM" sz="2000" dirty="0" smtClean="0">
                <a:solidFill>
                  <a:prstClr val="black"/>
                </a:solidFill>
              </a:rPr>
              <a:t>Poursuivre le </a:t>
            </a:r>
            <a:r>
              <a:rPr lang="fr-CM" sz="2000" dirty="0">
                <a:solidFill>
                  <a:prstClr val="black"/>
                </a:solidFill>
              </a:rPr>
              <a:t>plaidoyer pour l’organisation à brève échéance d’un Sommet </a:t>
            </a:r>
            <a:r>
              <a:rPr lang="fr-CM" sz="2000" dirty="0" err="1">
                <a:solidFill>
                  <a:prstClr val="black"/>
                </a:solidFill>
              </a:rPr>
              <a:t>Youth</a:t>
            </a:r>
            <a:r>
              <a:rPr lang="fr-CM" sz="2000" dirty="0">
                <a:solidFill>
                  <a:prstClr val="black"/>
                </a:solidFill>
              </a:rPr>
              <a:t> </a:t>
            </a:r>
            <a:r>
              <a:rPr lang="fr-CM" sz="2000" dirty="0" err="1">
                <a:solidFill>
                  <a:prstClr val="black"/>
                </a:solidFill>
              </a:rPr>
              <a:t>Connekt</a:t>
            </a:r>
            <a:r>
              <a:rPr lang="fr-CM" sz="2000" dirty="0">
                <a:solidFill>
                  <a:prstClr val="black"/>
                </a:solidFill>
              </a:rPr>
              <a:t> </a:t>
            </a:r>
            <a:r>
              <a:rPr lang="fr-CM" sz="2000" dirty="0" err="1">
                <a:solidFill>
                  <a:prstClr val="black"/>
                </a:solidFill>
              </a:rPr>
              <a:t>Africa</a:t>
            </a:r>
            <a:r>
              <a:rPr lang="fr-CM" sz="2000" dirty="0">
                <a:solidFill>
                  <a:prstClr val="black"/>
                </a:solidFill>
              </a:rPr>
              <a:t> au </a:t>
            </a:r>
            <a:r>
              <a:rPr lang="fr-CM" sz="2000" dirty="0" smtClean="0">
                <a:solidFill>
                  <a:prstClr val="black"/>
                </a:solidFill>
              </a:rPr>
              <a:t>Cameroun;</a:t>
            </a:r>
          </a:p>
          <a:p>
            <a:pPr lvl="0" algn="just">
              <a:buFont typeface="Wingdings" pitchFamily="2" charset="2"/>
              <a:buChar char="q"/>
            </a:pPr>
            <a:r>
              <a:rPr lang="fr-CM" sz="2000" dirty="0" smtClean="0">
                <a:solidFill>
                  <a:prstClr val="black"/>
                </a:solidFill>
              </a:rPr>
              <a:t>Renforcer le </a:t>
            </a:r>
            <a:r>
              <a:rPr lang="fr-CM" sz="2000" dirty="0">
                <a:solidFill>
                  <a:prstClr val="black"/>
                </a:solidFill>
              </a:rPr>
              <a:t>concept </a:t>
            </a:r>
            <a:r>
              <a:rPr lang="fr-CM" sz="2000" dirty="0" err="1">
                <a:solidFill>
                  <a:prstClr val="black"/>
                </a:solidFill>
              </a:rPr>
              <a:t>Youth</a:t>
            </a:r>
            <a:r>
              <a:rPr lang="fr-CM" sz="2000" dirty="0">
                <a:solidFill>
                  <a:prstClr val="black"/>
                </a:solidFill>
              </a:rPr>
              <a:t> </a:t>
            </a:r>
            <a:r>
              <a:rPr lang="fr-CM" sz="2000" dirty="0" err="1">
                <a:solidFill>
                  <a:prstClr val="black"/>
                </a:solidFill>
              </a:rPr>
              <a:t>Connekt</a:t>
            </a:r>
            <a:r>
              <a:rPr lang="fr-CM" sz="2000" dirty="0">
                <a:solidFill>
                  <a:prstClr val="black"/>
                </a:solidFill>
              </a:rPr>
              <a:t> </a:t>
            </a:r>
            <a:r>
              <a:rPr lang="fr-CM" sz="2000" dirty="0" err="1">
                <a:solidFill>
                  <a:prstClr val="black"/>
                </a:solidFill>
              </a:rPr>
              <a:t>Cameroon</a:t>
            </a:r>
            <a:r>
              <a:rPr lang="fr-CM" sz="2000" dirty="0">
                <a:solidFill>
                  <a:prstClr val="black"/>
                </a:solidFill>
              </a:rPr>
              <a:t> Convention (qui constitue un cadre d’expression idéal de la jeunesse et un galop d’essai pour le Sommet envisagé au Cameroun</a:t>
            </a:r>
            <a:r>
              <a:rPr lang="fr-CM" sz="2000" dirty="0" smtClean="0">
                <a:solidFill>
                  <a:prstClr val="black"/>
                </a:solidFill>
              </a:rPr>
              <a:t>);</a:t>
            </a:r>
          </a:p>
          <a:p>
            <a:pPr lvl="0" algn="just">
              <a:buFont typeface="Wingdings" pitchFamily="2" charset="2"/>
              <a:buChar char="q"/>
            </a:pPr>
            <a:r>
              <a:rPr lang="fr-CM" sz="2000" dirty="0" smtClean="0">
                <a:solidFill>
                  <a:prstClr val="black"/>
                </a:solidFill>
              </a:rPr>
              <a:t>Assurer l’alignement avec les orientations clés du Programme </a:t>
            </a:r>
            <a:r>
              <a:rPr lang="fr-CM" sz="2000" dirty="0">
                <a:solidFill>
                  <a:prstClr val="black"/>
                </a:solidFill>
              </a:rPr>
              <a:t>spécial pour l’Emploi des </a:t>
            </a:r>
            <a:r>
              <a:rPr lang="fr-CM" sz="2000" dirty="0" smtClean="0">
                <a:solidFill>
                  <a:prstClr val="black"/>
                </a:solidFill>
              </a:rPr>
              <a:t>jeunes défini par le </a:t>
            </a:r>
            <a:r>
              <a:rPr lang="fr-CM" sz="2000" dirty="0">
                <a:solidFill>
                  <a:prstClr val="black"/>
                </a:solidFill>
              </a:rPr>
              <a:t>Chef de l’Etat </a:t>
            </a:r>
            <a:r>
              <a:rPr lang="fr-CM" sz="2000" dirty="0" smtClean="0">
                <a:solidFill>
                  <a:prstClr val="black"/>
                </a:solidFill>
              </a:rPr>
              <a:t>pour le nouveau </a:t>
            </a:r>
            <a:r>
              <a:rPr lang="fr-CM" sz="2000" dirty="0">
                <a:solidFill>
                  <a:prstClr val="black"/>
                </a:solidFill>
              </a:rPr>
              <a:t>septennat</a:t>
            </a:r>
            <a:r>
              <a:rPr lang="fr-CM" sz="2000" dirty="0" smtClean="0">
                <a:solidFill>
                  <a:prstClr val="black"/>
                </a:solidFill>
              </a:rPr>
              <a:t>, </a:t>
            </a:r>
            <a:endParaRPr lang="fr-FR" sz="2000" dirty="0"/>
          </a:p>
        </p:txBody>
      </p:sp>
    </p:spTree>
    <p:extLst>
      <p:ext uri="{BB962C8B-B14F-4D97-AF65-F5344CB8AC3E}">
        <p14:creationId xmlns:p14="http://schemas.microsoft.com/office/powerpoint/2010/main" val="3529691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marL="457200" lvl="0" indent="-457200">
              <a:lnSpc>
                <a:spcPct val="120000"/>
              </a:lnSpc>
              <a:spcBef>
                <a:spcPts val="1000"/>
              </a:spcBef>
            </a:pPr>
            <a:r>
              <a:rPr lang="fr-FR" sz="36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
            </a:r>
            <a:br>
              <a:rPr lang="fr-FR" sz="36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br>
            <a:r>
              <a:rPr lang="fr-FR" sz="32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RECOMMANDATIONS ET MESSAGES </a:t>
            </a:r>
            <a:r>
              <a:rPr lang="fr-FR" sz="32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CLES</a:t>
            </a:r>
            <a:r>
              <a:rPr lang="fr-FR" sz="36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
            </a:r>
            <a:br>
              <a:rPr lang="fr-FR" sz="36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br>
            <a:endParaRPr lang="fr-FR" sz="3600" dirty="0"/>
          </a:p>
        </p:txBody>
      </p:sp>
      <p:sp>
        <p:nvSpPr>
          <p:cNvPr id="3" name="Espace réservé du contenu 2"/>
          <p:cNvSpPr>
            <a:spLocks noGrp="1"/>
          </p:cNvSpPr>
          <p:nvPr>
            <p:ph idx="1"/>
          </p:nvPr>
        </p:nvSpPr>
        <p:spPr/>
        <p:txBody>
          <a:bodyPr>
            <a:normAutofit/>
          </a:bodyPr>
          <a:lstStyle/>
          <a:p>
            <a:pPr>
              <a:buFont typeface="Wingdings" pitchFamily="2" charset="2"/>
              <a:buChar char="q"/>
            </a:pPr>
            <a:r>
              <a:rPr lang="fr-CM" sz="2400" b="1" dirty="0" smtClean="0"/>
              <a:t>Augmenter l’enveloppe allouée au Programme pour un déploiement optimal;</a:t>
            </a:r>
          </a:p>
          <a:p>
            <a:pPr>
              <a:buFont typeface="Wingdings" pitchFamily="2" charset="2"/>
              <a:buChar char="q"/>
            </a:pPr>
            <a:r>
              <a:rPr lang="fr-CM" sz="2400" b="1" dirty="0"/>
              <a:t> D</a:t>
            </a:r>
            <a:r>
              <a:rPr lang="fr-CM" sz="2400" b="1" dirty="0" smtClean="0"/>
              <a:t>éfinir le cahier de charges du Programme dans le cadre du Programme spécial pour l’Emploi des Jeunes</a:t>
            </a:r>
          </a:p>
          <a:p>
            <a:pPr marL="0" indent="0">
              <a:buNone/>
            </a:pPr>
            <a:endParaRPr lang="fr-CM" sz="2400" dirty="0" smtClean="0"/>
          </a:p>
          <a:p>
            <a:pPr marL="0" indent="0" algn="ctr">
              <a:buNone/>
            </a:pPr>
            <a:r>
              <a:rPr lang="fr-CM" sz="2800" dirty="0" smtClean="0"/>
              <a:t>« </a:t>
            </a:r>
            <a:r>
              <a:rPr lang="fr-CM" sz="2800" i="1" dirty="0" smtClean="0"/>
              <a:t>La construction d’une République exemplaire unie et prospère, ne peut être effective sans une jeunesse consciente de son rôle, connectée aux opportunités, active et entreprenante, qui partage les valeurs et les expériences et qui travaille aux cotés des dirigeants</a:t>
            </a:r>
            <a:r>
              <a:rPr lang="fr-CM" sz="2800" dirty="0" smtClean="0"/>
              <a:t> »</a:t>
            </a:r>
            <a:endParaRPr lang="fr-FR" sz="2800" dirty="0"/>
          </a:p>
        </p:txBody>
      </p:sp>
    </p:spTree>
    <p:extLst>
      <p:ext uri="{BB962C8B-B14F-4D97-AF65-F5344CB8AC3E}">
        <p14:creationId xmlns:p14="http://schemas.microsoft.com/office/powerpoint/2010/main" val="1144946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buNone/>
            </a:pPr>
            <a:endParaRPr lang="fr-CM" dirty="0" smtClean="0"/>
          </a:p>
          <a:p>
            <a:pPr marL="0" indent="0">
              <a:buNone/>
            </a:pPr>
            <a:endParaRPr lang="fr-CM" dirty="0"/>
          </a:p>
          <a:p>
            <a:pPr marL="0" indent="0">
              <a:buNone/>
            </a:pPr>
            <a:r>
              <a:rPr lang="fr-CM" sz="4400" b="1" dirty="0" smtClean="0"/>
              <a:t>MERCI POUR VOTRE ATTENTION</a:t>
            </a:r>
            <a:endParaRPr lang="fr-FR" sz="4400" b="1" dirty="0"/>
          </a:p>
        </p:txBody>
      </p:sp>
    </p:spTree>
    <p:extLst>
      <p:ext uri="{BB962C8B-B14F-4D97-AF65-F5344CB8AC3E}">
        <p14:creationId xmlns:p14="http://schemas.microsoft.com/office/powerpoint/2010/main" val="2058595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lstStyle/>
          <a:p>
            <a:r>
              <a:rPr lang="fr-CM" b="1" u="sng" dirty="0" smtClean="0">
                <a:latin typeface="Bahnschrift" pitchFamily="34" charset="0"/>
              </a:rPr>
              <a:t>PLAN DE LA PRESENTATION</a:t>
            </a:r>
            <a:endParaRPr lang="fr-FR" b="1" u="sng" dirty="0">
              <a:latin typeface="Bahnschrift" pitchFamily="34" charset="0"/>
            </a:endParaRPr>
          </a:p>
        </p:txBody>
      </p:sp>
      <p:sp>
        <p:nvSpPr>
          <p:cNvPr id="3" name="Espace réservé du contenu 2"/>
          <p:cNvSpPr>
            <a:spLocks noGrp="1"/>
          </p:cNvSpPr>
          <p:nvPr>
            <p:ph idx="1"/>
          </p:nvPr>
        </p:nvSpPr>
        <p:spPr>
          <a:xfrm>
            <a:off x="457200" y="1268760"/>
            <a:ext cx="8229600" cy="5112568"/>
          </a:xfrm>
        </p:spPr>
        <p:txBody>
          <a:bodyPr>
            <a:normAutofit fontScale="77500" lnSpcReduction="20000"/>
          </a:bodyPr>
          <a:lstStyle/>
          <a:p>
            <a:pPr marL="742950" indent="-742950">
              <a:buFont typeface="+mj-lt"/>
              <a:buAutoNum type="arabicPeriod"/>
            </a:pPr>
            <a:endParaRPr lang="fr-CM" sz="3600" b="1" dirty="0" smtClean="0">
              <a:latin typeface="Cambria Math" pitchFamily="18" charset="0"/>
              <a:ea typeface="Cambria Math" pitchFamily="18" charset="0"/>
            </a:endParaRPr>
          </a:p>
          <a:p>
            <a:pPr marL="0" indent="0">
              <a:buNone/>
            </a:pPr>
            <a:endParaRPr lang="fr-CM" sz="900" b="1" dirty="0" smtClean="0">
              <a:latin typeface="Cambria Math" pitchFamily="18" charset="0"/>
              <a:ea typeface="Cambria Math" pitchFamily="18" charset="0"/>
            </a:endParaRPr>
          </a:p>
          <a:p>
            <a:pPr marL="457200" lvl="0" indent="-457200">
              <a:lnSpc>
                <a:spcPct val="120000"/>
              </a:lnSpc>
              <a:spcBef>
                <a:spcPts val="1000"/>
              </a:spcBef>
              <a:buAutoNum type="arabicPeriod"/>
            </a:pPr>
            <a:r>
              <a:rPr lang="fr-FR" sz="34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BASE </a:t>
            </a:r>
            <a:r>
              <a:rPr lang="fr-FR" sz="34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JURIDIQUE, </a:t>
            </a:r>
            <a:r>
              <a:rPr lang="fr-FR" sz="34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HISTORIQUE</a:t>
            </a:r>
          </a:p>
          <a:p>
            <a:pPr marL="457200" lvl="0" indent="-457200">
              <a:lnSpc>
                <a:spcPct val="120000"/>
              </a:lnSpc>
              <a:spcBef>
                <a:spcPts val="1000"/>
              </a:spcBef>
              <a:buAutoNum type="arabicPeriod"/>
            </a:pPr>
            <a:r>
              <a:rPr lang="fr-FR" sz="34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ALIGNEMENT STRATEGIQUE</a:t>
            </a:r>
          </a:p>
          <a:p>
            <a:pPr marL="457200" lvl="0" indent="-457200">
              <a:lnSpc>
                <a:spcPct val="120000"/>
              </a:lnSpc>
              <a:spcBef>
                <a:spcPts val="1000"/>
              </a:spcBef>
              <a:buAutoNum type="arabicPeriod"/>
            </a:pPr>
            <a:r>
              <a:rPr lang="fr-FR" sz="34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OBJECTIFS, STRATEGIE ET ZONE D’INTERVENTION</a:t>
            </a:r>
          </a:p>
          <a:p>
            <a:pPr marL="457200" lvl="0" indent="-457200">
              <a:lnSpc>
                <a:spcPct val="120000"/>
              </a:lnSpc>
              <a:spcBef>
                <a:spcPts val="1000"/>
              </a:spcBef>
              <a:buAutoNum type="arabicPeriod"/>
            </a:pPr>
            <a:r>
              <a:rPr lang="fr-FR" sz="34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INTERVENTIONS </a:t>
            </a:r>
            <a:r>
              <a:rPr lang="fr-FR" sz="34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CLES ET </a:t>
            </a:r>
            <a:r>
              <a:rPr lang="fr-FR" sz="34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BENEFICIAIRES</a:t>
            </a:r>
          </a:p>
          <a:p>
            <a:pPr marL="457200" lvl="0" indent="-457200">
              <a:lnSpc>
                <a:spcPct val="120000"/>
              </a:lnSpc>
              <a:spcBef>
                <a:spcPts val="1000"/>
              </a:spcBef>
              <a:buAutoNum type="arabicPeriod"/>
            </a:pPr>
            <a:r>
              <a:rPr lang="fr-FR" sz="34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REALISATIONS </a:t>
            </a:r>
            <a:r>
              <a:rPr lang="fr-FR" sz="34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ET </a:t>
            </a:r>
            <a:r>
              <a:rPr lang="fr-FR" sz="34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RESULTATS</a:t>
            </a:r>
          </a:p>
          <a:p>
            <a:pPr marL="457200" lvl="0" indent="-457200">
              <a:lnSpc>
                <a:spcPct val="120000"/>
              </a:lnSpc>
              <a:spcBef>
                <a:spcPts val="1000"/>
              </a:spcBef>
              <a:buAutoNum type="arabicPeriod"/>
            </a:pPr>
            <a:r>
              <a:rPr lang="fr-FR" sz="34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DEFIS OPERATIONNELS</a:t>
            </a:r>
          </a:p>
          <a:p>
            <a:pPr marL="457200" lvl="0" indent="-457200">
              <a:lnSpc>
                <a:spcPct val="120000"/>
              </a:lnSpc>
              <a:spcBef>
                <a:spcPts val="1000"/>
              </a:spcBef>
              <a:buAutoNum type="arabicPeriod"/>
            </a:pPr>
            <a:r>
              <a:rPr lang="fr-FR" sz="34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PERSPECTIVES </a:t>
            </a:r>
            <a:r>
              <a:rPr lang="fr-FR" sz="34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ET PRIORITES </a:t>
            </a:r>
            <a:r>
              <a:rPr lang="fr-FR" sz="34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STRATEGIQUES</a:t>
            </a:r>
          </a:p>
          <a:p>
            <a:pPr marL="457200" lvl="0" indent="-457200">
              <a:lnSpc>
                <a:spcPct val="120000"/>
              </a:lnSpc>
              <a:spcBef>
                <a:spcPts val="1000"/>
              </a:spcBef>
              <a:buAutoNum type="arabicPeriod"/>
            </a:pPr>
            <a:r>
              <a:rPr lang="fr-FR" sz="34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RECOMMANDATIONS ET MESSAGES CLES</a:t>
            </a:r>
          </a:p>
        </p:txBody>
      </p:sp>
    </p:spTree>
    <p:extLst>
      <p:ext uri="{BB962C8B-B14F-4D97-AF65-F5344CB8AC3E}">
        <p14:creationId xmlns:p14="http://schemas.microsoft.com/office/powerpoint/2010/main" val="1132295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8229600" cy="706090"/>
          </a:xfrm>
        </p:spPr>
        <p:txBody>
          <a:bodyPr>
            <a:normAutofit fontScale="90000"/>
          </a:bodyPr>
          <a:lstStyle/>
          <a:p>
            <a:pPr marL="457200" lvl="0" indent="-457200">
              <a:lnSpc>
                <a:spcPct val="120000"/>
              </a:lnSpc>
              <a:spcBef>
                <a:spcPts val="1000"/>
              </a:spcBef>
            </a:pPr>
            <a:r>
              <a:rPr lang="fr-FR" sz="24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
            </a:r>
            <a:br>
              <a:rPr lang="fr-FR" sz="24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br>
            <a:r>
              <a:rPr lang="fr-FR" sz="24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
            </a:r>
            <a:br>
              <a:rPr lang="fr-FR" sz="24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br>
            <a:r>
              <a:rPr lang="fr-FR" sz="40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HISTORIQUE ET BASE JURIDIQUE</a:t>
            </a:r>
            <a:r>
              <a:rPr lang="fr-FR" sz="40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
            </a:r>
            <a:br>
              <a:rPr lang="fr-FR" sz="40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br>
            <a:endParaRPr lang="fr-FR" sz="4000" dirty="0"/>
          </a:p>
        </p:txBody>
      </p:sp>
      <p:sp>
        <p:nvSpPr>
          <p:cNvPr id="3" name="Espace réservé du contenu 2"/>
          <p:cNvSpPr>
            <a:spLocks noGrp="1"/>
          </p:cNvSpPr>
          <p:nvPr>
            <p:ph idx="1"/>
          </p:nvPr>
        </p:nvSpPr>
        <p:spPr>
          <a:xfrm>
            <a:off x="323528" y="1196752"/>
            <a:ext cx="8496944" cy="5328592"/>
          </a:xfrm>
        </p:spPr>
        <p:txBody>
          <a:bodyPr>
            <a:normAutofit fontScale="47500" lnSpcReduction="20000"/>
          </a:bodyPr>
          <a:lstStyle/>
          <a:p>
            <a:pPr lvl="0" algn="just">
              <a:buFont typeface="Wingdings" pitchFamily="2" charset="2"/>
              <a:buChar char="q"/>
            </a:pPr>
            <a:r>
              <a:rPr lang="fr-CM" sz="3800" b="1" dirty="0" smtClean="0">
                <a:solidFill>
                  <a:prstClr val="black"/>
                </a:solidFill>
                <a:ea typeface="Calibri"/>
                <a:cs typeface="Times New Roman"/>
              </a:rPr>
              <a:t>Le </a:t>
            </a:r>
            <a:r>
              <a:rPr lang="fr-CM" sz="3800" b="1" dirty="0" err="1" smtClean="0">
                <a:solidFill>
                  <a:prstClr val="black"/>
                </a:solidFill>
                <a:ea typeface="Calibri"/>
                <a:cs typeface="Times New Roman"/>
              </a:rPr>
              <a:t>Youth</a:t>
            </a:r>
            <a:r>
              <a:rPr lang="fr-CM" sz="3800" b="1" dirty="0" smtClean="0">
                <a:solidFill>
                  <a:prstClr val="black"/>
                </a:solidFill>
                <a:ea typeface="Calibri"/>
                <a:cs typeface="Times New Roman"/>
              </a:rPr>
              <a:t> </a:t>
            </a:r>
            <a:r>
              <a:rPr lang="fr-CM" sz="3800" b="1" dirty="0" err="1" smtClean="0">
                <a:solidFill>
                  <a:prstClr val="black"/>
                </a:solidFill>
                <a:ea typeface="Calibri"/>
                <a:cs typeface="Times New Roman"/>
              </a:rPr>
              <a:t>Connekt</a:t>
            </a:r>
            <a:r>
              <a:rPr lang="fr-CM" sz="3800" b="1" dirty="0" smtClean="0">
                <a:solidFill>
                  <a:prstClr val="black"/>
                </a:solidFill>
                <a:ea typeface="Calibri"/>
                <a:cs typeface="Times New Roman"/>
              </a:rPr>
              <a:t> </a:t>
            </a:r>
            <a:r>
              <a:rPr lang="fr-CM" sz="3800" b="1" dirty="0" err="1" smtClean="0">
                <a:solidFill>
                  <a:prstClr val="black"/>
                </a:solidFill>
                <a:ea typeface="Calibri"/>
                <a:cs typeface="Times New Roman"/>
              </a:rPr>
              <a:t>Cameroon</a:t>
            </a:r>
            <a:r>
              <a:rPr lang="fr-CM" sz="3800" b="1" dirty="0" smtClean="0">
                <a:solidFill>
                  <a:prstClr val="black"/>
                </a:solidFill>
                <a:ea typeface="Calibri"/>
                <a:cs typeface="Times New Roman"/>
              </a:rPr>
              <a:t>: une déclinaison nationale de l’initiative </a:t>
            </a:r>
            <a:r>
              <a:rPr lang="fr-CM" sz="3800" b="1" dirty="0" err="1" smtClean="0">
                <a:solidFill>
                  <a:prstClr val="black"/>
                </a:solidFill>
                <a:ea typeface="Calibri"/>
                <a:cs typeface="Times New Roman"/>
              </a:rPr>
              <a:t>Youth</a:t>
            </a:r>
            <a:r>
              <a:rPr lang="fr-CM" sz="3800" b="1" dirty="0" smtClean="0">
                <a:solidFill>
                  <a:prstClr val="black"/>
                </a:solidFill>
                <a:ea typeface="Calibri"/>
                <a:cs typeface="Times New Roman"/>
              </a:rPr>
              <a:t> </a:t>
            </a:r>
            <a:r>
              <a:rPr lang="fr-CM" sz="3800" b="1" dirty="0" err="1" smtClean="0">
                <a:solidFill>
                  <a:prstClr val="black"/>
                </a:solidFill>
                <a:ea typeface="Calibri"/>
                <a:cs typeface="Times New Roman"/>
              </a:rPr>
              <a:t>Connekt</a:t>
            </a:r>
            <a:r>
              <a:rPr lang="fr-CM" sz="3800" b="1" dirty="0" smtClean="0">
                <a:solidFill>
                  <a:prstClr val="black"/>
                </a:solidFill>
                <a:ea typeface="Calibri"/>
                <a:cs typeface="Times New Roman"/>
              </a:rPr>
              <a:t> </a:t>
            </a:r>
            <a:r>
              <a:rPr lang="fr-CM" sz="3800" b="1" dirty="0" err="1" smtClean="0">
                <a:solidFill>
                  <a:prstClr val="black"/>
                </a:solidFill>
                <a:ea typeface="Calibri"/>
                <a:cs typeface="Times New Roman"/>
              </a:rPr>
              <a:t>Africa</a:t>
            </a:r>
            <a:r>
              <a:rPr lang="fr-CM" sz="3800" b="1" dirty="0" smtClean="0">
                <a:solidFill>
                  <a:prstClr val="black"/>
                </a:solidFill>
                <a:ea typeface="Calibri"/>
                <a:cs typeface="Times New Roman"/>
              </a:rPr>
              <a:t>: </a:t>
            </a:r>
            <a:r>
              <a:rPr lang="fr-CM" sz="3800" dirty="0" smtClean="0">
                <a:solidFill>
                  <a:prstClr val="black"/>
                </a:solidFill>
                <a:ea typeface="Calibri"/>
                <a:cs typeface="Times New Roman"/>
              </a:rPr>
              <a:t>une initiative soutenue par le Système des Nations Unies en vue de mieux connecter la jeunesse aux opportunités et la placer au cœur des dynamiques de développement économique et social du continent africain;</a:t>
            </a:r>
          </a:p>
          <a:p>
            <a:pPr marL="0" lvl="0" indent="0" algn="just">
              <a:buNone/>
            </a:pPr>
            <a:endParaRPr lang="fr-CM" sz="2000" dirty="0" smtClean="0">
              <a:solidFill>
                <a:prstClr val="black"/>
              </a:solidFill>
              <a:ea typeface="Calibri"/>
              <a:cs typeface="Times New Roman"/>
            </a:endParaRPr>
          </a:p>
          <a:p>
            <a:pPr lvl="0" algn="just">
              <a:buFont typeface="Wingdings" pitchFamily="2" charset="2"/>
              <a:buChar char="q"/>
            </a:pPr>
            <a:r>
              <a:rPr lang="fr-CM" sz="3600" b="1" dirty="0" smtClean="0">
                <a:solidFill>
                  <a:prstClr val="black"/>
                </a:solidFill>
                <a:ea typeface="Calibri"/>
                <a:cs typeface="Times New Roman"/>
              </a:rPr>
              <a:t>L’intérêt </a:t>
            </a:r>
            <a:r>
              <a:rPr lang="fr-CM" sz="3600" b="1" dirty="0">
                <a:solidFill>
                  <a:prstClr val="black"/>
                </a:solidFill>
                <a:ea typeface="Calibri"/>
                <a:cs typeface="Times New Roman"/>
              </a:rPr>
              <a:t>du Cameroun pour </a:t>
            </a:r>
            <a:r>
              <a:rPr lang="fr-CM" sz="3600" b="1" dirty="0" smtClean="0">
                <a:solidFill>
                  <a:prstClr val="black"/>
                </a:solidFill>
                <a:ea typeface="Calibri"/>
                <a:cs typeface="Times New Roman"/>
              </a:rPr>
              <a:t>cette initiative depuis 2017  </a:t>
            </a:r>
            <a:endParaRPr lang="fr-CM" sz="3600" b="1" dirty="0">
              <a:solidFill>
                <a:prstClr val="black"/>
              </a:solidFill>
              <a:ea typeface="Calibri"/>
              <a:cs typeface="Times New Roman"/>
            </a:endParaRPr>
          </a:p>
          <a:p>
            <a:pPr lvl="0" algn="just">
              <a:buFont typeface="Wingdings" pitchFamily="2" charset="2"/>
              <a:buChar char="ü"/>
            </a:pPr>
            <a:r>
              <a:rPr lang="fr-CM" sz="3600" dirty="0">
                <a:solidFill>
                  <a:prstClr val="black"/>
                </a:solidFill>
                <a:ea typeface="Calibri"/>
                <a:cs typeface="Times New Roman"/>
              </a:rPr>
              <a:t>Des résultats flatteurs au </a:t>
            </a:r>
            <a:r>
              <a:rPr lang="fr-CM" sz="3600" dirty="0" smtClean="0">
                <a:solidFill>
                  <a:prstClr val="black"/>
                </a:solidFill>
                <a:ea typeface="Calibri"/>
                <a:cs typeface="Times New Roman"/>
              </a:rPr>
              <a:t>Rwanda, où le concept a été testé avec </a:t>
            </a:r>
            <a:r>
              <a:rPr lang="fr-CM" sz="3600" dirty="0" err="1" smtClean="0">
                <a:solidFill>
                  <a:prstClr val="black"/>
                </a:solidFill>
                <a:ea typeface="Calibri"/>
                <a:cs typeface="Times New Roman"/>
              </a:rPr>
              <a:t>succes</a:t>
            </a:r>
            <a:r>
              <a:rPr lang="fr-CM" sz="3600" dirty="0" smtClean="0">
                <a:solidFill>
                  <a:prstClr val="black"/>
                </a:solidFill>
                <a:ea typeface="Calibri"/>
                <a:cs typeface="Times New Roman"/>
              </a:rPr>
              <a:t>;</a:t>
            </a:r>
            <a:endParaRPr lang="fr-CM" sz="3600" dirty="0">
              <a:solidFill>
                <a:prstClr val="black"/>
              </a:solidFill>
              <a:ea typeface="Calibri"/>
              <a:cs typeface="Times New Roman"/>
            </a:endParaRPr>
          </a:p>
          <a:p>
            <a:pPr lvl="0" algn="just">
              <a:buFont typeface="Wingdings" pitchFamily="2" charset="2"/>
              <a:buChar char="ü"/>
            </a:pPr>
            <a:r>
              <a:rPr lang="fr-CM" sz="3600" dirty="0" smtClean="0">
                <a:solidFill>
                  <a:prstClr val="black"/>
                </a:solidFill>
                <a:ea typeface="Calibri"/>
                <a:cs typeface="Times New Roman"/>
              </a:rPr>
              <a:t>Une </a:t>
            </a:r>
            <a:r>
              <a:rPr lang="fr-CM" sz="3600" dirty="0">
                <a:solidFill>
                  <a:prstClr val="black"/>
                </a:solidFill>
                <a:ea typeface="Calibri"/>
                <a:cs typeface="Times New Roman"/>
              </a:rPr>
              <a:t>option salutaire </a:t>
            </a:r>
            <a:r>
              <a:rPr lang="fr-CM" sz="3600" dirty="0" smtClean="0">
                <a:solidFill>
                  <a:prstClr val="black"/>
                </a:solidFill>
                <a:ea typeface="Calibri"/>
                <a:cs typeface="Times New Roman"/>
              </a:rPr>
              <a:t>pour le Cameroun: une population essentiellement jeune, confrontée au chômage, au sous-emploi et à la faible participation </a:t>
            </a:r>
            <a:r>
              <a:rPr lang="fr-CM" sz="3600" b="1" dirty="0" smtClean="0">
                <a:solidFill>
                  <a:prstClr val="black"/>
                </a:solidFill>
                <a:ea typeface="Calibri"/>
                <a:cs typeface="Times New Roman"/>
              </a:rPr>
              <a:t>-</a:t>
            </a:r>
            <a:r>
              <a:rPr lang="fr-CM" sz="3600" dirty="0" smtClean="0">
                <a:solidFill>
                  <a:prstClr val="black"/>
                </a:solidFill>
                <a:ea typeface="Calibri"/>
                <a:cs typeface="Times New Roman"/>
              </a:rPr>
              <a:t> un pays confronté à des crises diverses, impliquant étroitement la </a:t>
            </a:r>
            <a:r>
              <a:rPr lang="fr-CM" sz="3600" dirty="0">
                <a:solidFill>
                  <a:prstClr val="black"/>
                </a:solidFill>
                <a:ea typeface="Calibri"/>
                <a:cs typeface="Times New Roman"/>
              </a:rPr>
              <a:t>J</a:t>
            </a:r>
            <a:r>
              <a:rPr lang="fr-CM" sz="3600" dirty="0" smtClean="0">
                <a:solidFill>
                  <a:prstClr val="black"/>
                </a:solidFill>
                <a:ea typeface="Calibri"/>
                <a:cs typeface="Times New Roman"/>
              </a:rPr>
              <a:t>eunesse; </a:t>
            </a:r>
          </a:p>
          <a:p>
            <a:pPr marL="0" lvl="0" indent="0" algn="just">
              <a:buNone/>
            </a:pPr>
            <a:endParaRPr lang="fr-CM" sz="2000" i="1" dirty="0">
              <a:solidFill>
                <a:prstClr val="black"/>
              </a:solidFill>
              <a:ea typeface="Calibri"/>
              <a:cs typeface="Times New Roman"/>
            </a:endParaRPr>
          </a:p>
          <a:p>
            <a:pPr lvl="0" algn="just">
              <a:buFont typeface="Wingdings" pitchFamily="2" charset="2"/>
              <a:buChar char="q"/>
            </a:pPr>
            <a:r>
              <a:rPr lang="fr-CM" sz="3600" b="1" dirty="0" smtClean="0">
                <a:solidFill>
                  <a:prstClr val="black"/>
                </a:solidFill>
                <a:ea typeface="Calibri"/>
                <a:cs typeface="Times New Roman"/>
              </a:rPr>
              <a:t>Une mise en place participative et contextualisée  </a:t>
            </a:r>
          </a:p>
          <a:p>
            <a:pPr lvl="0" algn="just">
              <a:buFont typeface="Wingdings" pitchFamily="2" charset="2"/>
              <a:buChar char="ü"/>
            </a:pPr>
            <a:r>
              <a:rPr lang="fr-CM" sz="3600" dirty="0" smtClean="0">
                <a:solidFill>
                  <a:prstClr val="black"/>
                </a:solidFill>
                <a:ea typeface="Calibri"/>
                <a:cs typeface="Times New Roman"/>
              </a:rPr>
              <a:t>Consultations nationales, sous la houlette du MINJEC, avec la contribution étroite du CNJC;</a:t>
            </a:r>
          </a:p>
          <a:p>
            <a:pPr lvl="0" algn="just">
              <a:buFont typeface="Wingdings" pitchFamily="2" charset="2"/>
              <a:buChar char="ü"/>
            </a:pPr>
            <a:r>
              <a:rPr lang="fr-CM" sz="3600" dirty="0" smtClean="0">
                <a:solidFill>
                  <a:prstClr val="black"/>
                </a:solidFill>
                <a:ea typeface="Calibri"/>
                <a:cs typeface="Times New Roman"/>
              </a:rPr>
              <a:t>Implication des jeunes et des différentes parties prenantes.</a:t>
            </a:r>
          </a:p>
          <a:p>
            <a:pPr marL="0" lvl="0" indent="0" algn="just">
              <a:buNone/>
            </a:pPr>
            <a:endParaRPr lang="fr-CM" sz="2700" dirty="0" smtClean="0">
              <a:solidFill>
                <a:prstClr val="black"/>
              </a:solidFill>
              <a:ea typeface="Calibri"/>
              <a:cs typeface="Times New Roman"/>
            </a:endParaRPr>
          </a:p>
          <a:p>
            <a:pPr lvl="0" algn="just">
              <a:spcBef>
                <a:spcPts val="0"/>
              </a:spcBef>
              <a:buFont typeface="Wingdings" pitchFamily="2" charset="2"/>
              <a:buChar char="q"/>
            </a:pPr>
            <a:r>
              <a:rPr lang="fr-FR" sz="3600" b="1" dirty="0" smtClean="0">
                <a:solidFill>
                  <a:prstClr val="black"/>
                </a:solidFill>
                <a:ea typeface="Times New Roman"/>
              </a:rPr>
              <a:t>Lancement </a:t>
            </a:r>
            <a:r>
              <a:rPr lang="fr-FR" sz="3600" b="1" dirty="0">
                <a:solidFill>
                  <a:prstClr val="black"/>
                </a:solidFill>
                <a:ea typeface="Times New Roman"/>
              </a:rPr>
              <a:t>officiel le 09 décembre 2019</a:t>
            </a:r>
            <a:r>
              <a:rPr lang="fr-FR" sz="3600" dirty="0">
                <a:solidFill>
                  <a:prstClr val="black"/>
                </a:solidFill>
                <a:ea typeface="Times New Roman"/>
              </a:rPr>
              <a:t> sous la Très Haute Impulsion du </a:t>
            </a:r>
            <a:r>
              <a:rPr lang="fr-FR" sz="3600" b="1" dirty="0">
                <a:solidFill>
                  <a:prstClr val="black"/>
                </a:solidFill>
                <a:ea typeface="Times New Roman"/>
              </a:rPr>
              <a:t>Président de la République, S.E. Paul BIYA, </a:t>
            </a:r>
            <a:r>
              <a:rPr lang="fr-CM" sz="3600" dirty="0">
                <a:solidFill>
                  <a:prstClr val="black"/>
                </a:solidFill>
                <a:ea typeface="Times New Roman"/>
              </a:rPr>
              <a:t>sous la forme d’un Programme conjoint Gouvernement-ONU (lead du PNUD</a:t>
            </a:r>
            <a:r>
              <a:rPr lang="fr-CM" sz="3600" dirty="0" smtClean="0">
                <a:solidFill>
                  <a:prstClr val="black"/>
                </a:solidFill>
                <a:ea typeface="Times New Roman"/>
              </a:rPr>
              <a:t>);</a:t>
            </a:r>
          </a:p>
          <a:p>
            <a:pPr marL="0" lvl="0" indent="0" algn="just">
              <a:spcBef>
                <a:spcPts val="0"/>
              </a:spcBef>
              <a:buNone/>
            </a:pPr>
            <a:endParaRPr lang="fr-CM" sz="1300" dirty="0" smtClean="0">
              <a:solidFill>
                <a:prstClr val="black"/>
              </a:solidFill>
              <a:ea typeface="Times New Roman"/>
            </a:endParaRPr>
          </a:p>
          <a:p>
            <a:pPr lvl="0" algn="just">
              <a:buFont typeface="Wingdings" pitchFamily="2" charset="2"/>
              <a:buChar char="q"/>
            </a:pPr>
            <a:r>
              <a:rPr lang="fr-CM" sz="3600" b="1" dirty="0" smtClean="0">
                <a:solidFill>
                  <a:prstClr val="black"/>
                </a:solidFill>
                <a:ea typeface="Times New Roman"/>
              </a:rPr>
              <a:t>Phase </a:t>
            </a:r>
            <a:r>
              <a:rPr lang="fr-CM" sz="3600" b="1" dirty="0">
                <a:solidFill>
                  <a:prstClr val="black"/>
                </a:solidFill>
                <a:ea typeface="Times New Roman"/>
              </a:rPr>
              <a:t>pilote (2021-2023) </a:t>
            </a:r>
            <a:r>
              <a:rPr lang="fr-CM" sz="3600" b="1" dirty="0" smtClean="0">
                <a:solidFill>
                  <a:prstClr val="black"/>
                </a:solidFill>
                <a:ea typeface="Times New Roman"/>
              </a:rPr>
              <a:t>: </a:t>
            </a:r>
            <a:r>
              <a:rPr lang="fr-CM" sz="3600" dirty="0" smtClean="0">
                <a:solidFill>
                  <a:prstClr val="black"/>
                </a:solidFill>
                <a:ea typeface="Times New Roman"/>
              </a:rPr>
              <a:t>Document </a:t>
            </a:r>
            <a:r>
              <a:rPr lang="fr-CM" sz="3600" dirty="0">
                <a:solidFill>
                  <a:prstClr val="black"/>
                </a:solidFill>
                <a:ea typeface="Times New Roman"/>
              </a:rPr>
              <a:t>programme signé avec les Agences partenaires du SNU le 28 aout </a:t>
            </a:r>
            <a:r>
              <a:rPr lang="fr-CM" sz="3600" dirty="0" smtClean="0">
                <a:solidFill>
                  <a:prstClr val="black"/>
                </a:solidFill>
                <a:ea typeface="Times New Roman"/>
              </a:rPr>
              <a:t>2020;</a:t>
            </a:r>
          </a:p>
          <a:p>
            <a:pPr marL="0" lvl="0" indent="0" algn="just">
              <a:buNone/>
            </a:pPr>
            <a:endParaRPr lang="fr-CM" sz="1300" dirty="0" smtClean="0">
              <a:solidFill>
                <a:prstClr val="black"/>
              </a:solidFill>
              <a:ea typeface="Times New Roman"/>
            </a:endParaRPr>
          </a:p>
          <a:p>
            <a:pPr lvl="0" algn="just">
              <a:buFont typeface="Wingdings" pitchFamily="2" charset="2"/>
              <a:buChar char="q"/>
            </a:pPr>
            <a:r>
              <a:rPr lang="fr-CM" sz="3600" b="1" dirty="0" smtClean="0">
                <a:solidFill>
                  <a:prstClr val="black"/>
                </a:solidFill>
                <a:ea typeface="Times New Roman"/>
              </a:rPr>
              <a:t>Evaluation </a:t>
            </a:r>
            <a:r>
              <a:rPr lang="fr-CM" sz="3600" b="1" dirty="0">
                <a:solidFill>
                  <a:prstClr val="black"/>
                </a:solidFill>
                <a:ea typeface="Times New Roman"/>
              </a:rPr>
              <a:t>en 2023 et formulation d’une phase 2 (2024-2029) </a:t>
            </a:r>
            <a:r>
              <a:rPr lang="fr-CM" sz="3600" b="1" dirty="0" smtClean="0">
                <a:solidFill>
                  <a:prstClr val="black"/>
                </a:solidFill>
                <a:ea typeface="Times New Roman"/>
              </a:rPr>
              <a:t>: </a:t>
            </a:r>
            <a:r>
              <a:rPr lang="fr-CM" sz="3600" dirty="0" smtClean="0">
                <a:solidFill>
                  <a:prstClr val="black"/>
                </a:solidFill>
                <a:ea typeface="Times New Roman"/>
              </a:rPr>
              <a:t>Document </a:t>
            </a:r>
            <a:r>
              <a:rPr lang="fr-CM" sz="3600" dirty="0">
                <a:solidFill>
                  <a:prstClr val="black"/>
                </a:solidFill>
                <a:ea typeface="Times New Roman"/>
              </a:rPr>
              <a:t>Programme signé le 20 décembre 2024 </a:t>
            </a:r>
          </a:p>
          <a:p>
            <a:pPr lvl="0" algn="just">
              <a:spcBef>
                <a:spcPts val="0"/>
              </a:spcBef>
              <a:buFont typeface="Wingdings" pitchFamily="2" charset="2"/>
              <a:buChar char="q"/>
            </a:pPr>
            <a:endParaRPr lang="fr-FR" sz="2600" dirty="0">
              <a:solidFill>
                <a:prstClr val="black"/>
              </a:solidFill>
              <a:ea typeface="Times New Roman"/>
            </a:endParaRPr>
          </a:p>
          <a:p>
            <a:pPr marL="0" lvl="0" indent="0" algn="just">
              <a:buNone/>
            </a:pPr>
            <a:endParaRPr lang="fr-CM" sz="2700" dirty="0">
              <a:solidFill>
                <a:prstClr val="black"/>
              </a:solidFill>
              <a:ea typeface="Calibri"/>
              <a:cs typeface="Times New Roman"/>
            </a:endParaRPr>
          </a:p>
          <a:p>
            <a:pPr lvl="0" algn="just">
              <a:buFont typeface="Wingdings" pitchFamily="2" charset="2"/>
              <a:buChar char="q"/>
            </a:pPr>
            <a:endParaRPr lang="fr-CM" sz="2800" b="1" u="sng" dirty="0" smtClean="0">
              <a:solidFill>
                <a:prstClr val="black"/>
              </a:solidFill>
              <a:ea typeface="Times New Roman"/>
            </a:endParaRPr>
          </a:p>
          <a:p>
            <a:endParaRPr lang="fr-FR" dirty="0"/>
          </a:p>
        </p:txBody>
      </p:sp>
    </p:spTree>
    <p:extLst>
      <p:ext uri="{BB962C8B-B14F-4D97-AF65-F5344CB8AC3E}">
        <p14:creationId xmlns:p14="http://schemas.microsoft.com/office/powerpoint/2010/main" val="1958843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60648"/>
            <a:ext cx="8229600" cy="576064"/>
          </a:xfrm>
        </p:spPr>
        <p:txBody>
          <a:bodyPr>
            <a:normAutofit fontScale="90000"/>
          </a:bodyPr>
          <a:lstStyle/>
          <a:p>
            <a:pPr marL="457200" lvl="0" indent="-457200">
              <a:lnSpc>
                <a:spcPct val="120000"/>
              </a:lnSpc>
              <a:spcBef>
                <a:spcPts val="1000"/>
              </a:spcBef>
            </a:pPr>
            <a:r>
              <a:rPr lang="fr-FR" sz="24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
            </a:r>
            <a:br>
              <a:rPr lang="fr-FR" sz="24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br>
            <a:r>
              <a:rPr lang="fr-FR" sz="40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ALIGNEMENT </a:t>
            </a:r>
            <a:r>
              <a:rPr lang="fr-FR" sz="40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STRATEGIQUE</a:t>
            </a:r>
            <a:br>
              <a:rPr lang="fr-FR" sz="40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br>
            <a:endParaRPr lang="fr-FR" sz="4000" dirty="0"/>
          </a:p>
        </p:txBody>
      </p:sp>
      <p:sp>
        <p:nvSpPr>
          <p:cNvPr id="3" name="Espace réservé du contenu 2"/>
          <p:cNvSpPr>
            <a:spLocks noGrp="1"/>
          </p:cNvSpPr>
          <p:nvPr>
            <p:ph idx="1"/>
          </p:nvPr>
        </p:nvSpPr>
        <p:spPr>
          <a:xfrm>
            <a:off x="395536" y="908720"/>
            <a:ext cx="8424936" cy="5760640"/>
          </a:xfrm>
        </p:spPr>
        <p:txBody>
          <a:bodyPr>
            <a:normAutofit fontScale="25000" lnSpcReduction="20000"/>
          </a:bodyPr>
          <a:lstStyle/>
          <a:p>
            <a:pPr marL="6985" indent="0" algn="just">
              <a:lnSpc>
                <a:spcPct val="115000"/>
              </a:lnSpc>
              <a:spcBef>
                <a:spcPts val="200"/>
              </a:spcBef>
              <a:spcAft>
                <a:spcPts val="600"/>
              </a:spcAft>
              <a:buNone/>
            </a:pPr>
            <a:r>
              <a:rPr lang="fr-FR" sz="8000" b="1" dirty="0" smtClean="0">
                <a:solidFill>
                  <a:srgbClr val="000000"/>
                </a:solidFill>
                <a:latin typeface="+mj-lt"/>
              </a:rPr>
              <a:t>ANCRAGE SUR LES STRATÉGIES INTERNATIONALES </a:t>
            </a:r>
          </a:p>
          <a:p>
            <a:pPr marL="6985" indent="0" algn="just">
              <a:lnSpc>
                <a:spcPct val="115000"/>
              </a:lnSpc>
              <a:spcBef>
                <a:spcPts val="200"/>
              </a:spcBef>
              <a:spcAft>
                <a:spcPts val="600"/>
              </a:spcAft>
              <a:buNone/>
            </a:pPr>
            <a:r>
              <a:rPr lang="fr-FR" sz="7200" b="1" u="sng" dirty="0" smtClean="0">
                <a:solidFill>
                  <a:srgbClr val="000000"/>
                </a:solidFill>
                <a:latin typeface="+mj-lt"/>
                <a:ea typeface="Calibri"/>
              </a:rPr>
              <a:t>Les ODD</a:t>
            </a:r>
            <a:r>
              <a:rPr lang="fr-FR" sz="7200" dirty="0" smtClean="0">
                <a:solidFill>
                  <a:srgbClr val="000000"/>
                </a:solidFill>
                <a:latin typeface="+mj-lt"/>
                <a:ea typeface="Calibri"/>
              </a:rPr>
              <a:t> : </a:t>
            </a:r>
            <a:r>
              <a:rPr lang="fr-FR" sz="7200" b="1" dirty="0" smtClean="0">
                <a:solidFill>
                  <a:srgbClr val="000000"/>
                </a:solidFill>
                <a:latin typeface="+mj-lt"/>
                <a:ea typeface="Calibri"/>
              </a:rPr>
              <a:t>1: </a:t>
            </a:r>
            <a:r>
              <a:rPr lang="fr-FR" sz="7200" dirty="0" smtClean="0">
                <a:solidFill>
                  <a:srgbClr val="000000"/>
                </a:solidFill>
                <a:latin typeface="+mj-lt"/>
                <a:ea typeface="Calibri"/>
              </a:rPr>
              <a:t>Pas </a:t>
            </a:r>
            <a:r>
              <a:rPr lang="fr-FR" sz="7200" dirty="0">
                <a:solidFill>
                  <a:srgbClr val="000000"/>
                </a:solidFill>
                <a:latin typeface="+mj-lt"/>
                <a:ea typeface="Calibri"/>
              </a:rPr>
              <a:t>de </a:t>
            </a:r>
            <a:r>
              <a:rPr lang="fr-FR" sz="7200" dirty="0" smtClean="0">
                <a:solidFill>
                  <a:srgbClr val="000000"/>
                </a:solidFill>
                <a:latin typeface="+mj-lt"/>
                <a:ea typeface="Calibri"/>
              </a:rPr>
              <a:t>pauvreté </a:t>
            </a:r>
            <a:r>
              <a:rPr lang="fr-FR" sz="7200" dirty="0">
                <a:solidFill>
                  <a:srgbClr val="000000"/>
                </a:solidFill>
                <a:latin typeface="+mj-lt"/>
                <a:ea typeface="Calibri"/>
              </a:rPr>
              <a:t>; </a:t>
            </a:r>
            <a:r>
              <a:rPr lang="fr-FR" sz="7200" b="1" dirty="0" smtClean="0">
                <a:solidFill>
                  <a:srgbClr val="000000"/>
                </a:solidFill>
                <a:latin typeface="+mj-lt"/>
                <a:ea typeface="Calibri"/>
              </a:rPr>
              <a:t>3: </a:t>
            </a:r>
            <a:r>
              <a:rPr lang="fr-FR" sz="7200" dirty="0" smtClean="0">
                <a:solidFill>
                  <a:srgbClr val="000000"/>
                </a:solidFill>
                <a:latin typeface="+mj-lt"/>
                <a:ea typeface="Calibri"/>
              </a:rPr>
              <a:t>Accès </a:t>
            </a:r>
            <a:r>
              <a:rPr lang="fr-FR" sz="7200" dirty="0">
                <a:solidFill>
                  <a:srgbClr val="000000"/>
                </a:solidFill>
                <a:latin typeface="+mj-lt"/>
                <a:ea typeface="Calibri"/>
              </a:rPr>
              <a:t>à la </a:t>
            </a:r>
            <a:r>
              <a:rPr lang="fr-FR" sz="7200" dirty="0" smtClean="0">
                <a:solidFill>
                  <a:srgbClr val="000000"/>
                </a:solidFill>
                <a:latin typeface="+mj-lt"/>
                <a:ea typeface="Calibri"/>
              </a:rPr>
              <a:t>santé ; </a:t>
            </a:r>
            <a:r>
              <a:rPr lang="fr-FR" sz="7200" b="1" dirty="0" smtClean="0">
                <a:solidFill>
                  <a:srgbClr val="000000"/>
                </a:solidFill>
                <a:latin typeface="+mj-lt"/>
                <a:ea typeface="Calibri"/>
              </a:rPr>
              <a:t>5: </a:t>
            </a:r>
            <a:r>
              <a:rPr lang="fr-FR" sz="7200" dirty="0" smtClean="0">
                <a:solidFill>
                  <a:srgbClr val="000000"/>
                </a:solidFill>
                <a:latin typeface="+mj-lt"/>
                <a:ea typeface="Calibri"/>
              </a:rPr>
              <a:t>Egalité </a:t>
            </a:r>
            <a:r>
              <a:rPr lang="fr-FR" sz="7200" dirty="0">
                <a:solidFill>
                  <a:srgbClr val="000000"/>
                </a:solidFill>
                <a:latin typeface="+mj-lt"/>
                <a:ea typeface="Calibri"/>
              </a:rPr>
              <a:t>entre les </a:t>
            </a:r>
            <a:r>
              <a:rPr lang="fr-FR" sz="7200" dirty="0" smtClean="0">
                <a:solidFill>
                  <a:srgbClr val="000000"/>
                </a:solidFill>
                <a:latin typeface="+mj-lt"/>
                <a:ea typeface="Calibri"/>
              </a:rPr>
              <a:t>sexes </a:t>
            </a:r>
            <a:r>
              <a:rPr lang="fr-FR" sz="7200" dirty="0">
                <a:solidFill>
                  <a:srgbClr val="000000"/>
                </a:solidFill>
                <a:latin typeface="+mj-lt"/>
                <a:ea typeface="Calibri"/>
              </a:rPr>
              <a:t>; </a:t>
            </a:r>
            <a:r>
              <a:rPr lang="fr-FR" sz="7200" b="1" dirty="0" smtClean="0">
                <a:solidFill>
                  <a:srgbClr val="000000"/>
                </a:solidFill>
                <a:latin typeface="+mj-lt"/>
                <a:ea typeface="Calibri"/>
              </a:rPr>
              <a:t>8: </a:t>
            </a:r>
            <a:r>
              <a:rPr lang="fr-FR" sz="7200" dirty="0">
                <a:solidFill>
                  <a:srgbClr val="000000"/>
                </a:solidFill>
                <a:latin typeface="+mj-lt"/>
                <a:ea typeface="Calibri"/>
              </a:rPr>
              <a:t>Accès à des emplois </a:t>
            </a:r>
            <a:r>
              <a:rPr lang="fr-FR" sz="7200" dirty="0" smtClean="0">
                <a:solidFill>
                  <a:srgbClr val="000000"/>
                </a:solidFill>
                <a:latin typeface="+mj-lt"/>
                <a:ea typeface="Calibri"/>
              </a:rPr>
              <a:t>décents ; </a:t>
            </a:r>
            <a:r>
              <a:rPr lang="fr-FR" sz="7200" b="1" dirty="0" smtClean="0">
                <a:solidFill>
                  <a:srgbClr val="000000"/>
                </a:solidFill>
                <a:latin typeface="+mj-lt"/>
                <a:ea typeface="Calibri"/>
              </a:rPr>
              <a:t>9: </a:t>
            </a:r>
            <a:r>
              <a:rPr lang="fr-FR" sz="7200" dirty="0" smtClean="0">
                <a:solidFill>
                  <a:srgbClr val="000000"/>
                </a:solidFill>
                <a:latin typeface="+mj-lt"/>
                <a:ea typeface="Calibri"/>
              </a:rPr>
              <a:t>Industrie</a:t>
            </a:r>
            <a:r>
              <a:rPr lang="fr-FR" sz="7200" dirty="0">
                <a:solidFill>
                  <a:srgbClr val="000000"/>
                </a:solidFill>
                <a:latin typeface="+mj-lt"/>
                <a:ea typeface="Calibri"/>
              </a:rPr>
              <a:t>, innovation et infrastructure ; </a:t>
            </a:r>
            <a:r>
              <a:rPr lang="fr-FR" sz="7200" b="1" dirty="0" smtClean="0">
                <a:solidFill>
                  <a:srgbClr val="000000"/>
                </a:solidFill>
                <a:latin typeface="+mj-lt"/>
                <a:ea typeface="Calibri"/>
              </a:rPr>
              <a:t>10: </a:t>
            </a:r>
            <a:r>
              <a:rPr lang="fr-FR" sz="7200" dirty="0" smtClean="0">
                <a:solidFill>
                  <a:srgbClr val="000000"/>
                </a:solidFill>
                <a:latin typeface="+mj-lt"/>
                <a:ea typeface="Calibri"/>
              </a:rPr>
              <a:t>Inégalités réduites </a:t>
            </a:r>
            <a:r>
              <a:rPr lang="fr-FR" sz="7200" dirty="0">
                <a:solidFill>
                  <a:srgbClr val="000000"/>
                </a:solidFill>
                <a:latin typeface="+mj-lt"/>
                <a:ea typeface="Calibri"/>
              </a:rPr>
              <a:t>; </a:t>
            </a:r>
            <a:r>
              <a:rPr lang="fr-FR" sz="7200" b="1" dirty="0" smtClean="0">
                <a:solidFill>
                  <a:srgbClr val="000000"/>
                </a:solidFill>
                <a:latin typeface="+mj-lt"/>
                <a:ea typeface="Calibri"/>
              </a:rPr>
              <a:t>16: </a:t>
            </a:r>
            <a:r>
              <a:rPr lang="fr-FR" sz="7200" dirty="0" smtClean="0">
                <a:solidFill>
                  <a:srgbClr val="000000"/>
                </a:solidFill>
                <a:latin typeface="+mj-lt"/>
                <a:ea typeface="Calibri"/>
              </a:rPr>
              <a:t>Paix</a:t>
            </a:r>
            <a:r>
              <a:rPr lang="fr-FR" sz="7200" dirty="0">
                <a:solidFill>
                  <a:srgbClr val="000000"/>
                </a:solidFill>
                <a:latin typeface="+mj-lt"/>
                <a:ea typeface="Calibri"/>
              </a:rPr>
              <a:t>, Justice et Institutions </a:t>
            </a:r>
            <a:r>
              <a:rPr lang="fr-FR" sz="7200" dirty="0" smtClean="0">
                <a:solidFill>
                  <a:srgbClr val="000000"/>
                </a:solidFill>
                <a:latin typeface="+mj-lt"/>
                <a:ea typeface="Calibri"/>
              </a:rPr>
              <a:t>Efficaces et </a:t>
            </a:r>
            <a:r>
              <a:rPr lang="fr-FR" sz="7200" b="1" dirty="0" smtClean="0">
                <a:solidFill>
                  <a:srgbClr val="000000"/>
                </a:solidFill>
                <a:latin typeface="+mj-lt"/>
                <a:ea typeface="Calibri"/>
              </a:rPr>
              <a:t>17: </a:t>
            </a:r>
            <a:r>
              <a:rPr lang="fr-FR" sz="7200" dirty="0" smtClean="0">
                <a:solidFill>
                  <a:srgbClr val="000000"/>
                </a:solidFill>
                <a:latin typeface="+mj-lt"/>
                <a:ea typeface="Calibri"/>
              </a:rPr>
              <a:t>Partenariats </a:t>
            </a:r>
            <a:r>
              <a:rPr lang="fr-FR" sz="7200" dirty="0">
                <a:solidFill>
                  <a:srgbClr val="000000"/>
                </a:solidFill>
                <a:latin typeface="+mj-lt"/>
                <a:ea typeface="Calibri"/>
              </a:rPr>
              <a:t>pour la réalisation des </a:t>
            </a:r>
            <a:r>
              <a:rPr lang="fr-FR" sz="7200" dirty="0" smtClean="0">
                <a:solidFill>
                  <a:srgbClr val="000000"/>
                </a:solidFill>
                <a:latin typeface="+mj-lt"/>
                <a:ea typeface="Calibri"/>
              </a:rPr>
              <a:t>ODD.</a:t>
            </a:r>
          </a:p>
          <a:p>
            <a:pPr marL="0" indent="0" algn="just">
              <a:lnSpc>
                <a:spcPct val="115000"/>
              </a:lnSpc>
              <a:spcAft>
                <a:spcPts val="0"/>
              </a:spcAft>
              <a:buNone/>
            </a:pPr>
            <a:endParaRPr lang="fr-FR" sz="2400" dirty="0">
              <a:solidFill>
                <a:srgbClr val="000000"/>
              </a:solidFill>
              <a:latin typeface="+mj-lt"/>
              <a:ea typeface="Calibri"/>
            </a:endParaRPr>
          </a:p>
          <a:p>
            <a:pPr marL="0" indent="0" algn="just">
              <a:lnSpc>
                <a:spcPct val="115000"/>
              </a:lnSpc>
              <a:spcAft>
                <a:spcPts val="600"/>
              </a:spcAft>
              <a:buNone/>
            </a:pPr>
            <a:r>
              <a:rPr lang="fr-FR" sz="7200" b="1" u="sng" dirty="0" smtClean="0">
                <a:solidFill>
                  <a:srgbClr val="000000"/>
                </a:solidFill>
                <a:latin typeface="+mj-lt"/>
                <a:ea typeface="Calibri"/>
              </a:rPr>
              <a:t>La Stratégie </a:t>
            </a:r>
            <a:r>
              <a:rPr lang="fr-FR" sz="7200" b="1" u="sng" dirty="0">
                <a:solidFill>
                  <a:srgbClr val="000000"/>
                </a:solidFill>
                <a:latin typeface="+mj-lt"/>
                <a:ea typeface="Calibri"/>
              </a:rPr>
              <a:t>des </a:t>
            </a:r>
            <a:r>
              <a:rPr lang="fr-FR" sz="7200" b="1" u="sng" dirty="0" smtClean="0">
                <a:solidFill>
                  <a:srgbClr val="000000"/>
                </a:solidFill>
                <a:latin typeface="+mj-lt"/>
                <a:ea typeface="Calibri"/>
              </a:rPr>
              <a:t>Nations Unies pour </a:t>
            </a:r>
            <a:r>
              <a:rPr lang="fr-FR" sz="7200" b="1" u="sng" dirty="0">
                <a:solidFill>
                  <a:srgbClr val="000000"/>
                </a:solidFill>
                <a:latin typeface="+mj-lt"/>
                <a:ea typeface="Calibri"/>
              </a:rPr>
              <a:t>la </a:t>
            </a:r>
            <a:r>
              <a:rPr lang="fr-FR" sz="7200" b="1" u="sng" dirty="0" smtClean="0">
                <a:solidFill>
                  <a:srgbClr val="000000"/>
                </a:solidFill>
                <a:latin typeface="+mj-lt"/>
                <a:ea typeface="Calibri"/>
              </a:rPr>
              <a:t>Jeunesse</a:t>
            </a:r>
            <a:r>
              <a:rPr lang="fr-FR" sz="7200" dirty="0" smtClean="0">
                <a:solidFill>
                  <a:srgbClr val="000000"/>
                </a:solidFill>
                <a:latin typeface="+mj-lt"/>
                <a:ea typeface="Calibri"/>
              </a:rPr>
              <a:t> : 05 domaines </a:t>
            </a:r>
            <a:r>
              <a:rPr lang="fr-FR" sz="7200" dirty="0">
                <a:solidFill>
                  <a:srgbClr val="000000"/>
                </a:solidFill>
                <a:latin typeface="+mj-lt"/>
                <a:ea typeface="Calibri"/>
              </a:rPr>
              <a:t>prioritaires d’action :</a:t>
            </a:r>
          </a:p>
          <a:p>
            <a:pPr lvl="0" algn="just" fontAlgn="base">
              <a:lnSpc>
                <a:spcPct val="115000"/>
              </a:lnSpc>
              <a:buClr>
                <a:srgbClr val="000000"/>
              </a:buClr>
              <a:buSzPts val="1100"/>
              <a:buFont typeface="Wingdings" pitchFamily="2" charset="2"/>
              <a:buChar char="ü"/>
            </a:pPr>
            <a:r>
              <a:rPr lang="fr-FR" sz="7200" b="1" dirty="0">
                <a:solidFill>
                  <a:srgbClr val="000000"/>
                </a:solidFill>
                <a:uFill>
                  <a:solidFill>
                    <a:srgbClr val="000000"/>
                  </a:solidFill>
                </a:uFill>
                <a:latin typeface="+mj-lt"/>
                <a:ea typeface="Calibri"/>
                <a:cs typeface="Calibri"/>
              </a:rPr>
              <a:t>Priorité n°1</a:t>
            </a:r>
            <a:r>
              <a:rPr lang="fr-FR" sz="7200" dirty="0">
                <a:solidFill>
                  <a:srgbClr val="000000"/>
                </a:solidFill>
                <a:uFill>
                  <a:solidFill>
                    <a:srgbClr val="000000"/>
                  </a:solidFill>
                </a:uFill>
                <a:latin typeface="+mj-lt"/>
                <a:ea typeface="Calibri"/>
                <a:cs typeface="Calibri"/>
              </a:rPr>
              <a:t> : </a:t>
            </a:r>
            <a:r>
              <a:rPr lang="fr-FR" sz="7200" dirty="0" smtClean="0">
                <a:solidFill>
                  <a:srgbClr val="000000"/>
                </a:solidFill>
                <a:uFill>
                  <a:solidFill>
                    <a:srgbClr val="000000"/>
                  </a:solidFill>
                </a:uFill>
                <a:latin typeface="+mj-lt"/>
                <a:ea typeface="Calibri"/>
                <a:cs typeface="Calibri"/>
              </a:rPr>
              <a:t>engagement</a:t>
            </a:r>
            <a:r>
              <a:rPr lang="fr-FR" sz="7200" dirty="0">
                <a:solidFill>
                  <a:srgbClr val="000000"/>
                </a:solidFill>
                <a:uFill>
                  <a:solidFill>
                    <a:srgbClr val="000000"/>
                  </a:solidFill>
                </a:uFill>
                <a:latin typeface="+mj-lt"/>
                <a:ea typeface="Calibri"/>
                <a:cs typeface="Calibri"/>
              </a:rPr>
              <a:t>, participation et sensibilisation </a:t>
            </a:r>
            <a:r>
              <a:rPr lang="fr-FR" sz="7200" dirty="0" smtClean="0">
                <a:solidFill>
                  <a:srgbClr val="000000"/>
                </a:solidFill>
                <a:uFill>
                  <a:solidFill>
                    <a:srgbClr val="000000"/>
                  </a:solidFill>
                </a:uFill>
                <a:latin typeface="+mj-lt"/>
                <a:ea typeface="Calibri"/>
                <a:cs typeface="Calibri"/>
              </a:rPr>
              <a:t>- </a:t>
            </a:r>
            <a:r>
              <a:rPr lang="fr-FR" sz="7200" dirty="0">
                <a:solidFill>
                  <a:srgbClr val="000000"/>
                </a:solidFill>
                <a:uFill>
                  <a:solidFill>
                    <a:srgbClr val="000000"/>
                  </a:solidFill>
                </a:uFill>
                <a:latin typeface="+mj-lt"/>
                <a:ea typeface="Calibri"/>
                <a:cs typeface="Calibri"/>
              </a:rPr>
              <a:t>faire entendre la voix des jeunes pour un monde pacifique, juste et viable, </a:t>
            </a:r>
            <a:endParaRPr lang="fr-FR" sz="7200" dirty="0" smtClean="0">
              <a:solidFill>
                <a:srgbClr val="000000"/>
              </a:solidFill>
              <a:uFill>
                <a:solidFill>
                  <a:srgbClr val="000000"/>
                </a:solidFill>
              </a:uFill>
              <a:latin typeface="+mj-lt"/>
              <a:ea typeface="Calibri"/>
              <a:cs typeface="Calibri"/>
            </a:endParaRPr>
          </a:p>
          <a:p>
            <a:pPr lvl="0" algn="just" fontAlgn="base">
              <a:lnSpc>
                <a:spcPct val="115000"/>
              </a:lnSpc>
              <a:buClr>
                <a:srgbClr val="000000"/>
              </a:buClr>
              <a:buSzPts val="1100"/>
              <a:buFont typeface="Wingdings" pitchFamily="2" charset="2"/>
              <a:buChar char="ü"/>
            </a:pPr>
            <a:r>
              <a:rPr lang="fr-FR" sz="7200" b="1" dirty="0" smtClean="0">
                <a:solidFill>
                  <a:srgbClr val="000000"/>
                </a:solidFill>
                <a:uFill>
                  <a:solidFill>
                    <a:srgbClr val="000000"/>
                  </a:solidFill>
                </a:uFill>
                <a:latin typeface="+mj-lt"/>
                <a:ea typeface="Calibri"/>
                <a:cs typeface="Calibri"/>
              </a:rPr>
              <a:t>Priorité n°2</a:t>
            </a:r>
            <a:r>
              <a:rPr lang="fr-FR" sz="7200" dirty="0" smtClean="0">
                <a:solidFill>
                  <a:srgbClr val="000000"/>
                </a:solidFill>
                <a:uFill>
                  <a:solidFill>
                    <a:srgbClr val="000000"/>
                  </a:solidFill>
                </a:uFill>
                <a:latin typeface="+mj-lt"/>
                <a:ea typeface="Calibri"/>
                <a:cs typeface="Calibri"/>
              </a:rPr>
              <a:t> : éducation et santé - faciliter l’accès des jeunes à un enseignement et à des services de santé de qualité ;</a:t>
            </a:r>
          </a:p>
          <a:p>
            <a:pPr lvl="0" algn="just" fontAlgn="base">
              <a:lnSpc>
                <a:spcPct val="115000"/>
              </a:lnSpc>
              <a:buClr>
                <a:srgbClr val="000000"/>
              </a:buClr>
              <a:buSzPts val="1100"/>
              <a:buFont typeface="Wingdings" pitchFamily="2" charset="2"/>
              <a:buChar char="ü"/>
            </a:pPr>
            <a:r>
              <a:rPr lang="fr-FR" sz="7200" b="1" dirty="0" smtClean="0">
                <a:solidFill>
                  <a:srgbClr val="000000"/>
                </a:solidFill>
                <a:uFill>
                  <a:solidFill>
                    <a:srgbClr val="000000"/>
                  </a:solidFill>
                </a:uFill>
                <a:latin typeface="+mj-lt"/>
                <a:ea typeface="Calibri"/>
                <a:cs typeface="Calibri"/>
              </a:rPr>
              <a:t>Priorité </a:t>
            </a:r>
            <a:r>
              <a:rPr lang="fr-FR" sz="7200" b="1" dirty="0">
                <a:solidFill>
                  <a:srgbClr val="000000"/>
                </a:solidFill>
                <a:uFill>
                  <a:solidFill>
                    <a:srgbClr val="000000"/>
                  </a:solidFill>
                </a:uFill>
                <a:latin typeface="+mj-lt"/>
                <a:ea typeface="Calibri"/>
                <a:cs typeface="Calibri"/>
              </a:rPr>
              <a:t>n°3</a:t>
            </a:r>
            <a:r>
              <a:rPr lang="fr-FR" sz="7200" dirty="0">
                <a:solidFill>
                  <a:srgbClr val="000000"/>
                </a:solidFill>
                <a:uFill>
                  <a:solidFill>
                    <a:srgbClr val="000000"/>
                  </a:solidFill>
                </a:uFill>
                <a:latin typeface="+mj-lt"/>
                <a:ea typeface="Calibri"/>
                <a:cs typeface="Calibri"/>
              </a:rPr>
              <a:t> : émancipation économique des jeunes et travail décent -</a:t>
            </a:r>
            <a:r>
              <a:rPr lang="fr-FR" sz="7200" dirty="0" smtClean="0">
                <a:solidFill>
                  <a:srgbClr val="000000"/>
                </a:solidFill>
                <a:uFill>
                  <a:solidFill>
                    <a:srgbClr val="000000"/>
                  </a:solidFill>
                </a:uFill>
                <a:latin typeface="+mj-lt"/>
                <a:ea typeface="Calibri"/>
                <a:cs typeface="Calibri"/>
              </a:rPr>
              <a:t> </a:t>
            </a:r>
            <a:r>
              <a:rPr lang="fr-FR" sz="7200" dirty="0">
                <a:solidFill>
                  <a:srgbClr val="000000"/>
                </a:solidFill>
                <a:uFill>
                  <a:solidFill>
                    <a:srgbClr val="000000"/>
                  </a:solidFill>
                </a:uFill>
                <a:latin typeface="+mj-lt"/>
                <a:ea typeface="Calibri"/>
                <a:cs typeface="Calibri"/>
              </a:rPr>
              <a:t>améliorer l’accès des jeunes au travail décent et à l’emploi productif </a:t>
            </a:r>
            <a:r>
              <a:rPr lang="fr-FR" sz="7200" dirty="0" smtClean="0">
                <a:solidFill>
                  <a:srgbClr val="000000"/>
                </a:solidFill>
                <a:uFill>
                  <a:solidFill>
                    <a:srgbClr val="000000"/>
                  </a:solidFill>
                </a:uFill>
                <a:latin typeface="+mj-lt"/>
                <a:ea typeface="Calibri"/>
                <a:cs typeface="Calibri"/>
              </a:rPr>
              <a:t>;</a:t>
            </a:r>
          </a:p>
          <a:p>
            <a:pPr lvl="0" algn="just" fontAlgn="base">
              <a:lnSpc>
                <a:spcPct val="115000"/>
              </a:lnSpc>
              <a:buClr>
                <a:srgbClr val="000000"/>
              </a:buClr>
              <a:buSzPts val="1100"/>
              <a:buFont typeface="Wingdings" pitchFamily="2" charset="2"/>
              <a:buChar char="ü"/>
            </a:pPr>
            <a:r>
              <a:rPr lang="fr-FR" sz="7200" b="1" dirty="0" smtClean="0">
                <a:solidFill>
                  <a:srgbClr val="000000"/>
                </a:solidFill>
                <a:uFill>
                  <a:solidFill>
                    <a:srgbClr val="000000"/>
                  </a:solidFill>
                </a:uFill>
                <a:latin typeface="+mj-lt"/>
                <a:ea typeface="Calibri"/>
                <a:cs typeface="Calibri"/>
              </a:rPr>
              <a:t>Priorité </a:t>
            </a:r>
            <a:r>
              <a:rPr lang="fr-FR" sz="7200" b="1" dirty="0">
                <a:solidFill>
                  <a:srgbClr val="000000"/>
                </a:solidFill>
                <a:uFill>
                  <a:solidFill>
                    <a:srgbClr val="000000"/>
                  </a:solidFill>
                </a:uFill>
                <a:latin typeface="+mj-lt"/>
                <a:ea typeface="Calibri"/>
                <a:cs typeface="Calibri"/>
              </a:rPr>
              <a:t>n°4</a:t>
            </a:r>
            <a:r>
              <a:rPr lang="fr-FR" sz="7200" dirty="0">
                <a:solidFill>
                  <a:srgbClr val="000000"/>
                </a:solidFill>
                <a:uFill>
                  <a:solidFill>
                    <a:srgbClr val="000000"/>
                  </a:solidFill>
                </a:uFill>
                <a:latin typeface="+mj-lt"/>
                <a:ea typeface="Calibri"/>
                <a:cs typeface="Calibri"/>
              </a:rPr>
              <a:t> : </a:t>
            </a:r>
            <a:r>
              <a:rPr lang="fr-FR" sz="7200" dirty="0" smtClean="0">
                <a:solidFill>
                  <a:srgbClr val="000000"/>
                </a:solidFill>
                <a:uFill>
                  <a:solidFill>
                    <a:srgbClr val="000000"/>
                  </a:solidFill>
                </a:uFill>
                <a:latin typeface="+mj-lt"/>
                <a:ea typeface="Calibri"/>
                <a:cs typeface="Calibri"/>
              </a:rPr>
              <a:t>jeunes </a:t>
            </a:r>
            <a:r>
              <a:rPr lang="fr-FR" sz="7200" dirty="0">
                <a:solidFill>
                  <a:srgbClr val="000000"/>
                </a:solidFill>
                <a:uFill>
                  <a:solidFill>
                    <a:srgbClr val="000000"/>
                  </a:solidFill>
                </a:uFill>
                <a:latin typeface="+mj-lt"/>
                <a:ea typeface="Calibri"/>
                <a:cs typeface="Calibri"/>
              </a:rPr>
              <a:t>et d</a:t>
            </a:r>
            <a:r>
              <a:rPr lang="fr-FR" sz="7200" dirty="0" smtClean="0">
                <a:solidFill>
                  <a:srgbClr val="000000"/>
                </a:solidFill>
                <a:uFill>
                  <a:solidFill>
                    <a:srgbClr val="000000"/>
                  </a:solidFill>
                </a:uFill>
                <a:latin typeface="+mj-lt"/>
                <a:ea typeface="Calibri"/>
                <a:cs typeface="Calibri"/>
              </a:rPr>
              <a:t>roits </a:t>
            </a:r>
            <a:r>
              <a:rPr lang="fr-FR" sz="7200" dirty="0">
                <a:solidFill>
                  <a:srgbClr val="000000"/>
                </a:solidFill>
                <a:uFill>
                  <a:solidFill>
                    <a:srgbClr val="000000"/>
                  </a:solidFill>
                </a:uFill>
                <a:latin typeface="+mj-lt"/>
                <a:ea typeface="Calibri"/>
                <a:cs typeface="Calibri"/>
              </a:rPr>
              <a:t>de l’Homme </a:t>
            </a:r>
            <a:r>
              <a:rPr lang="fr-FR" sz="7200" dirty="0" smtClean="0">
                <a:solidFill>
                  <a:srgbClr val="000000"/>
                </a:solidFill>
                <a:uFill>
                  <a:solidFill>
                    <a:srgbClr val="000000"/>
                  </a:solidFill>
                </a:uFill>
                <a:latin typeface="+mj-lt"/>
                <a:ea typeface="Calibri"/>
                <a:cs typeface="Calibri"/>
              </a:rPr>
              <a:t>- promouvoir </a:t>
            </a:r>
            <a:r>
              <a:rPr lang="fr-FR" sz="7200" dirty="0">
                <a:solidFill>
                  <a:srgbClr val="000000"/>
                </a:solidFill>
                <a:uFill>
                  <a:solidFill>
                    <a:srgbClr val="000000"/>
                  </a:solidFill>
                </a:uFill>
                <a:latin typeface="+mj-lt"/>
                <a:ea typeface="Calibri"/>
                <a:cs typeface="Calibri"/>
              </a:rPr>
              <a:t>et protéger les droits des jeunes et encourager leur engagement civique et politique </a:t>
            </a:r>
            <a:r>
              <a:rPr lang="fr-FR" sz="7200" dirty="0" smtClean="0">
                <a:solidFill>
                  <a:srgbClr val="000000"/>
                </a:solidFill>
                <a:uFill>
                  <a:solidFill>
                    <a:srgbClr val="000000"/>
                  </a:solidFill>
                </a:uFill>
                <a:latin typeface="+mj-lt"/>
                <a:ea typeface="Calibri"/>
                <a:cs typeface="Calibri"/>
              </a:rPr>
              <a:t>;</a:t>
            </a:r>
          </a:p>
          <a:p>
            <a:pPr lvl="0" algn="just" fontAlgn="base">
              <a:lnSpc>
                <a:spcPct val="115000"/>
              </a:lnSpc>
              <a:buClr>
                <a:srgbClr val="000000"/>
              </a:buClr>
              <a:buSzPts val="1100"/>
              <a:buFont typeface="Wingdings" pitchFamily="2" charset="2"/>
              <a:buChar char="ü"/>
            </a:pPr>
            <a:r>
              <a:rPr lang="fr-FR" sz="7200" b="1" dirty="0" smtClean="0">
                <a:solidFill>
                  <a:srgbClr val="000000"/>
                </a:solidFill>
                <a:uFill>
                  <a:solidFill>
                    <a:srgbClr val="000000"/>
                  </a:solidFill>
                </a:uFill>
                <a:latin typeface="+mj-lt"/>
                <a:ea typeface="Calibri"/>
                <a:cs typeface="Calibri"/>
              </a:rPr>
              <a:t>Priorité </a:t>
            </a:r>
            <a:r>
              <a:rPr lang="fr-FR" sz="7200" b="1" dirty="0">
                <a:solidFill>
                  <a:srgbClr val="000000"/>
                </a:solidFill>
                <a:uFill>
                  <a:solidFill>
                    <a:srgbClr val="000000"/>
                  </a:solidFill>
                </a:uFill>
                <a:latin typeface="+mj-lt"/>
                <a:ea typeface="Calibri"/>
                <a:cs typeface="Calibri"/>
              </a:rPr>
              <a:t>n°5</a:t>
            </a:r>
            <a:r>
              <a:rPr lang="fr-FR" sz="7200" dirty="0">
                <a:solidFill>
                  <a:srgbClr val="000000"/>
                </a:solidFill>
                <a:uFill>
                  <a:solidFill>
                    <a:srgbClr val="000000"/>
                  </a:solidFill>
                </a:uFill>
                <a:latin typeface="+mj-lt"/>
                <a:ea typeface="Calibri"/>
                <a:cs typeface="Calibri"/>
              </a:rPr>
              <a:t> : consolidation de la paix et renforcement de la résilience </a:t>
            </a:r>
            <a:r>
              <a:rPr lang="fr-FR" sz="7200" dirty="0" smtClean="0">
                <a:solidFill>
                  <a:srgbClr val="000000"/>
                </a:solidFill>
                <a:uFill>
                  <a:solidFill>
                    <a:srgbClr val="000000"/>
                  </a:solidFill>
                </a:uFill>
                <a:latin typeface="+mj-lt"/>
                <a:ea typeface="Calibri"/>
                <a:cs typeface="Calibri"/>
              </a:rPr>
              <a:t>- </a:t>
            </a:r>
            <a:r>
              <a:rPr lang="fr-FR" sz="7200" dirty="0">
                <a:solidFill>
                  <a:srgbClr val="000000"/>
                </a:solidFill>
                <a:uFill>
                  <a:solidFill>
                    <a:srgbClr val="000000"/>
                  </a:solidFill>
                </a:uFill>
                <a:latin typeface="+mj-lt"/>
                <a:ea typeface="Calibri"/>
                <a:cs typeface="Calibri"/>
              </a:rPr>
              <a:t>aider les jeunes à s’impliquer au service de la paix et de la sécurité et de l’action humanitaire</a:t>
            </a:r>
            <a:r>
              <a:rPr lang="fr-FR" sz="7200" dirty="0" smtClean="0">
                <a:solidFill>
                  <a:srgbClr val="000000"/>
                </a:solidFill>
                <a:uFill>
                  <a:solidFill>
                    <a:srgbClr val="000000"/>
                  </a:solidFill>
                </a:uFill>
                <a:latin typeface="+mj-lt"/>
                <a:ea typeface="Calibri"/>
                <a:cs typeface="Calibri"/>
              </a:rPr>
              <a:t>.</a:t>
            </a:r>
          </a:p>
          <a:p>
            <a:pPr marL="0" lvl="0" indent="0" algn="just" fontAlgn="base">
              <a:lnSpc>
                <a:spcPct val="115000"/>
              </a:lnSpc>
              <a:buClr>
                <a:srgbClr val="000000"/>
              </a:buClr>
              <a:buSzPts val="1100"/>
              <a:buNone/>
            </a:pPr>
            <a:endParaRPr lang="fr-FR" sz="7200" dirty="0">
              <a:solidFill>
                <a:srgbClr val="000000"/>
              </a:solidFill>
              <a:uFill>
                <a:solidFill>
                  <a:srgbClr val="000000"/>
                </a:solidFill>
              </a:uFill>
              <a:latin typeface="+mj-lt"/>
              <a:ea typeface="Calibri"/>
              <a:cs typeface="Calibri"/>
            </a:endParaRPr>
          </a:p>
          <a:p>
            <a:pPr marL="0" lvl="0" indent="0" algn="just">
              <a:spcBef>
                <a:spcPts val="0"/>
              </a:spcBef>
              <a:buNone/>
            </a:pPr>
            <a:r>
              <a:rPr lang="fr-FR" sz="7200" b="1" u="sng" dirty="0">
                <a:solidFill>
                  <a:srgbClr val="000000"/>
                </a:solidFill>
                <a:ea typeface="Calibri"/>
              </a:rPr>
              <a:t>Agenda 2063 de l’Union Africaine</a:t>
            </a:r>
            <a:r>
              <a:rPr lang="fr-FR" sz="7200" dirty="0" smtClean="0">
                <a:solidFill>
                  <a:srgbClr val="000000"/>
                </a:solidFill>
                <a:ea typeface="Calibri"/>
              </a:rPr>
              <a:t>: </a:t>
            </a:r>
            <a:r>
              <a:rPr lang="fr-FR" sz="7200" dirty="0">
                <a:solidFill>
                  <a:srgbClr val="000000"/>
                </a:solidFill>
                <a:ea typeface="Calibri"/>
              </a:rPr>
              <a:t>contribution à la mise en œuvre de l’aspiration n°6 qui soutient une Afrique dont le développement est axé sur les populations, qui s’appuie sur le potentiel de ses populations, </a:t>
            </a:r>
            <a:r>
              <a:rPr lang="fr-FR" sz="7200" b="1" dirty="0">
                <a:solidFill>
                  <a:srgbClr val="000000"/>
                </a:solidFill>
                <a:ea typeface="Calibri"/>
              </a:rPr>
              <a:t>notamment des femmes et des jeunes</a:t>
            </a:r>
            <a:endParaRPr lang="fr-FR" sz="7200" b="1" dirty="0">
              <a:solidFill>
                <a:prstClr val="black"/>
              </a:solidFill>
            </a:endParaRPr>
          </a:p>
          <a:p>
            <a:endParaRPr lang="fr-FR" sz="7200" dirty="0"/>
          </a:p>
        </p:txBody>
      </p:sp>
    </p:spTree>
    <p:extLst>
      <p:ext uri="{BB962C8B-B14F-4D97-AF65-F5344CB8AC3E}">
        <p14:creationId xmlns:p14="http://schemas.microsoft.com/office/powerpoint/2010/main" val="1247165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8229600" cy="850106"/>
          </a:xfrm>
        </p:spPr>
        <p:txBody>
          <a:bodyPr>
            <a:noAutofit/>
          </a:bodyPr>
          <a:lstStyle/>
          <a:p>
            <a:r>
              <a:rPr lang="fr-FR" sz="36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
            </a:r>
            <a:br>
              <a:rPr lang="fr-FR" sz="36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br>
            <a:r>
              <a:rPr lang="fr-FR" sz="36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ALIGNEMENT </a:t>
            </a:r>
            <a:r>
              <a:rPr lang="fr-FR" sz="36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STRATEGIQUE</a:t>
            </a:r>
            <a:br>
              <a:rPr lang="fr-FR" sz="36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br>
            <a:endParaRPr lang="fr-FR" sz="3600" dirty="0"/>
          </a:p>
        </p:txBody>
      </p:sp>
      <p:sp>
        <p:nvSpPr>
          <p:cNvPr id="3" name="Espace réservé du contenu 2"/>
          <p:cNvSpPr>
            <a:spLocks noGrp="1"/>
          </p:cNvSpPr>
          <p:nvPr>
            <p:ph idx="1"/>
          </p:nvPr>
        </p:nvSpPr>
        <p:spPr>
          <a:xfrm>
            <a:off x="323528" y="1268760"/>
            <a:ext cx="8496944" cy="5184576"/>
          </a:xfrm>
        </p:spPr>
        <p:txBody>
          <a:bodyPr>
            <a:normAutofit fontScale="70000" lnSpcReduction="20000"/>
          </a:bodyPr>
          <a:lstStyle/>
          <a:p>
            <a:pPr marL="0" indent="0" algn="just">
              <a:spcBef>
                <a:spcPts val="0"/>
              </a:spcBef>
              <a:buNone/>
            </a:pPr>
            <a:r>
              <a:rPr lang="fr-FR" sz="2900" b="1" u="sng" dirty="0" smtClean="0">
                <a:solidFill>
                  <a:srgbClr val="000000"/>
                </a:solidFill>
                <a:ea typeface="Calibri"/>
              </a:rPr>
              <a:t>ALIGNEMENT SUR LES STRATÉGIES ET POLITIQUES NATIONALES </a:t>
            </a:r>
            <a:endParaRPr lang="fr-FR" sz="2900" dirty="0" smtClean="0">
              <a:solidFill>
                <a:srgbClr val="000000"/>
              </a:solidFill>
              <a:ea typeface="Calibri"/>
            </a:endParaRPr>
          </a:p>
          <a:p>
            <a:pPr marL="0" indent="0" algn="just">
              <a:spcBef>
                <a:spcPts val="0"/>
              </a:spcBef>
              <a:buNone/>
            </a:pPr>
            <a:endParaRPr lang="fr-FR" sz="2600" dirty="0" smtClean="0">
              <a:solidFill>
                <a:srgbClr val="000000"/>
              </a:solidFill>
              <a:ea typeface="Calibri"/>
            </a:endParaRPr>
          </a:p>
          <a:p>
            <a:pPr marL="0" indent="0" algn="just">
              <a:spcBef>
                <a:spcPts val="0"/>
              </a:spcBef>
              <a:buNone/>
            </a:pPr>
            <a:r>
              <a:rPr lang="fr-FR" sz="2600" b="1" u="sng" dirty="0">
                <a:solidFill>
                  <a:srgbClr val="000000"/>
                </a:solidFill>
                <a:ea typeface="Calibri"/>
              </a:rPr>
              <a:t>La </a:t>
            </a:r>
            <a:r>
              <a:rPr lang="fr-FR" sz="2600" b="1" u="sng" dirty="0" smtClean="0">
                <a:solidFill>
                  <a:srgbClr val="000000"/>
                </a:solidFill>
                <a:ea typeface="Calibri"/>
              </a:rPr>
              <a:t>SND30</a:t>
            </a:r>
            <a:r>
              <a:rPr lang="fr-FR" sz="2600" b="1" dirty="0" smtClean="0">
                <a:solidFill>
                  <a:srgbClr val="000000"/>
                </a:solidFill>
                <a:ea typeface="Calibri"/>
              </a:rPr>
              <a:t>: </a:t>
            </a:r>
            <a:r>
              <a:rPr lang="fr-FR" sz="2600" dirty="0" smtClean="0">
                <a:solidFill>
                  <a:srgbClr val="000000"/>
                </a:solidFill>
                <a:ea typeface="Calibri"/>
              </a:rPr>
              <a:t>contribution aux piliers </a:t>
            </a:r>
            <a:r>
              <a:rPr lang="fr-FR" sz="2600" dirty="0">
                <a:solidFill>
                  <a:srgbClr val="000000"/>
                </a:solidFill>
                <a:ea typeface="Calibri"/>
              </a:rPr>
              <a:t>2, 3 et </a:t>
            </a:r>
            <a:r>
              <a:rPr lang="fr-FR" sz="2600" dirty="0" smtClean="0">
                <a:solidFill>
                  <a:srgbClr val="000000"/>
                </a:solidFill>
                <a:ea typeface="Calibri"/>
              </a:rPr>
              <a:t>4</a:t>
            </a:r>
          </a:p>
          <a:p>
            <a:pPr algn="just">
              <a:spcBef>
                <a:spcPts val="0"/>
              </a:spcBef>
              <a:buFont typeface="Wingdings" pitchFamily="2" charset="2"/>
              <a:buChar char="ü"/>
            </a:pPr>
            <a:r>
              <a:rPr lang="fr-FR" sz="2600" dirty="0" smtClean="0">
                <a:solidFill>
                  <a:srgbClr val="000000"/>
                </a:solidFill>
                <a:ea typeface="Calibri"/>
              </a:rPr>
              <a:t>Pilier 2: développement </a:t>
            </a:r>
            <a:r>
              <a:rPr lang="fr-FR" sz="2600" dirty="0">
                <a:solidFill>
                  <a:srgbClr val="000000"/>
                </a:solidFill>
                <a:ea typeface="Calibri"/>
              </a:rPr>
              <a:t>du capital </a:t>
            </a:r>
            <a:r>
              <a:rPr lang="fr-FR" sz="2600" dirty="0" smtClean="0">
                <a:solidFill>
                  <a:srgbClr val="000000"/>
                </a:solidFill>
                <a:ea typeface="Calibri"/>
              </a:rPr>
              <a:t>humain: priorité </a:t>
            </a:r>
            <a:r>
              <a:rPr lang="fr-FR" sz="2600" dirty="0">
                <a:solidFill>
                  <a:srgbClr val="000000"/>
                </a:solidFill>
                <a:ea typeface="Calibri"/>
              </a:rPr>
              <a:t>à la formation et l’employabilité dans une perspective de constituer une main d’œuvre plus productive. </a:t>
            </a:r>
            <a:endParaRPr lang="fr-FR" sz="2600" dirty="0" smtClean="0">
              <a:solidFill>
                <a:srgbClr val="000000"/>
              </a:solidFill>
              <a:ea typeface="Calibri"/>
            </a:endParaRPr>
          </a:p>
          <a:p>
            <a:pPr algn="just">
              <a:spcBef>
                <a:spcPts val="0"/>
              </a:spcBef>
              <a:buFont typeface="Wingdings" pitchFamily="2" charset="2"/>
              <a:buChar char="ü"/>
            </a:pPr>
            <a:r>
              <a:rPr lang="fr-FR" sz="2600" dirty="0">
                <a:solidFill>
                  <a:srgbClr val="000000"/>
                </a:solidFill>
                <a:ea typeface="Calibri"/>
              </a:rPr>
              <a:t>P</a:t>
            </a:r>
            <a:r>
              <a:rPr lang="fr-FR" sz="2600" dirty="0" smtClean="0">
                <a:solidFill>
                  <a:srgbClr val="000000"/>
                </a:solidFill>
                <a:ea typeface="Calibri"/>
              </a:rPr>
              <a:t>ilier 3: promotion </a:t>
            </a:r>
            <a:r>
              <a:rPr lang="fr-FR" sz="2600" dirty="0">
                <a:solidFill>
                  <a:srgbClr val="000000"/>
                </a:solidFill>
                <a:ea typeface="Calibri"/>
              </a:rPr>
              <a:t>de l’emploi et de l’insertion des jeunes dans le circuit économique, </a:t>
            </a:r>
            <a:endParaRPr lang="fr-FR" sz="2600" dirty="0" smtClean="0">
              <a:solidFill>
                <a:srgbClr val="000000"/>
              </a:solidFill>
              <a:ea typeface="Calibri"/>
            </a:endParaRPr>
          </a:p>
          <a:p>
            <a:pPr algn="just">
              <a:spcBef>
                <a:spcPts val="0"/>
              </a:spcBef>
              <a:buFont typeface="Wingdings" pitchFamily="2" charset="2"/>
              <a:buChar char="ü"/>
            </a:pPr>
            <a:r>
              <a:rPr lang="fr-FR" sz="2600" dirty="0">
                <a:solidFill>
                  <a:srgbClr val="000000"/>
                </a:solidFill>
                <a:ea typeface="Calibri"/>
              </a:rPr>
              <a:t>P</a:t>
            </a:r>
            <a:r>
              <a:rPr lang="fr-FR" sz="2600" dirty="0" smtClean="0">
                <a:solidFill>
                  <a:srgbClr val="000000"/>
                </a:solidFill>
                <a:ea typeface="Calibri"/>
              </a:rPr>
              <a:t>ilier 4: gouvernance</a:t>
            </a:r>
            <a:r>
              <a:rPr lang="fr-FR" sz="2600" dirty="0">
                <a:solidFill>
                  <a:srgbClr val="000000"/>
                </a:solidFill>
                <a:ea typeface="Calibri"/>
              </a:rPr>
              <a:t>, la décentralisation et la gestion stratégique de l’Etat, en particulier le sixième sous-axe relatif à la promotion de la citoyenneté.</a:t>
            </a:r>
            <a:r>
              <a:rPr lang="fr-FR" sz="2600" dirty="0" smtClean="0">
                <a:solidFill>
                  <a:srgbClr val="000000"/>
                </a:solidFill>
                <a:ea typeface="Calibri"/>
              </a:rPr>
              <a:t> </a:t>
            </a:r>
          </a:p>
          <a:p>
            <a:pPr marL="0" indent="0" algn="just">
              <a:spcBef>
                <a:spcPts val="0"/>
              </a:spcBef>
              <a:buNone/>
            </a:pPr>
            <a:endParaRPr lang="fr-CM" sz="2200" dirty="0">
              <a:solidFill>
                <a:srgbClr val="000000"/>
              </a:solidFill>
            </a:endParaRPr>
          </a:p>
          <a:p>
            <a:pPr marL="0" indent="0" algn="just">
              <a:spcAft>
                <a:spcPts val="600"/>
              </a:spcAft>
              <a:buNone/>
            </a:pPr>
            <a:r>
              <a:rPr lang="fr-FR" sz="2600" b="1" u="sng" dirty="0" smtClean="0">
                <a:solidFill>
                  <a:srgbClr val="000000"/>
                </a:solidFill>
                <a:ea typeface="Calibri"/>
              </a:rPr>
              <a:t>Le Cadre </a:t>
            </a:r>
            <a:r>
              <a:rPr lang="fr-FR" sz="2600" b="1" u="sng" dirty="0">
                <a:solidFill>
                  <a:srgbClr val="000000"/>
                </a:solidFill>
                <a:ea typeface="Calibri"/>
              </a:rPr>
              <a:t>de </a:t>
            </a:r>
            <a:r>
              <a:rPr lang="fr-FR" sz="2600" b="1" u="sng" dirty="0" smtClean="0">
                <a:solidFill>
                  <a:srgbClr val="000000"/>
                </a:solidFill>
                <a:ea typeface="Calibri"/>
              </a:rPr>
              <a:t>Coopération </a:t>
            </a:r>
            <a:r>
              <a:rPr lang="fr-FR" sz="2600" b="1" u="sng" dirty="0">
                <a:solidFill>
                  <a:srgbClr val="000000"/>
                </a:solidFill>
                <a:ea typeface="Calibri"/>
              </a:rPr>
              <a:t>entre le Gouvernement et le système des Nations </a:t>
            </a:r>
            <a:r>
              <a:rPr lang="fr-FR" sz="2600" b="1" u="sng" dirty="0" smtClean="0">
                <a:solidFill>
                  <a:srgbClr val="000000"/>
                </a:solidFill>
                <a:ea typeface="Calibri"/>
              </a:rPr>
              <a:t>Unies (UNSDCF </a:t>
            </a:r>
            <a:r>
              <a:rPr lang="fr-FR" sz="2600" b="1" u="sng" dirty="0">
                <a:solidFill>
                  <a:srgbClr val="000000"/>
                </a:solidFill>
                <a:ea typeface="Calibri"/>
              </a:rPr>
              <a:t>2022 </a:t>
            </a:r>
            <a:r>
              <a:rPr lang="fr-FR" sz="2600" b="1" u="sng" dirty="0" smtClean="0">
                <a:solidFill>
                  <a:srgbClr val="000000"/>
                </a:solidFill>
                <a:ea typeface="Calibri"/>
              </a:rPr>
              <a:t>– 2026)</a:t>
            </a:r>
            <a:r>
              <a:rPr lang="fr-FR" sz="2600" dirty="0" smtClean="0">
                <a:solidFill>
                  <a:srgbClr val="000000"/>
                </a:solidFill>
                <a:ea typeface="Calibri"/>
              </a:rPr>
              <a:t>: ancrage sur les 04 </a:t>
            </a:r>
            <a:r>
              <a:rPr lang="fr-FR" sz="2600" dirty="0">
                <a:solidFill>
                  <a:srgbClr val="000000"/>
                </a:solidFill>
                <a:ea typeface="Calibri"/>
              </a:rPr>
              <a:t>priorités </a:t>
            </a:r>
            <a:r>
              <a:rPr lang="fr-FR" sz="2600" dirty="0" smtClean="0">
                <a:solidFill>
                  <a:srgbClr val="000000"/>
                </a:solidFill>
                <a:ea typeface="Calibri"/>
              </a:rPr>
              <a:t>stratégiques: </a:t>
            </a:r>
            <a:r>
              <a:rPr lang="fr-FR" sz="2600" dirty="0">
                <a:solidFill>
                  <a:srgbClr val="000000"/>
                </a:solidFill>
                <a:ea typeface="Calibri"/>
              </a:rPr>
              <a:t>(i</a:t>
            </a:r>
            <a:r>
              <a:rPr lang="fr-FR" sz="2600" dirty="0" smtClean="0">
                <a:solidFill>
                  <a:srgbClr val="000000"/>
                </a:solidFill>
                <a:ea typeface="Calibri"/>
              </a:rPr>
              <a:t>) </a:t>
            </a:r>
            <a:r>
              <a:rPr lang="fr-FR" sz="2600" dirty="0">
                <a:solidFill>
                  <a:srgbClr val="000000"/>
                </a:solidFill>
                <a:ea typeface="Calibri"/>
              </a:rPr>
              <a:t>croissance durable et inclusive, (ii) </a:t>
            </a:r>
            <a:r>
              <a:rPr lang="fr-FR" sz="2600" dirty="0" smtClean="0">
                <a:solidFill>
                  <a:srgbClr val="000000"/>
                </a:solidFill>
                <a:ea typeface="Calibri"/>
              </a:rPr>
              <a:t>développement </a:t>
            </a:r>
            <a:r>
              <a:rPr lang="fr-FR" sz="2600" dirty="0">
                <a:solidFill>
                  <a:srgbClr val="000000"/>
                </a:solidFill>
                <a:ea typeface="Calibri"/>
              </a:rPr>
              <a:t>humain et social de qualité, inclusif et équitable, (iii) </a:t>
            </a:r>
            <a:r>
              <a:rPr lang="fr-FR" sz="2600" dirty="0" smtClean="0">
                <a:solidFill>
                  <a:srgbClr val="000000"/>
                </a:solidFill>
                <a:ea typeface="Calibri"/>
              </a:rPr>
              <a:t>appui </a:t>
            </a:r>
            <a:r>
              <a:rPr lang="fr-FR" sz="2600" dirty="0">
                <a:solidFill>
                  <a:srgbClr val="000000"/>
                </a:solidFill>
                <a:ea typeface="Calibri"/>
              </a:rPr>
              <a:t>institutionnel et </a:t>
            </a:r>
            <a:r>
              <a:rPr lang="fr-FR" sz="2600" dirty="0" smtClean="0">
                <a:solidFill>
                  <a:srgbClr val="000000"/>
                </a:solidFill>
                <a:ea typeface="Calibri"/>
              </a:rPr>
              <a:t>participation </a:t>
            </a:r>
            <a:r>
              <a:rPr lang="fr-FR" sz="2600" dirty="0">
                <a:solidFill>
                  <a:srgbClr val="000000"/>
                </a:solidFill>
                <a:ea typeface="Calibri"/>
              </a:rPr>
              <a:t>citoyenne, et (iv) </a:t>
            </a:r>
            <a:r>
              <a:rPr lang="fr-FR" sz="2600" dirty="0" smtClean="0">
                <a:solidFill>
                  <a:srgbClr val="000000"/>
                </a:solidFill>
                <a:ea typeface="Calibri"/>
              </a:rPr>
              <a:t>durabilité </a:t>
            </a:r>
            <a:r>
              <a:rPr lang="fr-FR" sz="2600" dirty="0">
                <a:solidFill>
                  <a:srgbClr val="000000"/>
                </a:solidFill>
                <a:ea typeface="Calibri"/>
              </a:rPr>
              <a:t>environnementale et </a:t>
            </a:r>
            <a:r>
              <a:rPr lang="fr-FR" sz="2600" dirty="0" smtClean="0">
                <a:solidFill>
                  <a:srgbClr val="000000"/>
                </a:solidFill>
                <a:ea typeface="Calibri"/>
              </a:rPr>
              <a:t>gestion </a:t>
            </a:r>
            <a:r>
              <a:rPr lang="fr-FR" sz="2600" dirty="0">
                <a:solidFill>
                  <a:srgbClr val="000000"/>
                </a:solidFill>
                <a:ea typeface="Calibri"/>
              </a:rPr>
              <a:t>efficace des risques climatiques et des catastrophes, </a:t>
            </a:r>
            <a:endParaRPr lang="fr-FR" sz="2600" dirty="0" smtClean="0">
              <a:solidFill>
                <a:srgbClr val="000000"/>
              </a:solidFill>
              <a:ea typeface="Calibri"/>
            </a:endParaRPr>
          </a:p>
          <a:p>
            <a:pPr marL="0" indent="0" algn="just">
              <a:spcAft>
                <a:spcPts val="600"/>
              </a:spcAft>
              <a:buNone/>
            </a:pPr>
            <a:r>
              <a:rPr lang="fr-FR" sz="2900" b="1" u="sng" dirty="0" smtClean="0">
                <a:solidFill>
                  <a:srgbClr val="000000"/>
                </a:solidFill>
                <a:ea typeface="Calibri"/>
              </a:rPr>
              <a:t>Autres points d’ancrage:</a:t>
            </a:r>
            <a:r>
              <a:rPr lang="fr-FR" sz="2900" b="1" dirty="0" smtClean="0">
                <a:solidFill>
                  <a:srgbClr val="000000"/>
                </a:solidFill>
                <a:ea typeface="Calibri"/>
              </a:rPr>
              <a:t> </a:t>
            </a:r>
            <a:r>
              <a:rPr lang="fr-FR" sz="2900" dirty="0" smtClean="0">
                <a:solidFill>
                  <a:srgbClr val="000000"/>
                </a:solidFill>
                <a:ea typeface="Calibri"/>
              </a:rPr>
              <a:t>Politique Nationale Genre, Plan d’Action pour l’Emploi des Jeunes, Politique Nationale de la Jeunesse, Plan Jeunesse, Profil genre Pays, Profil national de l’emploi décent, Stratégie sectorielle du développement social, Stratégie sectorielle de l’éducation, Politique du volontariat et Politique nationale de protection sociale, </a:t>
            </a:r>
            <a:r>
              <a:rPr lang="fr-FR" sz="2900" b="1" dirty="0" smtClean="0">
                <a:solidFill>
                  <a:srgbClr val="000000"/>
                </a:solidFill>
                <a:ea typeface="Calibri"/>
              </a:rPr>
              <a:t>Plan spécial de Promotion de l’Emploi des Jeunes à travers ses axes  1, 2 et 3.</a:t>
            </a:r>
            <a:endParaRPr lang="fr-FR" sz="2900" b="1" u="sng" dirty="0" smtClean="0">
              <a:solidFill>
                <a:srgbClr val="000000"/>
              </a:solidFill>
              <a:ea typeface="Calibri"/>
            </a:endParaRPr>
          </a:p>
          <a:p>
            <a:pPr marL="0" indent="0" algn="just">
              <a:spcBef>
                <a:spcPts val="0"/>
              </a:spcBef>
              <a:buNone/>
            </a:pPr>
            <a:endParaRPr lang="fr-FR" sz="2000" dirty="0"/>
          </a:p>
        </p:txBody>
      </p:sp>
    </p:spTree>
    <p:extLst>
      <p:ext uri="{BB962C8B-B14F-4D97-AF65-F5344CB8AC3E}">
        <p14:creationId xmlns:p14="http://schemas.microsoft.com/office/powerpoint/2010/main" val="3090009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8229600" cy="864096"/>
          </a:xfrm>
        </p:spPr>
        <p:txBody>
          <a:bodyPr>
            <a:noAutofit/>
          </a:bodyPr>
          <a:lstStyle/>
          <a:p>
            <a:r>
              <a:rPr lang="fr-FR" sz="36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OBJECTIFS, STRATEGIE  </a:t>
            </a:r>
            <a:r>
              <a:rPr lang="fr-FR" sz="36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ET </a:t>
            </a:r>
            <a:r>
              <a:rPr lang="fr-FR" sz="3600" dirty="0" smtClean="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ZONE </a:t>
            </a:r>
            <a:r>
              <a:rPr lang="fr-FR" sz="36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D’INTERVENTION</a:t>
            </a:r>
            <a:endParaRPr lang="fr-FR" sz="3600" dirty="0"/>
          </a:p>
        </p:txBody>
      </p:sp>
      <p:sp>
        <p:nvSpPr>
          <p:cNvPr id="3" name="Espace réservé du contenu 2"/>
          <p:cNvSpPr>
            <a:spLocks noGrp="1"/>
          </p:cNvSpPr>
          <p:nvPr>
            <p:ph idx="1"/>
          </p:nvPr>
        </p:nvSpPr>
        <p:spPr>
          <a:xfrm>
            <a:off x="323528" y="1412776"/>
            <a:ext cx="8568952" cy="5256584"/>
          </a:xfrm>
        </p:spPr>
        <p:txBody>
          <a:bodyPr>
            <a:normAutofit fontScale="25000" lnSpcReduction="20000"/>
          </a:bodyPr>
          <a:lstStyle/>
          <a:p>
            <a:pPr lvl="0" algn="just">
              <a:lnSpc>
                <a:spcPct val="103000"/>
              </a:lnSpc>
              <a:spcAft>
                <a:spcPts val="265"/>
              </a:spcAft>
              <a:buFont typeface="Wingdings" pitchFamily="2" charset="2"/>
              <a:buChar char="q"/>
            </a:pPr>
            <a:r>
              <a:rPr lang="fr-FR" sz="8000" b="1" u="sng" dirty="0">
                <a:solidFill>
                  <a:srgbClr val="000000"/>
                </a:solidFill>
                <a:ea typeface="Calibri"/>
              </a:rPr>
              <a:t>Objectif:</a:t>
            </a:r>
            <a:r>
              <a:rPr lang="fr-FR" sz="8000" b="1" dirty="0">
                <a:solidFill>
                  <a:srgbClr val="000000"/>
                </a:solidFill>
                <a:ea typeface="Calibri"/>
              </a:rPr>
              <a:t> </a:t>
            </a:r>
            <a:r>
              <a:rPr lang="fr-FR" sz="8000" dirty="0" smtClean="0">
                <a:solidFill>
                  <a:srgbClr val="000000"/>
                </a:solidFill>
                <a:ea typeface="Calibri"/>
              </a:rPr>
              <a:t>accélérer </a:t>
            </a:r>
            <a:r>
              <a:rPr lang="fr-FR" sz="8000" dirty="0">
                <a:solidFill>
                  <a:srgbClr val="000000"/>
                </a:solidFill>
                <a:ea typeface="Calibri"/>
              </a:rPr>
              <a:t>la connexion des jeunes aux opportunités en vue de leur autonomisation et pleine participation citoyenne au développement du pays</a:t>
            </a:r>
            <a:r>
              <a:rPr lang="fr-FR" sz="8000" dirty="0" smtClean="0">
                <a:solidFill>
                  <a:srgbClr val="000000"/>
                </a:solidFill>
                <a:ea typeface="Calibri"/>
              </a:rPr>
              <a:t>.</a:t>
            </a:r>
          </a:p>
          <a:p>
            <a:pPr marL="0" lvl="0" indent="0" algn="just">
              <a:lnSpc>
                <a:spcPct val="103000"/>
              </a:lnSpc>
              <a:spcAft>
                <a:spcPts val="265"/>
              </a:spcAft>
              <a:buNone/>
            </a:pPr>
            <a:endParaRPr lang="fr-CM" sz="2400" b="1" dirty="0">
              <a:solidFill>
                <a:srgbClr val="000000"/>
              </a:solidFill>
              <a:ea typeface="Calibri"/>
            </a:endParaRPr>
          </a:p>
          <a:p>
            <a:pPr lvl="0" algn="just">
              <a:lnSpc>
                <a:spcPct val="107000"/>
              </a:lnSpc>
              <a:spcAft>
                <a:spcPts val="800"/>
              </a:spcAft>
              <a:buFont typeface="Wingdings" pitchFamily="2" charset="2"/>
              <a:buChar char="q"/>
              <a:tabLst>
                <a:tab pos="1247775" algn="l"/>
              </a:tabLst>
            </a:pPr>
            <a:r>
              <a:rPr lang="fr-FR" sz="8000" b="1" u="sng" dirty="0" smtClean="0">
                <a:solidFill>
                  <a:prstClr val="black"/>
                </a:solidFill>
                <a:ea typeface="Calibri"/>
                <a:cs typeface="Times New Roman"/>
              </a:rPr>
              <a:t>Indicateurs de performance </a:t>
            </a:r>
            <a:endParaRPr lang="fr-FR" sz="8000" b="1" u="sng" dirty="0">
              <a:solidFill>
                <a:prstClr val="black"/>
              </a:solidFill>
              <a:ea typeface="Calibri"/>
              <a:cs typeface="Times New Roman"/>
            </a:endParaRPr>
          </a:p>
          <a:p>
            <a:pPr lvl="0" algn="just">
              <a:lnSpc>
                <a:spcPct val="110000"/>
              </a:lnSpc>
              <a:spcBef>
                <a:spcPts val="0"/>
              </a:spcBef>
              <a:buFont typeface="Wingdings" pitchFamily="2" charset="2"/>
              <a:buChar char="ü"/>
              <a:tabLst>
                <a:tab pos="1247775" algn="l"/>
              </a:tabLst>
            </a:pPr>
            <a:r>
              <a:rPr lang="fr-FR" sz="8000" dirty="0">
                <a:solidFill>
                  <a:prstClr val="black"/>
                </a:solidFill>
                <a:ea typeface="Calibri"/>
                <a:cs typeface="Times New Roman"/>
              </a:rPr>
              <a:t>donner à </a:t>
            </a:r>
            <a:r>
              <a:rPr lang="fr-FR" sz="8000" b="1" dirty="0">
                <a:solidFill>
                  <a:prstClr val="black"/>
                </a:solidFill>
                <a:ea typeface="Calibri"/>
                <a:cs typeface="Times New Roman"/>
              </a:rPr>
              <a:t>5000</a:t>
            </a:r>
            <a:r>
              <a:rPr lang="fr-FR" sz="8000" dirty="0">
                <a:solidFill>
                  <a:prstClr val="black"/>
                </a:solidFill>
                <a:ea typeface="Calibri"/>
                <a:cs typeface="Times New Roman"/>
              </a:rPr>
              <a:t> jeunes l’accès aux opportunités d’emplois et d’auto-emplois ; </a:t>
            </a:r>
          </a:p>
          <a:p>
            <a:pPr lvl="0" algn="just">
              <a:lnSpc>
                <a:spcPct val="110000"/>
              </a:lnSpc>
              <a:spcBef>
                <a:spcPts val="0"/>
              </a:spcBef>
              <a:buFont typeface="Wingdings" pitchFamily="2" charset="2"/>
              <a:buChar char="ü"/>
              <a:tabLst>
                <a:tab pos="1247775" algn="l"/>
              </a:tabLst>
            </a:pPr>
            <a:r>
              <a:rPr lang="fr-FR" sz="8000" dirty="0">
                <a:solidFill>
                  <a:prstClr val="black"/>
                </a:solidFill>
                <a:ea typeface="Calibri"/>
                <a:cs typeface="Times New Roman"/>
              </a:rPr>
              <a:t>accompagner </a:t>
            </a:r>
            <a:r>
              <a:rPr lang="fr-FR" sz="8000" b="1" dirty="0">
                <a:solidFill>
                  <a:prstClr val="black"/>
                </a:solidFill>
                <a:ea typeface="Calibri"/>
                <a:cs typeface="Times New Roman"/>
              </a:rPr>
              <a:t>500</a:t>
            </a:r>
            <a:r>
              <a:rPr lang="fr-FR" sz="8000" dirty="0">
                <a:solidFill>
                  <a:prstClr val="black"/>
                </a:solidFill>
                <a:ea typeface="Calibri"/>
                <a:cs typeface="Times New Roman"/>
              </a:rPr>
              <a:t> jeunes entrepreneurs dans le développement des innovations technologiques ; </a:t>
            </a:r>
          </a:p>
          <a:p>
            <a:pPr lvl="0" algn="just">
              <a:lnSpc>
                <a:spcPct val="110000"/>
              </a:lnSpc>
              <a:spcBef>
                <a:spcPts val="0"/>
              </a:spcBef>
              <a:buFont typeface="Wingdings" pitchFamily="2" charset="2"/>
              <a:buChar char="ü"/>
              <a:tabLst>
                <a:tab pos="1247775" algn="l"/>
              </a:tabLst>
            </a:pPr>
            <a:r>
              <a:rPr lang="fr-FR" sz="8000" dirty="0">
                <a:solidFill>
                  <a:prstClr val="black"/>
                </a:solidFill>
                <a:ea typeface="Calibri"/>
                <a:cs typeface="Times New Roman"/>
              </a:rPr>
              <a:t>renforcer les capacités de </a:t>
            </a:r>
            <a:r>
              <a:rPr lang="fr-FR" sz="8000" b="1" dirty="0" smtClean="0">
                <a:solidFill>
                  <a:prstClr val="black"/>
                </a:solidFill>
                <a:ea typeface="Calibri"/>
                <a:cs typeface="Times New Roman"/>
              </a:rPr>
              <a:t>2500 </a:t>
            </a:r>
            <a:r>
              <a:rPr lang="fr-FR" sz="8000" dirty="0">
                <a:solidFill>
                  <a:prstClr val="black"/>
                </a:solidFill>
                <a:ea typeface="Calibri"/>
                <a:cs typeface="Times New Roman"/>
              </a:rPr>
              <a:t>jeunes en matière d’éducation civique, de participation citoyenne, de cohésion sociale et d’égalité de genre ; </a:t>
            </a:r>
          </a:p>
          <a:p>
            <a:pPr lvl="0" algn="just">
              <a:lnSpc>
                <a:spcPct val="110000"/>
              </a:lnSpc>
              <a:spcBef>
                <a:spcPts val="0"/>
              </a:spcBef>
              <a:buFont typeface="Wingdings" pitchFamily="2" charset="2"/>
              <a:buChar char="ü"/>
              <a:tabLst>
                <a:tab pos="1247775" algn="l"/>
              </a:tabLst>
            </a:pPr>
            <a:r>
              <a:rPr lang="fr-FR" sz="8000" dirty="0">
                <a:solidFill>
                  <a:prstClr val="black"/>
                </a:solidFill>
                <a:ea typeface="Calibri"/>
                <a:cs typeface="Times New Roman"/>
              </a:rPr>
              <a:t>promouvoir la santé sexuelle et reproductive auprès de </a:t>
            </a:r>
            <a:r>
              <a:rPr lang="fr-FR" sz="8000" b="1" dirty="0">
                <a:solidFill>
                  <a:prstClr val="black"/>
                </a:solidFill>
                <a:ea typeface="Calibri"/>
                <a:cs typeface="Times New Roman"/>
              </a:rPr>
              <a:t>30 000 </a:t>
            </a:r>
            <a:r>
              <a:rPr lang="fr-FR" sz="8000" dirty="0" smtClean="0">
                <a:solidFill>
                  <a:prstClr val="black"/>
                </a:solidFill>
                <a:ea typeface="Calibri"/>
                <a:cs typeface="Times New Roman"/>
              </a:rPr>
              <a:t>jeunes; </a:t>
            </a:r>
          </a:p>
          <a:p>
            <a:pPr lvl="0" algn="just">
              <a:lnSpc>
                <a:spcPct val="110000"/>
              </a:lnSpc>
              <a:spcBef>
                <a:spcPts val="0"/>
              </a:spcBef>
              <a:buFont typeface="Wingdings" pitchFamily="2" charset="2"/>
              <a:buChar char="ü"/>
              <a:tabLst>
                <a:tab pos="1247775" algn="l"/>
              </a:tabLst>
            </a:pPr>
            <a:endParaRPr lang="fr-FR" sz="2400" dirty="0">
              <a:solidFill>
                <a:prstClr val="black"/>
              </a:solidFill>
              <a:ea typeface="Calibri"/>
              <a:cs typeface="Times New Roman"/>
            </a:endParaRPr>
          </a:p>
          <a:p>
            <a:pPr marL="0" lvl="0" indent="0" algn="just">
              <a:lnSpc>
                <a:spcPct val="103000"/>
              </a:lnSpc>
              <a:spcAft>
                <a:spcPts val="265"/>
              </a:spcAft>
              <a:buNone/>
            </a:pPr>
            <a:endParaRPr lang="fr-FR" b="1" dirty="0">
              <a:solidFill>
                <a:srgbClr val="000000"/>
              </a:solidFill>
              <a:ea typeface="Calibri"/>
            </a:endParaRPr>
          </a:p>
          <a:p>
            <a:pPr>
              <a:buFont typeface="Wingdings" pitchFamily="2" charset="2"/>
              <a:buChar char="q"/>
            </a:pPr>
            <a:r>
              <a:rPr lang="en-GB" sz="8000" b="1" u="sng" dirty="0" err="1">
                <a:solidFill>
                  <a:srgbClr val="000000"/>
                </a:solidFill>
                <a:ea typeface="Times New Roman"/>
                <a:cs typeface="Calibri"/>
              </a:rPr>
              <a:t>Cibles</a:t>
            </a:r>
            <a:r>
              <a:rPr lang="en-GB" sz="8000" dirty="0">
                <a:solidFill>
                  <a:srgbClr val="000000"/>
                </a:solidFill>
                <a:ea typeface="Times New Roman"/>
                <a:cs typeface="Calibri"/>
              </a:rPr>
              <a:t>: </a:t>
            </a:r>
            <a:r>
              <a:rPr lang="en-GB" sz="8000" dirty="0" err="1">
                <a:solidFill>
                  <a:srgbClr val="000000"/>
                </a:solidFill>
                <a:ea typeface="Times New Roman"/>
                <a:cs typeface="Calibri"/>
              </a:rPr>
              <a:t>jeunes</a:t>
            </a:r>
            <a:r>
              <a:rPr lang="en-GB" sz="8000" dirty="0">
                <a:solidFill>
                  <a:srgbClr val="000000"/>
                </a:solidFill>
                <a:ea typeface="Times New Roman"/>
                <a:cs typeface="Calibri"/>
              </a:rPr>
              <a:t> </a:t>
            </a:r>
            <a:r>
              <a:rPr lang="en-GB" sz="8000" dirty="0" err="1">
                <a:solidFill>
                  <a:srgbClr val="000000"/>
                </a:solidFill>
                <a:ea typeface="Times New Roman"/>
                <a:cs typeface="Calibri"/>
              </a:rPr>
              <a:t>camerounais</a:t>
            </a:r>
            <a:r>
              <a:rPr lang="en-GB" sz="8000" dirty="0">
                <a:solidFill>
                  <a:srgbClr val="000000"/>
                </a:solidFill>
                <a:ea typeface="Times New Roman"/>
                <a:cs typeface="Calibri"/>
              </a:rPr>
              <a:t> des </a:t>
            </a:r>
            <a:r>
              <a:rPr lang="en-GB" sz="8000" dirty="0" err="1">
                <a:solidFill>
                  <a:srgbClr val="000000"/>
                </a:solidFill>
                <a:ea typeface="Times New Roman"/>
                <a:cs typeface="Calibri"/>
              </a:rPr>
              <a:t>deux</a:t>
            </a:r>
            <a:r>
              <a:rPr lang="en-GB" sz="8000" dirty="0">
                <a:solidFill>
                  <a:srgbClr val="000000"/>
                </a:solidFill>
                <a:ea typeface="Times New Roman"/>
                <a:cs typeface="Calibri"/>
              </a:rPr>
              <a:t> sexes </a:t>
            </a:r>
            <a:r>
              <a:rPr lang="en-GB" sz="8000" dirty="0" err="1">
                <a:solidFill>
                  <a:srgbClr val="000000"/>
                </a:solidFill>
                <a:ea typeface="Times New Roman"/>
                <a:cs typeface="Calibri"/>
              </a:rPr>
              <a:t>agés</a:t>
            </a:r>
            <a:r>
              <a:rPr lang="en-GB" sz="8000" dirty="0">
                <a:solidFill>
                  <a:srgbClr val="000000"/>
                </a:solidFill>
                <a:ea typeface="Times New Roman"/>
                <a:cs typeface="Calibri"/>
              </a:rPr>
              <a:t> de 15 à 35 </a:t>
            </a:r>
            <a:r>
              <a:rPr lang="en-GB" sz="8000" dirty="0" err="1" smtClean="0">
                <a:solidFill>
                  <a:srgbClr val="000000"/>
                </a:solidFill>
                <a:ea typeface="Times New Roman"/>
                <a:cs typeface="Calibri"/>
              </a:rPr>
              <a:t>ans</a:t>
            </a:r>
            <a:endParaRPr lang="en-GB" sz="8000" dirty="0" smtClean="0">
              <a:solidFill>
                <a:srgbClr val="000000"/>
              </a:solidFill>
              <a:ea typeface="Times New Roman"/>
              <a:cs typeface="Calibri"/>
            </a:endParaRPr>
          </a:p>
          <a:p>
            <a:pPr marL="0" indent="0">
              <a:buNone/>
            </a:pPr>
            <a:endParaRPr lang="fr-FR" sz="2400" dirty="0">
              <a:solidFill>
                <a:prstClr val="black"/>
              </a:solidFill>
            </a:endParaRPr>
          </a:p>
          <a:p>
            <a:pPr>
              <a:buFont typeface="Wingdings" pitchFamily="2" charset="2"/>
              <a:buChar char="q"/>
            </a:pPr>
            <a:r>
              <a:rPr lang="fr-FR" sz="8000" b="1" u="sng" dirty="0">
                <a:solidFill>
                  <a:srgbClr val="000000"/>
                </a:solidFill>
                <a:ea typeface="Calibri"/>
              </a:rPr>
              <a:t>Mode opératoire </a:t>
            </a:r>
            <a:r>
              <a:rPr lang="fr-FR" sz="8000" dirty="0">
                <a:solidFill>
                  <a:srgbClr val="000000"/>
                </a:solidFill>
                <a:ea typeface="Calibri"/>
              </a:rPr>
              <a:t>développer un écosystème/communauté d’acteurs incluant le Secteur privé, les Administrations publiques, les Agences des Nations unies, la Société civile, les Collectivités décentralisées, les Ambassadeurs; conduire des cohortes et assurer un suivi des </a:t>
            </a:r>
            <a:r>
              <a:rPr lang="fr-FR" sz="8000" dirty="0" smtClean="0">
                <a:solidFill>
                  <a:srgbClr val="000000"/>
                </a:solidFill>
                <a:ea typeface="Calibri"/>
              </a:rPr>
              <a:t>changements;</a:t>
            </a:r>
          </a:p>
          <a:p>
            <a:pPr marL="0" indent="0">
              <a:buNone/>
            </a:pPr>
            <a:endParaRPr lang="en-GB" sz="1600" dirty="0">
              <a:solidFill>
                <a:srgbClr val="000000"/>
              </a:solidFill>
              <a:ea typeface="Times New Roman"/>
              <a:cs typeface="Calibri"/>
            </a:endParaRPr>
          </a:p>
          <a:p>
            <a:pPr lvl="0">
              <a:buFont typeface="Wingdings" pitchFamily="2" charset="2"/>
              <a:buChar char="q"/>
            </a:pPr>
            <a:r>
              <a:rPr lang="en-GB" sz="8000" b="1" u="sng" dirty="0" err="1" smtClean="0">
                <a:solidFill>
                  <a:srgbClr val="000000"/>
                </a:solidFill>
                <a:ea typeface="Times New Roman"/>
                <a:cs typeface="Calibri"/>
              </a:rPr>
              <a:t>Couverture</a:t>
            </a:r>
            <a:r>
              <a:rPr lang="en-GB" sz="8000" b="1" u="sng" dirty="0" smtClean="0">
                <a:solidFill>
                  <a:srgbClr val="000000"/>
                </a:solidFill>
                <a:ea typeface="Times New Roman"/>
                <a:cs typeface="Calibri"/>
              </a:rPr>
              <a:t> </a:t>
            </a:r>
            <a:r>
              <a:rPr lang="en-GB" sz="8000" b="1" u="sng" dirty="0" err="1" smtClean="0">
                <a:solidFill>
                  <a:srgbClr val="000000"/>
                </a:solidFill>
                <a:ea typeface="Times New Roman"/>
                <a:cs typeface="Calibri"/>
              </a:rPr>
              <a:t>territoriale</a:t>
            </a:r>
            <a:r>
              <a:rPr lang="en-GB" sz="8000" b="1" u="sng" dirty="0" smtClean="0">
                <a:solidFill>
                  <a:srgbClr val="000000"/>
                </a:solidFill>
                <a:ea typeface="Times New Roman"/>
                <a:cs typeface="Calibri"/>
              </a:rPr>
              <a:t> </a:t>
            </a:r>
            <a:r>
              <a:rPr lang="en-GB" sz="8000" dirty="0">
                <a:solidFill>
                  <a:srgbClr val="000000"/>
                </a:solidFill>
                <a:ea typeface="Times New Roman"/>
                <a:cs typeface="Calibri"/>
              </a:rPr>
              <a:t>: 10 </a:t>
            </a:r>
            <a:r>
              <a:rPr lang="en-GB" sz="8000" dirty="0" err="1">
                <a:solidFill>
                  <a:srgbClr val="000000"/>
                </a:solidFill>
                <a:ea typeface="Times New Roman"/>
                <a:cs typeface="Calibri"/>
              </a:rPr>
              <a:t>régions</a:t>
            </a:r>
            <a:r>
              <a:rPr lang="en-GB" sz="8000" dirty="0">
                <a:solidFill>
                  <a:srgbClr val="000000"/>
                </a:solidFill>
                <a:ea typeface="Times New Roman"/>
                <a:cs typeface="Calibri"/>
              </a:rPr>
              <a:t>, 58 </a:t>
            </a:r>
            <a:r>
              <a:rPr lang="en-GB" sz="8000" dirty="0" err="1">
                <a:solidFill>
                  <a:srgbClr val="000000"/>
                </a:solidFill>
                <a:ea typeface="Times New Roman"/>
                <a:cs typeface="Calibri"/>
              </a:rPr>
              <a:t>départements</a:t>
            </a:r>
            <a:r>
              <a:rPr lang="en-GB" sz="8000" dirty="0">
                <a:solidFill>
                  <a:srgbClr val="000000"/>
                </a:solidFill>
                <a:ea typeface="Times New Roman"/>
                <a:cs typeface="Calibri"/>
              </a:rPr>
              <a:t>, 360 </a:t>
            </a:r>
            <a:r>
              <a:rPr lang="en-GB" sz="8000" dirty="0" smtClean="0">
                <a:solidFill>
                  <a:srgbClr val="000000"/>
                </a:solidFill>
                <a:ea typeface="Times New Roman"/>
                <a:cs typeface="Calibri"/>
              </a:rPr>
              <a:t>Communes</a:t>
            </a:r>
          </a:p>
          <a:p>
            <a:pPr marL="0" lvl="0" indent="0">
              <a:buNone/>
            </a:pPr>
            <a:endParaRPr lang="en-GB" sz="8000" dirty="0" smtClean="0">
              <a:solidFill>
                <a:srgbClr val="000000"/>
              </a:solidFill>
              <a:ea typeface="Times New Roman"/>
              <a:cs typeface="Calibri"/>
            </a:endParaRPr>
          </a:p>
          <a:p>
            <a:pPr marL="0" lvl="0" indent="0">
              <a:buNone/>
            </a:pPr>
            <a:endParaRPr lang="en-GB" sz="8000" dirty="0">
              <a:solidFill>
                <a:srgbClr val="000000"/>
              </a:solidFill>
              <a:ea typeface="Times New Roman"/>
              <a:cs typeface="Calibri"/>
            </a:endParaRPr>
          </a:p>
          <a:p>
            <a:pPr marL="0" lvl="0" indent="0" algn="just" fontAlgn="base">
              <a:buClr>
                <a:srgbClr val="000000"/>
              </a:buClr>
              <a:buSzPts val="1100"/>
              <a:buNone/>
            </a:pPr>
            <a:endParaRPr lang="fr-FR" sz="2800" dirty="0">
              <a:solidFill>
                <a:srgbClr val="000000"/>
              </a:solidFill>
              <a:uFill>
                <a:solidFill>
                  <a:srgbClr val="000000"/>
                </a:solidFill>
              </a:uFill>
              <a:ea typeface="Calibri"/>
              <a:cs typeface="Calibri"/>
            </a:endParaRPr>
          </a:p>
          <a:p>
            <a:endParaRPr lang="fr-FR" dirty="0"/>
          </a:p>
        </p:txBody>
      </p:sp>
    </p:spTree>
    <p:extLst>
      <p:ext uri="{BB962C8B-B14F-4D97-AF65-F5344CB8AC3E}">
        <p14:creationId xmlns:p14="http://schemas.microsoft.com/office/powerpoint/2010/main" val="2207226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marL="457200" lvl="0" indent="-457200">
              <a:lnSpc>
                <a:spcPct val="120000"/>
              </a:lnSpc>
              <a:spcBef>
                <a:spcPts val="1000"/>
              </a:spcBef>
            </a:pPr>
            <a:r>
              <a:rPr lang="fr-FR" sz="36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INTERVENTIONS CLES ET BENEFICIAIRES</a:t>
            </a:r>
            <a:r>
              <a:rPr lang="fr-FR" sz="24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
            </a:r>
            <a:br>
              <a:rPr lang="fr-FR" sz="24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b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084786025"/>
              </p:ext>
            </p:extLst>
          </p:nvPr>
        </p:nvGraphicFramePr>
        <p:xfrm>
          <a:off x="323528" y="908720"/>
          <a:ext cx="8496943" cy="5814370"/>
        </p:xfrm>
        <a:graphic>
          <a:graphicData uri="http://schemas.openxmlformats.org/drawingml/2006/table">
            <a:tbl>
              <a:tblPr firstRow="1" firstCol="1" bandRow="1"/>
              <a:tblGrid>
                <a:gridCol w="1224136"/>
                <a:gridCol w="2952328"/>
                <a:gridCol w="4320479"/>
              </a:tblGrid>
              <a:tr h="26199">
                <a:tc>
                  <a:txBody>
                    <a:bodyPr/>
                    <a:lstStyle/>
                    <a:p>
                      <a:pPr algn="ctr">
                        <a:lnSpc>
                          <a:spcPct val="100000"/>
                        </a:lnSpc>
                        <a:spcAft>
                          <a:spcPts val="0"/>
                        </a:spcAft>
                      </a:pPr>
                      <a:r>
                        <a:rPr lang="fr-CM" sz="1400" b="1" dirty="0">
                          <a:effectLst/>
                          <a:latin typeface="Cambria"/>
                          <a:ea typeface="Calibri"/>
                          <a:cs typeface="Times New Roman"/>
                        </a:rPr>
                        <a:t>COMPOSANTES</a:t>
                      </a:r>
                      <a:endParaRPr lang="fr-FR" sz="1400" dirty="0">
                        <a:effectLst/>
                        <a:latin typeface="Calibri"/>
                        <a:ea typeface="Calibri"/>
                        <a:cs typeface="Times New Roman"/>
                      </a:endParaRPr>
                    </a:p>
                  </a:txBody>
                  <a:tcPr marL="52526" marR="52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fr-CM" sz="1400" b="1" dirty="0">
                          <a:effectLst/>
                          <a:latin typeface="Cambria"/>
                          <a:ea typeface="Calibri"/>
                          <a:cs typeface="Times New Roman"/>
                        </a:rPr>
                        <a:t>INTERVENTIONS CLES</a:t>
                      </a:r>
                      <a:endParaRPr lang="fr-FR" sz="1400" dirty="0">
                        <a:effectLst/>
                        <a:latin typeface="Calibri"/>
                        <a:ea typeface="Calibri"/>
                        <a:cs typeface="Times New Roman"/>
                      </a:endParaRPr>
                    </a:p>
                  </a:txBody>
                  <a:tcPr marL="52526" marR="52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fr-CM" sz="1400" b="1">
                          <a:effectLst/>
                          <a:latin typeface="Cambria"/>
                          <a:ea typeface="Calibri"/>
                          <a:cs typeface="Times New Roman"/>
                        </a:rPr>
                        <a:t>BENEFICIAIRES</a:t>
                      </a:r>
                      <a:endParaRPr lang="fr-FR" sz="1400">
                        <a:effectLst/>
                        <a:latin typeface="Calibri"/>
                        <a:ea typeface="Calibri"/>
                        <a:cs typeface="Times New Roman"/>
                      </a:endParaRPr>
                    </a:p>
                  </a:txBody>
                  <a:tcPr marL="52526" marR="52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21286">
                <a:tc rowSpan="6">
                  <a:txBody>
                    <a:bodyPr/>
                    <a:lstStyle/>
                    <a:p>
                      <a:pPr algn="just">
                        <a:lnSpc>
                          <a:spcPct val="100000"/>
                        </a:lnSpc>
                        <a:spcAft>
                          <a:spcPts val="265"/>
                        </a:spcAft>
                      </a:pPr>
                      <a:r>
                        <a:rPr lang="fr-CM" sz="1600" b="1" dirty="0">
                          <a:effectLst/>
                          <a:latin typeface="Cambria"/>
                          <a:ea typeface="Calibri"/>
                          <a:cs typeface="Tahoma"/>
                        </a:rPr>
                        <a:t>Produit 1 : </a:t>
                      </a:r>
                      <a:r>
                        <a:rPr lang="fr-FR" sz="1600" dirty="0">
                          <a:effectLst/>
                          <a:latin typeface="Cambria"/>
                          <a:ea typeface="Calibri"/>
                          <a:cs typeface="Tahoma"/>
                        </a:rPr>
                        <a:t>Les mécanismes de promotion de l’entrepreneuriat, de l’employabilité, et d’insertion décente des jeunes sur le marché du travail sont renforcés/mis en place et fonctionnels  </a:t>
                      </a:r>
                      <a:endParaRPr lang="fr-FR" sz="1600" dirty="0">
                        <a:effectLst/>
                        <a:latin typeface="Calibri"/>
                        <a:cs typeface="Times New Roman"/>
                      </a:endParaRPr>
                    </a:p>
                  </a:txBody>
                  <a:tcPr marL="52526" marR="52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fr-CM" sz="1500" b="1" dirty="0">
                          <a:effectLst/>
                          <a:latin typeface="Cambria"/>
                          <a:ea typeface="Calibri"/>
                          <a:cs typeface="Times New Roman"/>
                        </a:rPr>
                        <a:t>Organisation des challenges </a:t>
                      </a:r>
                      <a:r>
                        <a:rPr lang="fr-CM" sz="1500" b="1" dirty="0" err="1">
                          <a:effectLst/>
                          <a:latin typeface="Cambria"/>
                          <a:ea typeface="Calibri"/>
                          <a:cs typeface="Times New Roman"/>
                        </a:rPr>
                        <a:t>Bootcamps</a:t>
                      </a:r>
                      <a:r>
                        <a:rPr lang="fr-CM" sz="1500" b="1" dirty="0">
                          <a:effectLst/>
                          <a:latin typeface="Cambria"/>
                          <a:ea typeface="Calibri"/>
                          <a:cs typeface="Times New Roman"/>
                        </a:rPr>
                        <a:t> zonaux </a:t>
                      </a:r>
                      <a:endParaRPr lang="fr-FR" sz="1500" b="1" dirty="0">
                        <a:effectLst/>
                        <a:latin typeface="Calibri"/>
                        <a:ea typeface="Calibri"/>
                        <a:cs typeface="Times New Roman"/>
                      </a:endParaRPr>
                    </a:p>
                  </a:txBody>
                  <a:tcPr marL="52526" marR="52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fr-CM" sz="1600" dirty="0">
                          <a:effectLst/>
                          <a:latin typeface="Cambria"/>
                          <a:ea typeface="Calibri"/>
                          <a:cs typeface="Times New Roman"/>
                        </a:rPr>
                        <a:t>jeunes camerounais de 15 à 35 porteurs de projets dans les </a:t>
                      </a:r>
                      <a:r>
                        <a:rPr lang="fr-FR" sz="1600" dirty="0">
                          <a:effectLst/>
                          <a:latin typeface="Cambria"/>
                          <a:ea typeface="Times New Roman"/>
                          <a:cs typeface="Tahoma"/>
                        </a:rPr>
                        <a:t>dans les domaines de l’agro-industrie, de l’industrie-artisanat, de l’économie numérique et de l’innovation technologique </a:t>
                      </a:r>
                      <a:endParaRPr lang="fr-FR" sz="1600" dirty="0">
                        <a:effectLst/>
                        <a:latin typeface="Calibri"/>
                        <a:ea typeface="Calibri"/>
                        <a:cs typeface="Times New Roman"/>
                      </a:endParaRPr>
                    </a:p>
                  </a:txBody>
                  <a:tcPr marL="52526" marR="52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84101">
                <a:tc vMerge="1">
                  <a:txBody>
                    <a:bodyPr/>
                    <a:lstStyle/>
                    <a:p>
                      <a:endParaRPr lang="fr-FR"/>
                    </a:p>
                  </a:txBody>
                  <a:tcPr/>
                </a:tc>
                <a:tc>
                  <a:txBody>
                    <a:bodyPr/>
                    <a:lstStyle/>
                    <a:p>
                      <a:pPr>
                        <a:lnSpc>
                          <a:spcPct val="100000"/>
                        </a:lnSpc>
                        <a:spcAft>
                          <a:spcPts val="0"/>
                        </a:spcAft>
                      </a:pPr>
                      <a:r>
                        <a:rPr lang="fr-CM" sz="1500" b="1" dirty="0">
                          <a:effectLst/>
                          <a:latin typeface="Cambria"/>
                          <a:ea typeface="Calibri"/>
                          <a:cs typeface="Times New Roman"/>
                        </a:rPr>
                        <a:t>Organisation du Challenge de l’Etudiant entrepreneur</a:t>
                      </a:r>
                      <a:endParaRPr lang="fr-FR" sz="1500" b="1" dirty="0">
                        <a:effectLst/>
                        <a:latin typeface="Calibri"/>
                        <a:ea typeface="Calibri"/>
                        <a:cs typeface="Times New Roman"/>
                      </a:endParaRPr>
                    </a:p>
                  </a:txBody>
                  <a:tcPr marL="52526" marR="52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7620" algn="just">
                        <a:lnSpc>
                          <a:spcPct val="100000"/>
                        </a:lnSpc>
                        <a:spcAft>
                          <a:spcPts val="0"/>
                        </a:spcAft>
                      </a:pPr>
                      <a:r>
                        <a:rPr lang="fr-CM" sz="1600" dirty="0">
                          <a:solidFill>
                            <a:srgbClr val="000000"/>
                          </a:solidFill>
                          <a:effectLst/>
                          <a:latin typeface="Cambria"/>
                          <a:ea typeface="Times New Roman"/>
                          <a:cs typeface="Times New Roman"/>
                        </a:rPr>
                        <a:t>jeunes camerounais de 18 à 35 ans  </a:t>
                      </a:r>
                      <a:r>
                        <a:rPr lang="fr-FR" sz="1600" dirty="0">
                          <a:solidFill>
                            <a:srgbClr val="000000"/>
                          </a:solidFill>
                          <a:effectLst/>
                          <a:latin typeface="Cambria"/>
                          <a:ea typeface="Times New Roman"/>
                          <a:cs typeface="Times New Roman"/>
                        </a:rPr>
                        <a:t>inscrits au niveau licence ou master dans une université, une grande école ou un institut privé d’enseignement supérieur  accompagné dans un incubateur ou enrôlé dans un programme de promotion de la politique </a:t>
                      </a:r>
                      <a:r>
                        <a:rPr lang="fr-FR" sz="1600" dirty="0" smtClean="0">
                          <a:solidFill>
                            <a:srgbClr val="000000"/>
                          </a:solidFill>
                          <a:effectLst/>
                          <a:latin typeface="Cambria"/>
                          <a:ea typeface="Times New Roman"/>
                          <a:cs typeface="Times New Roman"/>
                        </a:rPr>
                        <a:t>Université-Entreprise </a:t>
                      </a:r>
                      <a:endParaRPr lang="fr-FR" sz="1600" dirty="0">
                        <a:effectLst/>
                        <a:latin typeface="Calibri"/>
                        <a:cs typeface="Times New Roman"/>
                      </a:endParaRPr>
                    </a:p>
                  </a:txBody>
                  <a:tcPr marL="52526" marR="52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6720">
                <a:tc vMerge="1">
                  <a:txBody>
                    <a:bodyPr/>
                    <a:lstStyle/>
                    <a:p>
                      <a:endParaRPr lang="fr-FR"/>
                    </a:p>
                  </a:txBody>
                  <a:tcPr/>
                </a:tc>
                <a:tc>
                  <a:txBody>
                    <a:bodyPr/>
                    <a:lstStyle/>
                    <a:p>
                      <a:pPr>
                        <a:lnSpc>
                          <a:spcPct val="100000"/>
                        </a:lnSpc>
                        <a:spcAft>
                          <a:spcPts val="0"/>
                        </a:spcAft>
                      </a:pPr>
                      <a:r>
                        <a:rPr lang="fr-CM" sz="1500" b="1" dirty="0">
                          <a:effectLst/>
                          <a:latin typeface="Cambria"/>
                          <a:ea typeface="Calibri"/>
                          <a:cs typeface="Times New Roman"/>
                        </a:rPr>
                        <a:t>Organisation du Challenge de l’Innovation scolaire</a:t>
                      </a:r>
                      <a:endParaRPr lang="fr-FR" sz="1500" b="1" dirty="0">
                        <a:effectLst/>
                        <a:latin typeface="Calibri"/>
                        <a:ea typeface="Calibri"/>
                        <a:cs typeface="Times New Roman"/>
                      </a:endParaRPr>
                    </a:p>
                  </a:txBody>
                  <a:tcPr marL="52526" marR="52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7620" algn="just">
                        <a:lnSpc>
                          <a:spcPct val="100000"/>
                        </a:lnSpc>
                        <a:spcBef>
                          <a:spcPts val="300"/>
                        </a:spcBef>
                        <a:spcAft>
                          <a:spcPts val="300"/>
                        </a:spcAft>
                      </a:pPr>
                      <a:r>
                        <a:rPr lang="fr-CM" sz="1600" dirty="0" err="1">
                          <a:solidFill>
                            <a:srgbClr val="000000"/>
                          </a:solidFill>
                          <a:effectLst/>
                          <a:latin typeface="Cambria"/>
                          <a:ea typeface="Times New Roman"/>
                          <a:cs typeface="Times New Roman"/>
                        </a:rPr>
                        <a:t>Eleves</a:t>
                      </a:r>
                      <a:r>
                        <a:rPr lang="fr-CM" sz="1600" dirty="0">
                          <a:solidFill>
                            <a:srgbClr val="000000"/>
                          </a:solidFill>
                          <a:effectLst/>
                          <a:latin typeface="Cambria"/>
                          <a:ea typeface="Times New Roman"/>
                          <a:cs typeface="Times New Roman"/>
                        </a:rPr>
                        <a:t> des établissements publics ou privés de l’enseignement secondaire général ou technique âgés entre 15, porteurs d’idées de projets </a:t>
                      </a:r>
                      <a:r>
                        <a:rPr lang="fr-CM" sz="1600" dirty="0" smtClean="0">
                          <a:solidFill>
                            <a:srgbClr val="000000"/>
                          </a:solidFill>
                          <a:effectLst/>
                          <a:latin typeface="Cambria"/>
                          <a:ea typeface="Times New Roman"/>
                          <a:cs typeface="Times New Roman"/>
                        </a:rPr>
                        <a:t>innovants</a:t>
                      </a:r>
                      <a:r>
                        <a:rPr lang="fr-FR" sz="1600" dirty="0">
                          <a:effectLst/>
                          <a:latin typeface="Cambria"/>
                          <a:ea typeface="Microsoft YaHei"/>
                          <a:cs typeface="Calibri"/>
                        </a:rPr>
                        <a:t> </a:t>
                      </a:r>
                      <a:endParaRPr lang="fr-FR" sz="1600" dirty="0">
                        <a:effectLst/>
                        <a:latin typeface="Calibri"/>
                        <a:cs typeface="Times New Roman"/>
                      </a:endParaRPr>
                    </a:p>
                  </a:txBody>
                  <a:tcPr marL="52526" marR="52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429">
                <a:tc vMerge="1">
                  <a:txBody>
                    <a:bodyPr/>
                    <a:lstStyle/>
                    <a:p>
                      <a:endParaRPr lang="fr-FR"/>
                    </a:p>
                  </a:txBody>
                  <a:tcPr/>
                </a:tc>
                <a:tc>
                  <a:txBody>
                    <a:bodyPr/>
                    <a:lstStyle/>
                    <a:p>
                      <a:pPr>
                        <a:lnSpc>
                          <a:spcPct val="100000"/>
                        </a:lnSpc>
                        <a:spcAft>
                          <a:spcPts val="0"/>
                        </a:spcAft>
                      </a:pPr>
                      <a:r>
                        <a:rPr lang="fr-CM" sz="1500" b="1" dirty="0">
                          <a:effectLst/>
                          <a:latin typeface="Cambria"/>
                          <a:ea typeface="Calibri"/>
                          <a:cs typeface="Times New Roman"/>
                        </a:rPr>
                        <a:t>Immersion professionnelle des jeunes (stages académiques et professionnels)</a:t>
                      </a:r>
                      <a:endParaRPr lang="fr-FR" sz="1500" b="1" dirty="0">
                        <a:effectLst/>
                        <a:latin typeface="Calibri"/>
                        <a:ea typeface="Calibri"/>
                        <a:cs typeface="Times New Roman"/>
                      </a:endParaRPr>
                    </a:p>
                  </a:txBody>
                  <a:tcPr marL="52526" marR="52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fr-FR" sz="1600" dirty="0">
                          <a:effectLst/>
                          <a:latin typeface="Cambria"/>
                          <a:ea typeface="Times New Roman"/>
                          <a:cs typeface="Tahoma"/>
                        </a:rPr>
                        <a:t>jeunes camerounais âgés de 15 à 35 étudiants ou en fin de formation </a:t>
                      </a:r>
                      <a:endParaRPr lang="fr-FR" sz="1600" dirty="0">
                        <a:effectLst/>
                        <a:latin typeface="Calibri"/>
                        <a:ea typeface="Calibri"/>
                        <a:cs typeface="Times New Roman"/>
                      </a:endParaRPr>
                    </a:p>
                  </a:txBody>
                  <a:tcPr marL="52526" marR="52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0644">
                <a:tc vMerge="1">
                  <a:txBody>
                    <a:bodyPr/>
                    <a:lstStyle/>
                    <a:p>
                      <a:endParaRPr lang="fr-FR"/>
                    </a:p>
                  </a:txBody>
                  <a:tcPr/>
                </a:tc>
                <a:tc>
                  <a:txBody>
                    <a:bodyPr/>
                    <a:lstStyle/>
                    <a:p>
                      <a:pPr algn="just">
                        <a:lnSpc>
                          <a:spcPct val="100000"/>
                        </a:lnSpc>
                        <a:spcAft>
                          <a:spcPts val="0"/>
                        </a:spcAft>
                      </a:pPr>
                      <a:r>
                        <a:rPr lang="fr-FR" sz="1500" b="1" dirty="0" smtClean="0">
                          <a:effectLst/>
                          <a:latin typeface="Cambria"/>
                          <a:ea typeface="Calibri"/>
                          <a:cs typeface="Tahoma"/>
                        </a:rPr>
                        <a:t>rencontres d’échanges </a:t>
                      </a:r>
                      <a:r>
                        <a:rPr lang="fr-FR" sz="1500" b="1" dirty="0">
                          <a:effectLst/>
                          <a:latin typeface="Cambria"/>
                          <a:ea typeface="Calibri"/>
                          <a:cs typeface="Tahoma"/>
                        </a:rPr>
                        <a:t>entre les employeurs et les jeunes diplômés </a:t>
                      </a:r>
                      <a:r>
                        <a:rPr lang="fr-FR" sz="1500" b="1" dirty="0">
                          <a:effectLst/>
                          <a:latin typeface="Cambria"/>
                          <a:ea typeface="Times New Roman"/>
                          <a:cs typeface="Tahoma"/>
                        </a:rPr>
                        <a:t>(Speed </a:t>
                      </a:r>
                      <a:r>
                        <a:rPr lang="fr-FR" sz="1500" b="1" dirty="0" err="1">
                          <a:effectLst/>
                          <a:latin typeface="Cambria"/>
                          <a:ea typeface="Times New Roman"/>
                          <a:cs typeface="Tahoma"/>
                        </a:rPr>
                        <a:t>Recruiting</a:t>
                      </a:r>
                      <a:r>
                        <a:rPr lang="fr-FR" sz="1500" b="1" dirty="0">
                          <a:effectLst/>
                          <a:latin typeface="Cambria"/>
                          <a:ea typeface="Times New Roman"/>
                          <a:cs typeface="Tahoma"/>
                        </a:rPr>
                        <a:t> )</a:t>
                      </a:r>
                      <a:endParaRPr lang="fr-FR" sz="1500" b="1" dirty="0">
                        <a:effectLst/>
                        <a:latin typeface="Calibri"/>
                        <a:ea typeface="Calibri"/>
                        <a:cs typeface="Times New Roman"/>
                      </a:endParaRPr>
                    </a:p>
                  </a:txBody>
                  <a:tcPr marL="52526" marR="52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fr-FR" sz="1600" dirty="0">
                          <a:effectLst/>
                          <a:latin typeface="Cambria"/>
                          <a:ea typeface="Times New Roman"/>
                          <a:cs typeface="Tahoma"/>
                        </a:rPr>
                        <a:t>Jeune camerounais âgé de 15 à 35 ans disposant d’une qualification professionnelle en quête d’emploi</a:t>
                      </a:r>
                      <a:endParaRPr lang="fr-FR" sz="1600" dirty="0">
                        <a:effectLst/>
                        <a:latin typeface="Calibri"/>
                        <a:ea typeface="Calibri"/>
                        <a:cs typeface="Times New Roman"/>
                      </a:endParaRPr>
                    </a:p>
                  </a:txBody>
                  <a:tcPr marL="52526" marR="52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0644">
                <a:tc vMerge="1">
                  <a:txBody>
                    <a:bodyPr/>
                    <a:lstStyle/>
                    <a:p>
                      <a:pPr algn="just">
                        <a:lnSpc>
                          <a:spcPct val="100000"/>
                        </a:lnSpc>
                        <a:spcAft>
                          <a:spcPts val="265"/>
                        </a:spcAft>
                      </a:pPr>
                      <a:endParaRPr lang="fr-FR" sz="1600" dirty="0">
                        <a:effectLst/>
                        <a:latin typeface="Calibri"/>
                        <a:cs typeface="Times New Roman"/>
                      </a:endParaRPr>
                    </a:p>
                  </a:txBody>
                  <a:tcPr marL="52526" marR="52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fr-CM" sz="1500" b="1" dirty="0" err="1" smtClean="0">
                          <a:effectLst/>
                          <a:latin typeface="Cambria" pitchFamily="18" charset="0"/>
                          <a:ea typeface="Cambria" pitchFamily="18" charset="0"/>
                          <a:cs typeface="Times New Roman"/>
                        </a:rPr>
                        <a:t>Organisaton</a:t>
                      </a:r>
                      <a:r>
                        <a:rPr lang="fr-CM" sz="1500" b="1" dirty="0" smtClean="0">
                          <a:effectLst/>
                          <a:latin typeface="Cambria" pitchFamily="18" charset="0"/>
                          <a:ea typeface="Cambria" pitchFamily="18" charset="0"/>
                          <a:cs typeface="Times New Roman"/>
                        </a:rPr>
                        <a:t> du </a:t>
                      </a:r>
                      <a:r>
                        <a:rPr lang="fr-CM" sz="1500" b="1" dirty="0" err="1" smtClean="0">
                          <a:effectLst/>
                          <a:latin typeface="Cambria" pitchFamily="18" charset="0"/>
                          <a:ea typeface="Cambria" pitchFamily="18" charset="0"/>
                          <a:cs typeface="Times New Roman"/>
                        </a:rPr>
                        <a:t>Youth</a:t>
                      </a:r>
                      <a:r>
                        <a:rPr lang="fr-CM" sz="1500" b="1" dirty="0" smtClean="0">
                          <a:effectLst/>
                          <a:latin typeface="Cambria" pitchFamily="18" charset="0"/>
                          <a:ea typeface="Cambria" pitchFamily="18" charset="0"/>
                          <a:cs typeface="Times New Roman"/>
                        </a:rPr>
                        <a:t> </a:t>
                      </a:r>
                      <a:r>
                        <a:rPr lang="fr-CM" sz="1500" b="1" dirty="0" err="1" smtClean="0">
                          <a:effectLst/>
                          <a:latin typeface="Cambria" pitchFamily="18" charset="0"/>
                          <a:ea typeface="Cambria" pitchFamily="18" charset="0"/>
                          <a:cs typeface="Times New Roman"/>
                        </a:rPr>
                        <a:t>Connekt</a:t>
                      </a:r>
                      <a:r>
                        <a:rPr lang="fr-CM" sz="1500" b="1" dirty="0" smtClean="0">
                          <a:effectLst/>
                          <a:latin typeface="Cambria" pitchFamily="18" charset="0"/>
                          <a:ea typeface="Cambria" pitchFamily="18" charset="0"/>
                          <a:cs typeface="Times New Roman"/>
                        </a:rPr>
                        <a:t> </a:t>
                      </a:r>
                      <a:r>
                        <a:rPr lang="fr-CM" sz="1500" b="1" dirty="0" err="1" smtClean="0">
                          <a:effectLst/>
                          <a:latin typeface="Cambria" pitchFamily="18" charset="0"/>
                          <a:ea typeface="Cambria" pitchFamily="18" charset="0"/>
                          <a:cs typeface="Times New Roman"/>
                        </a:rPr>
                        <a:t>Cameroon</a:t>
                      </a:r>
                      <a:r>
                        <a:rPr lang="fr-CM" sz="1500" b="1" dirty="0" smtClean="0">
                          <a:effectLst/>
                          <a:latin typeface="Cambria" pitchFamily="18" charset="0"/>
                          <a:ea typeface="Cambria" pitchFamily="18" charset="0"/>
                          <a:cs typeface="Times New Roman"/>
                        </a:rPr>
                        <a:t> Convention</a:t>
                      </a:r>
                      <a:endParaRPr lang="fr-FR" sz="1500" b="1" dirty="0">
                        <a:effectLst/>
                        <a:latin typeface="Cambria" pitchFamily="18" charset="0"/>
                        <a:ea typeface="Cambria" pitchFamily="18" charset="0"/>
                        <a:cs typeface="Times New Roman"/>
                      </a:endParaRPr>
                    </a:p>
                  </a:txBody>
                  <a:tcPr marL="52526" marR="52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fr-CM" sz="1600" dirty="0" smtClean="0">
                          <a:effectLst/>
                          <a:latin typeface="Calibri"/>
                          <a:ea typeface="Calibri"/>
                          <a:cs typeface="Times New Roman"/>
                        </a:rPr>
                        <a:t>Jeunes camerounais</a:t>
                      </a:r>
                      <a:r>
                        <a:rPr lang="fr-CM" sz="1600" baseline="0" dirty="0" smtClean="0">
                          <a:effectLst/>
                          <a:latin typeface="Calibri"/>
                          <a:ea typeface="Calibri"/>
                          <a:cs typeface="Times New Roman"/>
                        </a:rPr>
                        <a:t> de 15 à 35 ans (entrepreneurs, leaders,</a:t>
                      </a:r>
                      <a:endParaRPr lang="fr-FR" sz="1600" dirty="0">
                        <a:effectLst/>
                        <a:latin typeface="Calibri"/>
                        <a:ea typeface="Calibri"/>
                        <a:cs typeface="Times New Roman"/>
                      </a:endParaRPr>
                    </a:p>
                  </a:txBody>
                  <a:tcPr marL="52526" marR="525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96486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4082"/>
          </a:xfrm>
        </p:spPr>
        <p:txBody>
          <a:bodyPr>
            <a:normAutofit fontScale="90000"/>
          </a:bodyPr>
          <a:lstStyle/>
          <a:p>
            <a:r>
              <a:rPr lang="fr-FR" sz="31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INTERVENTIONS CLES ET BENEFICIAIRES</a:t>
            </a:r>
            <a:r>
              <a:rPr lang="fr-FR" sz="22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
            </a:r>
            <a:br>
              <a:rPr lang="fr-FR" sz="22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b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983178495"/>
              </p:ext>
            </p:extLst>
          </p:nvPr>
        </p:nvGraphicFramePr>
        <p:xfrm>
          <a:off x="323528" y="692696"/>
          <a:ext cx="8568952" cy="6096000"/>
        </p:xfrm>
        <a:graphic>
          <a:graphicData uri="http://schemas.openxmlformats.org/drawingml/2006/table">
            <a:tbl>
              <a:tblPr firstRow="1" firstCol="1" bandRow="1"/>
              <a:tblGrid>
                <a:gridCol w="1656184"/>
                <a:gridCol w="3816424"/>
                <a:gridCol w="3096344"/>
              </a:tblGrid>
              <a:tr h="0">
                <a:tc>
                  <a:txBody>
                    <a:bodyPr/>
                    <a:lstStyle/>
                    <a:p>
                      <a:pPr algn="ctr">
                        <a:lnSpc>
                          <a:spcPct val="100000"/>
                        </a:lnSpc>
                        <a:spcAft>
                          <a:spcPts val="0"/>
                        </a:spcAft>
                      </a:pPr>
                      <a:r>
                        <a:rPr lang="fr-CM" sz="1600" b="1" dirty="0">
                          <a:effectLst/>
                          <a:latin typeface="Cambria"/>
                          <a:ea typeface="Calibri"/>
                          <a:cs typeface="Times New Roman"/>
                        </a:rPr>
                        <a:t>COMPOSANTES</a:t>
                      </a:r>
                      <a:endParaRPr lang="fr-FR"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fr-CM" sz="1600" b="1">
                          <a:effectLst/>
                          <a:latin typeface="Cambria"/>
                          <a:ea typeface="Calibri"/>
                          <a:cs typeface="Times New Roman"/>
                        </a:rPr>
                        <a:t>INTERVENTIONS CLES</a:t>
                      </a:r>
                      <a:endParaRPr lang="fr-FR"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fr-CM" sz="1600" b="1">
                          <a:effectLst/>
                          <a:latin typeface="Cambria"/>
                          <a:ea typeface="Calibri"/>
                          <a:cs typeface="Times New Roman"/>
                        </a:rPr>
                        <a:t>BENEFICIAIRES</a:t>
                      </a:r>
                      <a:endParaRPr lang="fr-FR"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00000"/>
                        </a:lnSpc>
                        <a:spcAft>
                          <a:spcPts val="265"/>
                        </a:spcAft>
                      </a:pPr>
                      <a:r>
                        <a:rPr lang="fr-CM" sz="1600" b="1" dirty="0">
                          <a:effectLst/>
                          <a:latin typeface="Cambria"/>
                          <a:ea typeface="Calibri"/>
                          <a:cs typeface="Tahoma"/>
                        </a:rPr>
                        <a:t>Produit 2 :</a:t>
                      </a:r>
                      <a:r>
                        <a:rPr lang="fr-CM" sz="1600" dirty="0">
                          <a:effectLst/>
                          <a:latin typeface="Cambria"/>
                          <a:ea typeface="Calibri"/>
                          <a:cs typeface="Tahoma"/>
                        </a:rPr>
                        <a:t> </a:t>
                      </a:r>
                      <a:r>
                        <a:rPr lang="fr-FR" sz="1600" dirty="0">
                          <a:effectLst/>
                          <a:latin typeface="Cambria"/>
                          <a:ea typeface="Calibri"/>
                          <a:cs typeface="Tahoma"/>
                        </a:rPr>
                        <a:t>Les opportunités existantes dans les domaines de l’innovation technologique et numérique sont valorisées au profit des jeunes </a:t>
                      </a:r>
                      <a:endParaRPr lang="fr-FR" sz="1600" dirty="0">
                        <a:effectLst/>
                        <a:latin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fr-FR" sz="1600" b="1" kern="1200" dirty="0" smtClean="0">
                          <a:solidFill>
                            <a:srgbClr val="000000"/>
                          </a:solidFill>
                          <a:effectLst/>
                          <a:latin typeface="Cambria"/>
                          <a:ea typeface="Calibri"/>
                          <a:cs typeface="Calibri"/>
                        </a:rPr>
                        <a:t>Accompagnement</a:t>
                      </a:r>
                      <a:r>
                        <a:rPr lang="fr-FR" sz="1600" b="1" kern="1200" baseline="0" dirty="0" smtClean="0">
                          <a:solidFill>
                            <a:srgbClr val="000000"/>
                          </a:solidFill>
                          <a:effectLst/>
                          <a:latin typeface="Cambria"/>
                          <a:ea typeface="Calibri"/>
                          <a:cs typeface="Calibri"/>
                        </a:rPr>
                        <a:t> au </a:t>
                      </a:r>
                      <a:r>
                        <a:rPr lang="fr-FR" sz="1600" b="1" kern="1200" dirty="0" smtClean="0">
                          <a:solidFill>
                            <a:srgbClr val="000000"/>
                          </a:solidFill>
                          <a:effectLst/>
                          <a:latin typeface="Cambria"/>
                          <a:ea typeface="Calibri"/>
                          <a:cs typeface="Calibri"/>
                        </a:rPr>
                        <a:t>brevetage </a:t>
                      </a:r>
                      <a:r>
                        <a:rPr lang="fr-FR" sz="1600" b="1" kern="1200" dirty="0">
                          <a:solidFill>
                            <a:srgbClr val="000000"/>
                          </a:solidFill>
                          <a:effectLst/>
                          <a:latin typeface="Cambria"/>
                          <a:ea typeface="Calibri"/>
                          <a:cs typeface="Calibri"/>
                        </a:rPr>
                        <a:t>et à la labélisation des solutions innovantes </a:t>
                      </a:r>
                      <a:r>
                        <a:rPr lang="fr-FR" sz="1600" b="1" kern="1200" dirty="0" smtClean="0">
                          <a:solidFill>
                            <a:srgbClr val="000000"/>
                          </a:solidFill>
                          <a:effectLst/>
                          <a:latin typeface="Cambria"/>
                          <a:ea typeface="Calibri"/>
                          <a:cs typeface="Calibri"/>
                        </a:rPr>
                        <a:t> développées par les jeunes camerounais</a:t>
                      </a:r>
                      <a:endParaRPr lang="fr-FR" sz="16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fr-CM" sz="1600" dirty="0">
                          <a:effectLst/>
                          <a:latin typeface="Cambria"/>
                          <a:ea typeface="Calibri"/>
                          <a:cs typeface="Times New Roman"/>
                        </a:rPr>
                        <a:t>Jeunes camerounais promoteurs d’entreprises dans le domaine de l’innovation technologique</a:t>
                      </a:r>
                      <a:endParaRPr lang="fr-FR"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rowSpan="5">
                  <a:txBody>
                    <a:bodyPr/>
                    <a:lstStyle/>
                    <a:p>
                      <a:pPr algn="just">
                        <a:lnSpc>
                          <a:spcPct val="100000"/>
                        </a:lnSpc>
                        <a:spcAft>
                          <a:spcPts val="265"/>
                        </a:spcAft>
                      </a:pPr>
                      <a:r>
                        <a:rPr lang="fr-CM" sz="1600" b="1" dirty="0">
                          <a:effectLst/>
                          <a:latin typeface="Cambria"/>
                          <a:ea typeface="Calibri"/>
                          <a:cs typeface="Tahoma"/>
                        </a:rPr>
                        <a:t>Produit 3 :</a:t>
                      </a:r>
                      <a:r>
                        <a:rPr lang="fr-CM" sz="1600" dirty="0">
                          <a:effectLst/>
                          <a:latin typeface="Cambria"/>
                          <a:ea typeface="Calibri"/>
                          <a:cs typeface="Tahoma"/>
                        </a:rPr>
                        <a:t> </a:t>
                      </a:r>
                      <a:r>
                        <a:rPr lang="fr-FR" sz="1600" dirty="0">
                          <a:effectLst/>
                          <a:latin typeface="Cambria"/>
                          <a:ea typeface="Calibri"/>
                          <a:cs typeface="Tahoma"/>
                        </a:rPr>
                        <a:t>Les valeurs citoyennes, de patriotisme, de paix, de cohésion sociale et les pratiques non discriminatoires à l’égard des femmes sont mieux diffusées et partagées par les jeunes </a:t>
                      </a:r>
                      <a:endParaRPr lang="fr-FR" sz="1600" dirty="0">
                        <a:effectLst/>
                        <a:latin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fr-FR" sz="1600" b="1" kern="1200" dirty="0">
                          <a:solidFill>
                            <a:srgbClr val="000000"/>
                          </a:solidFill>
                          <a:effectLst/>
                          <a:latin typeface="Cambria"/>
                          <a:ea typeface="Calibri"/>
                          <a:cs typeface="Calibri"/>
                        </a:rPr>
                        <a:t>Formation et déploiement de  volontaires sur l’engagement communautaire, le vivre ensemble et la cohésion sociale </a:t>
                      </a:r>
                      <a:r>
                        <a:rPr lang="fr-FR" sz="1600" b="1" dirty="0">
                          <a:effectLst/>
                          <a:latin typeface="Cambria"/>
                          <a:ea typeface="Calibri"/>
                          <a:cs typeface="Times New Roman"/>
                        </a:rPr>
                        <a:t> </a:t>
                      </a:r>
                      <a:endParaRPr lang="fr-FR" sz="16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fr-CM" sz="1600">
                          <a:effectLst/>
                          <a:latin typeface="Cambria"/>
                          <a:ea typeface="Calibri"/>
                          <a:cs typeface="Times New Roman"/>
                        </a:rPr>
                        <a:t>Jeunes camerounais âgés de 15 à 35 ans</a:t>
                      </a:r>
                      <a:endParaRPr lang="fr-FR"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vMerge="1">
                  <a:txBody>
                    <a:bodyPr/>
                    <a:lstStyle/>
                    <a:p>
                      <a:endParaRPr lang="fr-FR"/>
                    </a:p>
                  </a:txBody>
                  <a:tcPr/>
                </a:tc>
                <a:tc>
                  <a:txBody>
                    <a:bodyPr/>
                    <a:lstStyle/>
                    <a:p>
                      <a:pPr>
                        <a:lnSpc>
                          <a:spcPct val="100000"/>
                        </a:lnSpc>
                        <a:spcAft>
                          <a:spcPts val="0"/>
                        </a:spcAft>
                      </a:pPr>
                      <a:r>
                        <a:rPr lang="fr-FR" sz="1600" b="1" kern="1200" dirty="0" smtClean="0">
                          <a:solidFill>
                            <a:srgbClr val="000000"/>
                          </a:solidFill>
                          <a:effectLst/>
                          <a:latin typeface="Cambria"/>
                          <a:ea typeface="Calibri"/>
                          <a:cs typeface="Calibri"/>
                        </a:rPr>
                        <a:t>Sensibilisation </a:t>
                      </a:r>
                      <a:r>
                        <a:rPr lang="fr-FR" sz="1600" b="1" kern="1200" dirty="0">
                          <a:solidFill>
                            <a:srgbClr val="000000"/>
                          </a:solidFill>
                          <a:effectLst/>
                          <a:latin typeface="Cambria"/>
                          <a:ea typeface="Calibri"/>
                          <a:cs typeface="Calibri"/>
                        </a:rPr>
                        <a:t>sur la participation active et pacifique des jeunes aux échéances électorales</a:t>
                      </a:r>
                      <a:endParaRPr lang="fr-FR" sz="16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fr-CM" sz="1600">
                          <a:effectLst/>
                          <a:latin typeface="Cambria"/>
                          <a:ea typeface="Calibri"/>
                          <a:cs typeface="Times New Roman"/>
                        </a:rPr>
                        <a:t>Jeunes camerounais âgés de 15 à 35 ans</a:t>
                      </a:r>
                      <a:endParaRPr lang="fr-FR"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vMerge="1">
                  <a:txBody>
                    <a:bodyPr/>
                    <a:lstStyle/>
                    <a:p>
                      <a:endParaRPr lang="fr-FR"/>
                    </a:p>
                  </a:txBody>
                  <a:tcPr/>
                </a:tc>
                <a:tc>
                  <a:txBody>
                    <a:bodyPr/>
                    <a:lstStyle/>
                    <a:p>
                      <a:pPr>
                        <a:lnSpc>
                          <a:spcPct val="100000"/>
                        </a:lnSpc>
                        <a:spcAft>
                          <a:spcPts val="0"/>
                        </a:spcAft>
                      </a:pPr>
                      <a:r>
                        <a:rPr lang="fr-FR" sz="1600" b="1" kern="1200" dirty="0" smtClean="0">
                          <a:solidFill>
                            <a:srgbClr val="000000"/>
                          </a:solidFill>
                          <a:effectLst/>
                          <a:latin typeface="Cambria"/>
                          <a:ea typeface="Calibri"/>
                          <a:cs typeface="Calibri"/>
                        </a:rPr>
                        <a:t>Formation </a:t>
                      </a:r>
                      <a:r>
                        <a:rPr lang="fr-FR" sz="1600" b="1" kern="1200" dirty="0">
                          <a:solidFill>
                            <a:srgbClr val="000000"/>
                          </a:solidFill>
                          <a:effectLst/>
                          <a:latin typeface="Cambria"/>
                          <a:ea typeface="Calibri"/>
                          <a:cs typeface="Calibri"/>
                        </a:rPr>
                        <a:t>et déploiement des </a:t>
                      </a:r>
                      <a:r>
                        <a:rPr lang="fr-FR" sz="1600" b="1" kern="1200" dirty="0" smtClean="0">
                          <a:solidFill>
                            <a:srgbClr val="000000"/>
                          </a:solidFill>
                          <a:effectLst/>
                          <a:latin typeface="Cambria"/>
                          <a:ea typeface="Calibri"/>
                          <a:cs typeface="Calibri"/>
                        </a:rPr>
                        <a:t>Ambassadeurs </a:t>
                      </a:r>
                      <a:r>
                        <a:rPr lang="fr-FR" sz="1600" b="1" kern="1200" dirty="0">
                          <a:solidFill>
                            <a:srgbClr val="000000"/>
                          </a:solidFill>
                          <a:effectLst/>
                          <a:latin typeface="Cambria"/>
                          <a:ea typeface="Calibri"/>
                          <a:cs typeface="Calibri"/>
                        </a:rPr>
                        <a:t>de la paix </a:t>
                      </a:r>
                      <a:endParaRPr lang="fr-FR" sz="16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fr-CM" sz="1600">
                          <a:effectLst/>
                          <a:latin typeface="Cambria"/>
                          <a:ea typeface="Calibri"/>
                          <a:cs typeface="Times New Roman"/>
                        </a:rPr>
                        <a:t>Jeunes camerounais âgés de 15 à 35 ans</a:t>
                      </a:r>
                      <a:endParaRPr lang="fr-FR"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vMerge="1">
                  <a:txBody>
                    <a:bodyPr/>
                    <a:lstStyle/>
                    <a:p>
                      <a:endParaRPr lang="fr-FR"/>
                    </a:p>
                  </a:txBody>
                  <a:tcPr/>
                </a:tc>
                <a:tc>
                  <a:txBody>
                    <a:bodyPr/>
                    <a:lstStyle/>
                    <a:p>
                      <a:pPr>
                        <a:lnSpc>
                          <a:spcPct val="100000"/>
                        </a:lnSpc>
                        <a:spcAft>
                          <a:spcPts val="0"/>
                        </a:spcAft>
                      </a:pPr>
                      <a:r>
                        <a:rPr lang="fr-FR" sz="1600" b="1" kern="1200" dirty="0" smtClean="0">
                          <a:solidFill>
                            <a:srgbClr val="000000"/>
                          </a:solidFill>
                          <a:effectLst/>
                          <a:latin typeface="Cambria"/>
                          <a:ea typeface="Calibri"/>
                          <a:cs typeface="Calibri"/>
                        </a:rPr>
                        <a:t>Organisation </a:t>
                      </a:r>
                      <a:r>
                        <a:rPr lang="fr-FR" sz="1600" b="1" kern="1200" dirty="0">
                          <a:solidFill>
                            <a:srgbClr val="000000"/>
                          </a:solidFill>
                          <a:effectLst/>
                          <a:latin typeface="Cambria"/>
                          <a:ea typeface="Calibri"/>
                          <a:cs typeface="Calibri"/>
                        </a:rPr>
                        <a:t>des </a:t>
                      </a:r>
                      <a:r>
                        <a:rPr lang="fr-FR" sz="1600" b="1" kern="1200" dirty="0" err="1">
                          <a:solidFill>
                            <a:srgbClr val="000000"/>
                          </a:solidFill>
                          <a:effectLst/>
                          <a:latin typeface="Cambria"/>
                          <a:ea typeface="Calibri"/>
                          <a:cs typeface="Calibri"/>
                        </a:rPr>
                        <a:t>Hangouts</a:t>
                      </a:r>
                      <a:r>
                        <a:rPr lang="fr-FR" sz="1600" b="1" kern="1200" dirty="0">
                          <a:solidFill>
                            <a:srgbClr val="000000"/>
                          </a:solidFill>
                          <a:effectLst/>
                          <a:latin typeface="Cambria"/>
                          <a:ea typeface="Calibri"/>
                          <a:cs typeface="Calibri"/>
                        </a:rPr>
                        <a:t> (échanges entre les jeunes et les membres du </a:t>
                      </a:r>
                      <a:r>
                        <a:rPr lang="fr-FR" sz="1600" b="1" kern="1200" dirty="0" smtClean="0">
                          <a:solidFill>
                            <a:srgbClr val="000000"/>
                          </a:solidFill>
                          <a:effectLst/>
                          <a:latin typeface="Cambria"/>
                          <a:ea typeface="Calibri"/>
                          <a:cs typeface="Calibri"/>
                        </a:rPr>
                        <a:t>GVT)</a:t>
                      </a:r>
                      <a:endParaRPr lang="fr-FR" sz="16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fr-CM" sz="1600" dirty="0">
                          <a:effectLst/>
                          <a:latin typeface="Cambria"/>
                          <a:ea typeface="Calibri"/>
                          <a:cs typeface="Times New Roman"/>
                        </a:rPr>
                        <a:t>Jeunes leaders, jeunes entrepreneurs du terroir et de la </a:t>
                      </a:r>
                      <a:r>
                        <a:rPr lang="fr-CM" sz="1600" dirty="0" smtClean="0">
                          <a:effectLst/>
                          <a:latin typeface="Cambria"/>
                          <a:ea typeface="Calibri"/>
                          <a:cs typeface="Times New Roman"/>
                        </a:rPr>
                        <a:t>diaspora</a:t>
                      </a:r>
                      <a:endParaRPr lang="fr-FR"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vMerge="1">
                  <a:txBody>
                    <a:bodyPr/>
                    <a:lstStyle/>
                    <a:p>
                      <a:endParaRPr lang="fr-FR"/>
                    </a:p>
                  </a:txBody>
                  <a:tcPr/>
                </a:tc>
                <a:tc>
                  <a:txBody>
                    <a:bodyPr/>
                    <a:lstStyle/>
                    <a:p>
                      <a:pPr>
                        <a:lnSpc>
                          <a:spcPct val="100000"/>
                        </a:lnSpc>
                        <a:spcAft>
                          <a:spcPts val="0"/>
                        </a:spcAft>
                      </a:pPr>
                      <a:r>
                        <a:rPr lang="fr-FR" sz="1600" b="1" dirty="0">
                          <a:effectLst/>
                          <a:latin typeface="Cambria"/>
                          <a:ea typeface="Calibri"/>
                          <a:cs typeface="Times New Roman"/>
                        </a:rPr>
                        <a:t>Participation au Sommet </a:t>
                      </a:r>
                      <a:r>
                        <a:rPr lang="fr-FR" sz="1600" b="1" dirty="0" err="1">
                          <a:effectLst/>
                          <a:latin typeface="Cambria"/>
                          <a:ea typeface="Calibri"/>
                          <a:cs typeface="Times New Roman"/>
                        </a:rPr>
                        <a:t>Youth</a:t>
                      </a:r>
                      <a:r>
                        <a:rPr lang="fr-FR" sz="1600" b="1" dirty="0">
                          <a:effectLst/>
                          <a:latin typeface="Cambria"/>
                          <a:ea typeface="Calibri"/>
                          <a:cs typeface="Times New Roman"/>
                        </a:rPr>
                        <a:t> </a:t>
                      </a:r>
                      <a:r>
                        <a:rPr lang="fr-FR" sz="1600" b="1" dirty="0" err="1">
                          <a:effectLst/>
                          <a:latin typeface="Cambria"/>
                          <a:ea typeface="Calibri"/>
                          <a:cs typeface="Times New Roman"/>
                        </a:rPr>
                        <a:t>Connekt</a:t>
                      </a:r>
                      <a:r>
                        <a:rPr lang="fr-FR" sz="1600" b="1" dirty="0">
                          <a:effectLst/>
                          <a:latin typeface="Cambria"/>
                          <a:ea typeface="Calibri"/>
                          <a:cs typeface="Times New Roman"/>
                        </a:rPr>
                        <a:t> </a:t>
                      </a:r>
                      <a:r>
                        <a:rPr lang="fr-FR" sz="1600" b="1" dirty="0" err="1">
                          <a:effectLst/>
                          <a:latin typeface="Cambria"/>
                          <a:ea typeface="Calibri"/>
                          <a:cs typeface="Times New Roman"/>
                        </a:rPr>
                        <a:t>Africa</a:t>
                      </a:r>
                      <a:endParaRPr lang="fr-FR" sz="16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fr-CM" sz="1600" dirty="0">
                          <a:effectLst/>
                          <a:latin typeface="Cambria"/>
                          <a:ea typeface="Calibri"/>
                          <a:cs typeface="Times New Roman"/>
                        </a:rPr>
                        <a:t>jeunes leaders et entrepreneurs camerounais s’étant particulièrement distingués</a:t>
                      </a:r>
                      <a:endParaRPr lang="fr-FR"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67823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INTERVENTIONS CLES ET BENEFICIAIRES</a:t>
            </a:r>
            <a:r>
              <a:rPr lang="fr-FR" sz="36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t/>
            </a:r>
            <a:br>
              <a:rPr lang="fr-FR" sz="3600" dirty="0">
                <a:solidFill>
                  <a:prstClr val="black"/>
                </a:solidFill>
                <a:effectLst>
                  <a:outerShdw blurRad="38100" dist="38100" dir="2700000" algn="tl">
                    <a:srgbClr val="000000">
                      <a:alpha val="43137"/>
                    </a:srgbClr>
                  </a:outerShdw>
                </a:effectLst>
                <a:latin typeface="Bahnschrift" pitchFamily="34" charset="0"/>
                <a:ea typeface="Tahoma" panose="020B0604030504040204" pitchFamily="34" charset="0"/>
                <a:cs typeface="Tahoma" panose="020B0604030504040204" pitchFamily="34" charset="0"/>
              </a:rPr>
            </a:br>
            <a:endParaRPr lang="fr-FR" sz="3600"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675716529"/>
              </p:ext>
            </p:extLst>
          </p:nvPr>
        </p:nvGraphicFramePr>
        <p:xfrm>
          <a:off x="395536" y="1556792"/>
          <a:ext cx="8352927" cy="5050055"/>
        </p:xfrm>
        <a:graphic>
          <a:graphicData uri="http://schemas.openxmlformats.org/drawingml/2006/table">
            <a:tbl>
              <a:tblPr firstRow="1" firstCol="1" bandRow="1"/>
              <a:tblGrid>
                <a:gridCol w="2009177"/>
                <a:gridCol w="3767614"/>
                <a:gridCol w="2576136"/>
              </a:tblGrid>
              <a:tr h="318035">
                <a:tc>
                  <a:txBody>
                    <a:bodyPr/>
                    <a:lstStyle/>
                    <a:p>
                      <a:pPr algn="ctr">
                        <a:lnSpc>
                          <a:spcPct val="115000"/>
                        </a:lnSpc>
                        <a:spcAft>
                          <a:spcPts val="0"/>
                        </a:spcAft>
                      </a:pPr>
                      <a:r>
                        <a:rPr lang="fr-CM" sz="1800" b="1" dirty="0">
                          <a:effectLst/>
                          <a:latin typeface="Cambria"/>
                          <a:ea typeface="Calibri"/>
                          <a:cs typeface="Times New Roman"/>
                        </a:rPr>
                        <a:t>COMPOSANTES</a:t>
                      </a:r>
                      <a:endParaRPr lang="fr-FR"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M" sz="1800" b="1">
                          <a:effectLst/>
                          <a:latin typeface="Cambria"/>
                          <a:ea typeface="Calibri"/>
                          <a:cs typeface="Times New Roman"/>
                        </a:rPr>
                        <a:t>INTERVENTIONS CLES</a:t>
                      </a:r>
                      <a:endParaRPr lang="fr-FR"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M" sz="1800" b="1">
                          <a:effectLst/>
                          <a:latin typeface="Cambria"/>
                          <a:ea typeface="Calibri"/>
                          <a:cs typeface="Times New Roman"/>
                        </a:rPr>
                        <a:t>BENEFICIAIRES</a:t>
                      </a:r>
                      <a:endParaRPr lang="fr-FR"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8212">
                <a:tc rowSpan="3">
                  <a:txBody>
                    <a:bodyPr/>
                    <a:lstStyle/>
                    <a:p>
                      <a:pPr>
                        <a:lnSpc>
                          <a:spcPct val="115000"/>
                        </a:lnSpc>
                        <a:spcAft>
                          <a:spcPts val="0"/>
                        </a:spcAft>
                      </a:pPr>
                      <a:r>
                        <a:rPr lang="fr-CM" sz="1800" b="1" dirty="0">
                          <a:effectLst/>
                          <a:latin typeface="Cambria"/>
                          <a:ea typeface="Calibri"/>
                          <a:cs typeface="Tahoma"/>
                        </a:rPr>
                        <a:t>Produit 4 :</a:t>
                      </a:r>
                      <a:r>
                        <a:rPr lang="fr-CM" sz="1800" dirty="0">
                          <a:effectLst/>
                          <a:latin typeface="Cambria"/>
                          <a:ea typeface="Calibri"/>
                          <a:cs typeface="Tahoma"/>
                        </a:rPr>
                        <a:t> Les bonnes pratiques de santé sexuelle et reproductive et les pratiques non discriminatoires à l’égard des femmes sont mieux diffusées, partagées et adoptées par les jeunes </a:t>
                      </a:r>
                      <a:endParaRPr lang="fr-FR"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800" b="1" dirty="0" smtClean="0">
                          <a:effectLst/>
                          <a:latin typeface="Cambria"/>
                          <a:ea typeface="Calibri"/>
                          <a:cs typeface="Calibri"/>
                        </a:rPr>
                        <a:t>Campagnes </a:t>
                      </a:r>
                      <a:r>
                        <a:rPr lang="fr-FR" sz="1800" b="1" dirty="0">
                          <a:effectLst/>
                          <a:latin typeface="Cambria"/>
                          <a:ea typeface="Calibri"/>
                          <a:cs typeface="Calibri"/>
                        </a:rPr>
                        <a:t>de communication et sensibilisation y compris les campagnes digitales, pour la sensibilisation des adolescents et jeunes en vue de l’utilisation des services de SSR/PF par les adolescents et les jeunes</a:t>
                      </a:r>
                      <a:endParaRPr lang="fr-FR" sz="18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CM" sz="1800" dirty="0">
                          <a:effectLst/>
                          <a:latin typeface="Cambria"/>
                          <a:ea typeface="Calibri"/>
                          <a:cs typeface="Times New Roman"/>
                        </a:rPr>
                        <a:t>jeunes adolescents camerounais</a:t>
                      </a:r>
                      <a:endParaRPr lang="fr-FR"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54106">
                <a:tc vMerge="1">
                  <a:txBody>
                    <a:bodyPr/>
                    <a:lstStyle/>
                    <a:p>
                      <a:endParaRPr lang="fr-FR"/>
                    </a:p>
                  </a:txBody>
                  <a:tcPr/>
                </a:tc>
                <a:tc>
                  <a:txBody>
                    <a:bodyPr/>
                    <a:lstStyle/>
                    <a:p>
                      <a:pPr>
                        <a:lnSpc>
                          <a:spcPct val="115000"/>
                        </a:lnSpc>
                        <a:spcAft>
                          <a:spcPts val="0"/>
                        </a:spcAft>
                      </a:pPr>
                      <a:r>
                        <a:rPr lang="fr-FR" sz="1800" b="1" kern="1200" dirty="0" smtClean="0">
                          <a:solidFill>
                            <a:srgbClr val="000000"/>
                          </a:solidFill>
                          <a:effectLst/>
                          <a:latin typeface="Cambria"/>
                          <a:ea typeface="Calibri"/>
                          <a:cs typeface="Calibri"/>
                        </a:rPr>
                        <a:t>Sensibilisatio</a:t>
                      </a:r>
                      <a:r>
                        <a:rPr lang="fr-FR" sz="1800" b="1" kern="1200" baseline="0" dirty="0" smtClean="0">
                          <a:solidFill>
                            <a:srgbClr val="000000"/>
                          </a:solidFill>
                          <a:effectLst/>
                          <a:latin typeface="Cambria"/>
                          <a:ea typeface="Calibri"/>
                          <a:cs typeface="Calibri"/>
                        </a:rPr>
                        <a:t>n des </a:t>
                      </a:r>
                      <a:r>
                        <a:rPr lang="fr-FR" sz="1800" b="1" kern="1200" dirty="0" smtClean="0">
                          <a:solidFill>
                            <a:srgbClr val="000000"/>
                          </a:solidFill>
                          <a:effectLst/>
                          <a:latin typeface="Cambria"/>
                          <a:ea typeface="Calibri"/>
                          <a:cs typeface="Calibri"/>
                        </a:rPr>
                        <a:t>jeunes sur </a:t>
                      </a:r>
                      <a:r>
                        <a:rPr lang="fr-FR" sz="1800" b="1" kern="1200" dirty="0">
                          <a:solidFill>
                            <a:srgbClr val="000000"/>
                          </a:solidFill>
                          <a:effectLst/>
                          <a:latin typeface="Cambria"/>
                          <a:ea typeface="Calibri"/>
                          <a:cs typeface="Calibri"/>
                        </a:rPr>
                        <a:t>la SSR/PF/VBG/GHM et la prévention du VIH/SIDA/PTME y compris à travers les solutions </a:t>
                      </a:r>
                      <a:r>
                        <a:rPr lang="fr-FR" sz="1800" b="1" kern="1200" dirty="0" smtClean="0">
                          <a:solidFill>
                            <a:srgbClr val="000000"/>
                          </a:solidFill>
                          <a:effectLst/>
                          <a:latin typeface="Cambria"/>
                          <a:ea typeface="Calibri"/>
                          <a:cs typeface="Calibri"/>
                        </a:rPr>
                        <a:t>innovantes</a:t>
                      </a:r>
                      <a:endParaRPr lang="fr-FR" sz="18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CM" sz="1800" dirty="0">
                          <a:effectLst/>
                          <a:latin typeface="Cambria"/>
                          <a:ea typeface="Calibri"/>
                          <a:cs typeface="Times New Roman"/>
                        </a:rPr>
                        <a:t>jeunes adolescents camerounais </a:t>
                      </a:r>
                      <a:endParaRPr lang="fr-FR"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6071">
                <a:tc vMerge="1">
                  <a:txBody>
                    <a:bodyPr/>
                    <a:lstStyle/>
                    <a:p>
                      <a:endParaRPr lang="fr-FR"/>
                    </a:p>
                  </a:txBody>
                  <a:tcPr/>
                </a:tc>
                <a:tc>
                  <a:txBody>
                    <a:bodyPr/>
                    <a:lstStyle/>
                    <a:p>
                      <a:pPr>
                        <a:lnSpc>
                          <a:spcPct val="115000"/>
                        </a:lnSpc>
                        <a:spcAft>
                          <a:spcPts val="0"/>
                        </a:spcAft>
                      </a:pPr>
                      <a:r>
                        <a:rPr lang="fr-FR" sz="1800" b="1" kern="1200" dirty="0">
                          <a:solidFill>
                            <a:srgbClr val="000000"/>
                          </a:solidFill>
                          <a:effectLst/>
                          <a:latin typeface="Cambria"/>
                          <a:ea typeface="Calibri"/>
                          <a:cs typeface="Calibri"/>
                        </a:rPr>
                        <a:t>Renforcement des capacités des jeunes, sur la prévention des VBG et le leadership </a:t>
                      </a:r>
                      <a:endParaRPr lang="fr-FR" sz="18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CM" sz="1800" dirty="0">
                          <a:effectLst/>
                          <a:latin typeface="Cambria"/>
                          <a:ea typeface="Calibri"/>
                          <a:cs typeface="Times New Roman"/>
                        </a:rPr>
                        <a:t>jeunes adolescents camerounais</a:t>
                      </a:r>
                      <a:endParaRPr lang="fr-FR"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47451505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1527</TotalTime>
  <Words>1340</Words>
  <Application>Microsoft Office PowerPoint</Application>
  <PresentationFormat>Affichage à l'écran (4:3)</PresentationFormat>
  <Paragraphs>151</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Thème Office</vt:lpstr>
      <vt:lpstr>Présentation PowerPoint</vt:lpstr>
      <vt:lpstr>PLAN DE LA PRESENTATION</vt:lpstr>
      <vt:lpstr>  HISTORIQUE ET BASE JURIDIQUE </vt:lpstr>
      <vt:lpstr> ALIGNEMENT STRATEGIQUE </vt:lpstr>
      <vt:lpstr> ALIGNEMENT STRATEGIQUE </vt:lpstr>
      <vt:lpstr>OBJECTIFS, STRATEGIE  ET ZONE D’INTERVENTION</vt:lpstr>
      <vt:lpstr>INTERVENTIONS CLES ET BENEFICIAIRES </vt:lpstr>
      <vt:lpstr>INTERVENTIONS CLES ET BENEFICIAIRES </vt:lpstr>
      <vt:lpstr>INTERVENTIONS CLES ET BENEFICIAIRES </vt:lpstr>
      <vt:lpstr>REALISATIONS ET RESULTATS </vt:lpstr>
      <vt:lpstr> PERSPECTIVES ET PRIORITES STRATEGIQUES </vt:lpstr>
      <vt:lpstr> RECOMMANDATIONS ET MESSAGES CLES </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Programme Conjoint Gouvernement-ONU Youth Connekt Cameroon</dc:title>
  <dc:creator>hp</dc:creator>
  <cp:lastModifiedBy>hp</cp:lastModifiedBy>
  <cp:revision>281</cp:revision>
  <dcterms:created xsi:type="dcterms:W3CDTF">2024-01-30T09:12:58Z</dcterms:created>
  <dcterms:modified xsi:type="dcterms:W3CDTF">2026-01-07T06:13:29Z</dcterms:modified>
</cp:coreProperties>
</file>