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3" r:id="rId3"/>
    <p:sldId id="284" r:id="rId4"/>
    <p:sldId id="305" r:id="rId5"/>
    <p:sldId id="322" r:id="rId6"/>
    <p:sldId id="306" r:id="rId7"/>
    <p:sldId id="315" r:id="rId8"/>
    <p:sldId id="316" r:id="rId9"/>
    <p:sldId id="318" r:id="rId10"/>
    <p:sldId id="319" r:id="rId11"/>
    <p:sldId id="320" r:id="rId12"/>
    <p:sldId id="303" r:id="rId13"/>
    <p:sldId id="291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91A5390-5A48-4868-A6E2-F6D30B3746DA}">
          <p14:sldIdLst>
            <p14:sldId id="256"/>
            <p14:sldId id="293"/>
            <p14:sldId id="284"/>
            <p14:sldId id="305"/>
            <p14:sldId id="322"/>
            <p14:sldId id="306"/>
            <p14:sldId id="315"/>
            <p14:sldId id="316"/>
            <p14:sldId id="318"/>
            <p14:sldId id="319"/>
            <p14:sldId id="320"/>
            <p14:sldId id="303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8644B-B3CB-4497-94E9-C793D2D716D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E730B-0C50-45D7-9221-4F0DF81C7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8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12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57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81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02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19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68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8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63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82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9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22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A282E-5C0C-4AD0-9885-9C659D1C6E3A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6276-0986-479C-855C-C0FDBE1C1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2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bdoulkarim2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80728" y="2818824"/>
            <a:ext cx="9430539" cy="2173382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fr-FR" sz="5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fr-FR" sz="1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PROJET D’APPUI A LA RESILIENCE </a:t>
            </a:r>
            <a:r>
              <a:rPr lang="fr-FR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SOCIO-ECONOMIQUE </a:t>
            </a:r>
            <a:r>
              <a:rPr lang="fr-F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DES JEUNES VULNERABLES </a:t>
            </a:r>
            <a:r>
              <a:rPr lang="fr-FR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	             AU </a:t>
            </a:r>
            <a:r>
              <a:rPr lang="fr-F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NORD DU CAMEROUN (PARSE III)</a:t>
            </a:r>
          </a:p>
          <a:p>
            <a:pPr>
              <a:lnSpc>
                <a:spcPct val="100000"/>
              </a:lnSpc>
            </a:pPr>
            <a:r>
              <a:rPr lang="fr-FR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N</a:t>
            </a:r>
            <a:r>
              <a:rPr lang="fr-F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°: </a:t>
            </a:r>
            <a:r>
              <a:rPr lang="fr-FR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latin typeface="Berlin Sans FB Demi" panose="020E0802020502020306" pitchFamily="34" charset="0"/>
                <a:ea typeface="Times New Roman" panose="02020603050405020304" pitchFamily="18" charset="0"/>
              </a:rPr>
              <a:t>PN 21.2066.5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0" y="-184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-180975" y="1114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aiandra GD" panose="020E0502030308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-180975" y="1628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0" y="16472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636350" y="5329053"/>
            <a:ext cx="7930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 </a:t>
            </a:r>
            <a:r>
              <a:rPr lang="fr-F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Mathias RAYNA</a:t>
            </a:r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endParaRPr lang="fr-F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Sous-directeur de la Promotion de l’Emploi des Jeunes/MINJEC</a:t>
            </a:r>
          </a:p>
          <a:p>
            <a:r>
              <a:rPr lang="fr-FR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mraynah@yahoo.fr</a:t>
            </a:r>
            <a:endParaRPr lang="fr-FR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Zone de texte 12"/>
          <p:cNvSpPr txBox="1">
            <a:spLocks noChangeArrowheads="1"/>
          </p:cNvSpPr>
          <p:nvPr/>
        </p:nvSpPr>
        <p:spPr bwMode="auto">
          <a:xfrm>
            <a:off x="358342" y="254577"/>
            <a:ext cx="3945803" cy="1917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REPUBLIQUE DU CAMEROUN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Paix-Travail-Patrie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MINISTERE DE LA JEUNESSE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ET DE L’EDUCATION CIVIQUE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SECRETARIAT GENERAL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DIRECTION DE LA PROMOTION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ECONOMIQUE DE JEUNES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Zone de texte 13"/>
          <p:cNvSpPr txBox="1">
            <a:spLocks noChangeArrowheads="1"/>
          </p:cNvSpPr>
          <p:nvPr/>
        </p:nvSpPr>
        <p:spPr bwMode="auto">
          <a:xfrm>
            <a:off x="7980217" y="210127"/>
            <a:ext cx="3744783" cy="2006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REPUBLIC OF CAMEROON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Peace –Work-Fatherland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MINISTRY OF YOUTH AFFAIRS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AND CIVIC EDUCATION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  SECRETARIAT GENERAL  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DEPARTMENT 0F YOUTH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ECONOMIC EMPOWERMENT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***********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Imag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972" y="324231"/>
            <a:ext cx="1330052" cy="158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5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1307" y="1574739"/>
            <a:ext cx="10825627" cy="383546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F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 MINJEC : </a:t>
            </a:r>
          </a:p>
          <a:p>
            <a:pPr marL="0" lvl="0" indent="0">
              <a:buNone/>
            </a:pPr>
            <a:endParaRPr lang="fr-FR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Réviser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composition du Comité de pilotage du PARSE IV (pour booster la coordination) ; </a:t>
            </a:r>
          </a:p>
          <a:p>
            <a:pPr marL="0" lvl="0" indent="0">
              <a:buNone/>
            </a:pPr>
            <a:endParaRPr lang="fr-F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Développer une synergie avec les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autres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programmes et projets, en vue de permettre aux bénéficiaires d’accéder à des services financiers et non financiers supplémentaires.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4846" y="0"/>
            <a:ext cx="7640621" cy="778098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RECOMMANDATIONS </a:t>
            </a:r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CLÉS</a:t>
            </a:r>
          </a:p>
        </p:txBody>
      </p:sp>
    </p:spTree>
    <p:extLst>
      <p:ext uri="{BB962C8B-B14F-4D97-AF65-F5344CB8AC3E}">
        <p14:creationId xmlns:p14="http://schemas.microsoft.com/office/powerpoint/2010/main" val="152343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7973" y="1109072"/>
            <a:ext cx="11329009" cy="47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Messages clés :</a:t>
            </a:r>
          </a:p>
          <a:p>
            <a:pPr marL="0" indent="0">
              <a:buNone/>
            </a:pPr>
            <a:endParaRPr lang="fr-F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vulnérabilité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n’est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pas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fatalité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</a:t>
            </a:r>
          </a:p>
          <a:p>
            <a:pPr marL="0" lvl="0" indent="0">
              <a:buNone/>
            </a:pP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vulnérables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sont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tout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autant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créatifs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leurs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pairs non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vulnérables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fr-F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Leurs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aspirations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devraient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être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prises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compte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dans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 Plan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operationnel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la PNJ (Plan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Jeunesse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fr-F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4846" y="67736"/>
            <a:ext cx="11238954" cy="778098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fr-FR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CONTRIBUTION </a:t>
            </a:r>
            <a:r>
              <a:rPr lang="fr-FR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 FORUM NATIONAL DE LA JEUNESSE</a:t>
            </a:r>
          </a:p>
        </p:txBody>
      </p:sp>
    </p:spTree>
    <p:extLst>
      <p:ext uri="{BB962C8B-B14F-4D97-AF65-F5344CB8AC3E}">
        <p14:creationId xmlns:p14="http://schemas.microsoft.com/office/powerpoint/2010/main" val="7613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9301" y="551974"/>
            <a:ext cx="2706572" cy="720080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fr-FR" sz="20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246901" y="1838549"/>
            <a:ext cx="11665699" cy="4181251"/>
          </a:xfrm>
        </p:spPr>
        <p:txBody>
          <a:bodyPr>
            <a:noAutofit/>
          </a:bodyPr>
          <a:lstStyle/>
          <a:p>
            <a:pPr marL="859536" lvl="1" indent="-457200">
              <a:buFont typeface="Wingdings" panose="05000000000000000000" pitchFamily="2" charset="2"/>
              <a:buChar char="q"/>
              <a:defRPr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Tout comme le PARSE III, la mise en </a:t>
            </a:r>
            <a:r>
              <a:rPr lang="fr-FR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oeuvre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PARSE IV contribuera significativement à l’atteinte des objectifs 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d’autonomisation des jeunes (SND30 et PNJ).</a:t>
            </a:r>
          </a:p>
          <a:p>
            <a:pPr marL="402336" lvl="1" indent="0">
              <a:buNone/>
              <a:defRPr/>
            </a:pPr>
            <a:endParaRPr lang="fr-F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9536" lvl="1" indent="-457200">
              <a:buFont typeface="Wingdings" panose="05000000000000000000" pitchFamily="2" charset="2"/>
              <a:buChar char="q"/>
              <a:defRPr/>
            </a:pP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Tout comme leurs pairs, les jeunes vulnérables verront leurs conditions de vie améliorées.</a:t>
            </a:r>
          </a:p>
          <a:p>
            <a:pPr marL="402336" lvl="1" indent="0">
              <a:buNone/>
              <a:defRPr/>
            </a:pPr>
            <a:endParaRPr lang="fr-F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9536" lvl="1" indent="-457200">
              <a:buFont typeface="Wingdings" panose="05000000000000000000" pitchFamily="2" charset="2"/>
              <a:buChar char="q"/>
              <a:defRPr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Pour cela, 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parties prenantes 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devront s’impliquer pleinement.</a:t>
            </a:r>
          </a:p>
          <a:p>
            <a:pPr marL="402336" lvl="1" indent="0">
              <a:buNone/>
              <a:defRPr/>
            </a:pPr>
            <a:endParaRPr lang="fr-F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9536" lvl="1" indent="-457200">
              <a:buFont typeface="Wingdings" panose="05000000000000000000" pitchFamily="2" charset="2"/>
              <a:buChar char="q"/>
              <a:defRPr/>
            </a:pP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Gratitude renouvelée à l’endroit du MINJEC et du </a:t>
            </a:r>
            <a:r>
              <a:rPr lang="fr-FR" sz="28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Gouvernement allemand.</a:t>
            </a:r>
            <a:endParaRPr lang="fr-F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65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Émoticône Avec Signe De Remerciement Illustration de Vecteur - Illustration  du émotion, salutation: 15882828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1" b="5556"/>
          <a:stretch/>
        </p:blipFill>
        <p:spPr bwMode="auto">
          <a:xfrm>
            <a:off x="908815" y="2066572"/>
            <a:ext cx="3312368" cy="3775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6 idées de Merci | image de merci, merci gif, étiquettes merc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637" y="2236189"/>
            <a:ext cx="3456384" cy="326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17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423344" y="1288156"/>
            <a:ext cx="8591789" cy="518884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BASE JURIDIQUE, HISTORIQUE</a:t>
            </a: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ALIGNEMENT STRATEGIQUE</a:t>
            </a: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ZONE D’INTERVENTION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INTERVENTIONS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CLES ET BENEFICIAIRES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REALISATIONS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RESULTATS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DEFIS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OPERATIONNELS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VII. PERSPECTIVES ET PRIORITES STRATEGIQUES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VIII. RECOMMANDATIONS CLES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IX.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MESSAGES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CLES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1728192" cy="778098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9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2554" y="1090740"/>
            <a:ext cx="10994445" cy="5713806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Base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juridique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</a:t>
            </a:r>
          </a:p>
          <a:p>
            <a:pPr lvl="1"/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 de coopération technique du 27/10/2022 entre le gouvernement de la République fédérale d’Allemagne et le gouvernement de la République du Cameroun ;</a:t>
            </a:r>
          </a:p>
          <a:p>
            <a:pPr lvl="1"/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Procès-verbal des négociations et des consultations intergouvernementales germano-camerounaises ;</a:t>
            </a:r>
          </a:p>
          <a:p>
            <a:pPr lvl="1"/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Contrat d’exécution du 30 juin 2023 entre la GIZ et le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MINJEC.</a:t>
            </a:r>
          </a:p>
          <a:p>
            <a:pPr marL="457200" lvl="1" indent="0">
              <a:buNone/>
            </a:pPr>
            <a:endParaRPr lang="fr-FR" sz="12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Historique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PARSE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 : 2016-2019 (10 millions d’euros dont 7millions par l’UE et 3 millions par le Ministère fédéral allemand de la coopération économique et du développement</a:t>
            </a: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BMZ-)</a:t>
            </a:r>
            <a:endParaRPr lang="fr-F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PARSE II : 2020-2022 (5 millions d’euros BMZ)</a:t>
            </a:r>
            <a:endParaRPr lang="fr-F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PARSE III : 2023-2025 (5,5 millions d’euros BMZ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PARSE IV : 2026-2028 (5 millions d’euros BMZ)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862724" cy="778098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fr-FR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BASE JURIDIQUE ET HISTORIQUE</a:t>
            </a:r>
            <a:endParaRPr lang="fr-FR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98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1313" y="1273018"/>
            <a:ext cx="10019754" cy="4501249"/>
          </a:xfrm>
        </p:spPr>
        <p:txBody>
          <a:bodyPr>
            <a:noAutofit/>
          </a:bodyPr>
          <a:lstStyle/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Stratégie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Développement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(SND30)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Pilier 2 : Développement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 capital humain et du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bien-être 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Pilier 3 : Promotion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l'emploi et insertion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économique.</a:t>
            </a:r>
          </a:p>
          <a:p>
            <a:pPr marL="457200" lvl="1" indent="0"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Politique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la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Jeunesse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Axe 1 : Education et formation 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Axe 2 :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insertion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économique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Axe 3 : Participation, santé et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bien-être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4246" y="364067"/>
            <a:ext cx="7666021" cy="778098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ALIGNEMENT </a:t>
            </a:r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STRATÉGIQUE</a:t>
            </a:r>
          </a:p>
        </p:txBody>
      </p:sp>
    </p:spTree>
    <p:extLst>
      <p:ext uri="{BB962C8B-B14F-4D97-AF65-F5344CB8AC3E}">
        <p14:creationId xmlns:p14="http://schemas.microsoft.com/office/powerpoint/2010/main" val="11019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781614"/>
              </p:ext>
            </p:extLst>
          </p:nvPr>
        </p:nvGraphicFramePr>
        <p:xfrm>
          <a:off x="1075267" y="1342390"/>
          <a:ext cx="9457266" cy="5120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33133">
                  <a:extLst>
                    <a:ext uri="{9D8B030D-6E8A-4147-A177-3AD203B41FA5}">
                      <a16:colId xmlns:a16="http://schemas.microsoft.com/office/drawing/2014/main" val="4129460579"/>
                    </a:ext>
                  </a:extLst>
                </a:gridCol>
                <a:gridCol w="3171373">
                  <a:extLst>
                    <a:ext uri="{9D8B030D-6E8A-4147-A177-3AD203B41FA5}">
                      <a16:colId xmlns:a16="http://schemas.microsoft.com/office/drawing/2014/main" val="1441142089"/>
                    </a:ext>
                  </a:extLst>
                </a:gridCol>
                <a:gridCol w="3652760">
                  <a:extLst>
                    <a:ext uri="{9D8B030D-6E8A-4147-A177-3AD203B41FA5}">
                      <a16:colId xmlns:a16="http://schemas.microsoft.com/office/drawing/2014/main" val="11821300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Région(s)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Département(s)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Arrondissement(s)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945988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Adamaoua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Djerem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Ngaoundal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83395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Faro et Déo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Tignère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7834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Mbéré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Meiganga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1909398"/>
                  </a:ext>
                </a:extLst>
              </a:tr>
              <a:tr h="1987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Vina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Nganha et Ngaoundéré 2</a:t>
                      </a:r>
                      <a:r>
                        <a:rPr lang="fr-FR" sz="2400" baseline="30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fr-FR" sz="24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041987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Extrême-Nord</a:t>
                      </a:r>
                      <a:endParaRPr lang="fr-FR" sz="2400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Diamaré</a:t>
                      </a: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Bogo</a:t>
                      </a:r>
                      <a:endParaRPr lang="fr-FR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0179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</a:t>
                      </a: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Danay</a:t>
                      </a:r>
                      <a:endParaRPr lang="fr-FR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Yagoua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0386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</a:t>
                      </a: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Kani</a:t>
                      </a:r>
                      <a:endParaRPr lang="fr-FR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Guidiguis</a:t>
                      </a: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92584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Sava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Mora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08095"/>
                  </a:ext>
                </a:extLst>
              </a:tr>
              <a:tr h="1504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Tsanaga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Koza</a:t>
                      </a: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et </a:t>
                      </a: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Mogodé</a:t>
                      </a:r>
                      <a:endParaRPr lang="fr-FR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830391"/>
                  </a:ext>
                </a:extLst>
              </a:tr>
              <a:tr h="114935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Nord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Benoué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Garoua 1</a:t>
                      </a:r>
                      <a:r>
                        <a:rPr lang="fr-FR" sz="2400" baseline="300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</a:t>
                      </a: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Lagdo et Pitoa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96437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Louti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Guider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4544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45191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Mayo Rey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Touboro</a:t>
                      </a:r>
                      <a:r>
                        <a:rPr lang="fr-FR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0576973"/>
                  </a:ext>
                </a:extLst>
              </a:tr>
            </a:tbl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4846" y="143934"/>
            <a:ext cx="7666021" cy="778098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ZONE D’INTERVENTION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2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845" y="846605"/>
            <a:ext cx="11933221" cy="5664262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</a:t>
            </a:r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MPOSANTES: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Formation  professionnelle </a:t>
            </a:r>
            <a:r>
              <a:rPr lang="fr-CM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(Extrant 1 : </a:t>
            </a:r>
            <a:r>
              <a:rPr lang="fr-FR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jeunes vulnérables disposent de meilleures compétences pour l'emploi)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; </a:t>
            </a:r>
          </a:p>
          <a:p>
            <a:pPr lvl="1"/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Création d’entreprise et accompagnement</a:t>
            </a:r>
            <a:r>
              <a:rPr lang="fr-CM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organisationnel</a:t>
            </a:r>
            <a:r>
              <a:rPr lang="fr-CM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CM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(Extrant 2 : </a:t>
            </a:r>
            <a:r>
              <a:rPr lang="fr-FR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capacités professionnelles et matérielles des jeunes vulnérables à améliorer leur situation professionnelle ont été renforcées)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Développement entrepreneurial, « High </a:t>
            </a:r>
            <a:r>
              <a:rPr lang="fr-CM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Potentials</a:t>
            </a:r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»</a:t>
            </a:r>
            <a:r>
              <a:rPr lang="fr-CM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CM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(Extrant 3 : </a:t>
            </a:r>
            <a:r>
              <a:rPr lang="fr-FR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bénéficiaires présentant un potentiel entrepreneurial particulier sont appuyés de manière ciblée) ;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r-CM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Implication des jeunes dans le développement communautaire</a:t>
            </a:r>
            <a:r>
              <a:rPr lang="fr-CM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CM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(Extrant 4 : </a:t>
            </a:r>
            <a:r>
              <a:rPr lang="fr-FR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participation des jeunes au développement communal est améliorée</a:t>
            </a:r>
            <a:r>
              <a:rPr lang="fr-FR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457200" lvl="1" indent="0">
              <a:buNone/>
            </a:pPr>
            <a:endParaRPr lang="fr-F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BÉNÉFICIAIRES : </a:t>
            </a:r>
            <a:r>
              <a:rPr lang="en-GB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vulnérables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 regions de </a:t>
            </a:r>
            <a:r>
              <a:rPr lang="en-GB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l’Adamaoua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du Nord et de </a:t>
            </a:r>
            <a:r>
              <a:rPr lang="en-GB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l’Extrême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-Nord </a:t>
            </a:r>
            <a:r>
              <a:rPr lang="en-GB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déplacés</a:t>
            </a:r>
            <a:r>
              <a:rPr lang="en-GB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internes, 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orphelins</a:t>
            </a:r>
            <a:r>
              <a:rPr lang="en-GB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filles-mères</a:t>
            </a:r>
            <a:r>
              <a:rPr lang="en-GB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désoeuvrés</a:t>
            </a:r>
            <a:r>
              <a:rPr lang="en-GB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fait de la 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crise</a:t>
            </a:r>
            <a:r>
              <a:rPr lang="en-GB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sécuritaire</a:t>
            </a:r>
            <a:r>
              <a:rPr lang="en-GB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…)</a:t>
            </a:r>
            <a:endParaRPr lang="fr-FR" sz="24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4846" y="0"/>
            <a:ext cx="11412136" cy="778098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INTERVENTIONS </a:t>
            </a:r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CLÉS ET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BENEFICIAIRES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7973" y="1109072"/>
            <a:ext cx="11392894" cy="4700600"/>
          </a:xfrm>
        </p:spPr>
        <p:txBody>
          <a:bodyPr>
            <a:noAutofit/>
          </a:bodyPr>
          <a:lstStyle/>
          <a:p>
            <a:pPr lvl="0"/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</a:t>
            </a:r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centres de </a:t>
            </a:r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formation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équipés en matériels ;</a:t>
            </a:r>
          </a:p>
          <a:p>
            <a:pPr lvl="0"/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1 008 jeunes formés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aux métiers (51,6% de jeunes filles) et </a:t>
            </a:r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insérés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auto-emploi (132 groupes bénéficiaires de kits de démarrage) ;</a:t>
            </a:r>
          </a:p>
          <a:p>
            <a:pPr lvl="0"/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918 jeunes bénéficiaires du PARSE II insérés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auto-emploi (remise de kits de démarrage) ;</a:t>
            </a:r>
          </a:p>
          <a:p>
            <a:pPr lvl="0"/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 jeunes entrepreneurs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à raison de 03 par région par an, présentant un potentiel entrepreneurial particulier, </a:t>
            </a:r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sélectionnés </a:t>
            </a:r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accompagnés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(renforcement des capacités et appui en équipements) ;</a:t>
            </a:r>
          </a:p>
          <a:p>
            <a:pPr lvl="0"/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 consultations semestrielles organisées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entre des représentants d'organisations de jeunes, des créateurs d'entreprise et des Communes, avec la participation éventuelle d'autres autorités locales ;</a:t>
            </a:r>
          </a:p>
          <a:p>
            <a:pPr lvl="0"/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actions de développement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communautaire identifiées lors de concours annuels pour les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 </a:t>
            </a:r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mises en œuvre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 3 communes par an, avec une contribution propre de 10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%.</a:t>
            </a: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97974" y="194733"/>
            <a:ext cx="7201894" cy="778098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RÉALISATIONS </a:t>
            </a:r>
            <a:r>
              <a:rPr lang="fr-FR" sz="32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RÉSULTATS</a:t>
            </a:r>
          </a:p>
        </p:txBody>
      </p:sp>
    </p:spTree>
    <p:extLst>
      <p:ext uri="{BB962C8B-B14F-4D97-AF65-F5344CB8AC3E}">
        <p14:creationId xmlns:p14="http://schemas.microsoft.com/office/powerpoint/2010/main" val="239335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30871"/>
              </p:ext>
            </p:extLst>
          </p:nvPr>
        </p:nvGraphicFramePr>
        <p:xfrm>
          <a:off x="872065" y="1673012"/>
          <a:ext cx="10414001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2068">
                  <a:extLst>
                    <a:ext uri="{9D8B030D-6E8A-4147-A177-3AD203B41FA5}">
                      <a16:colId xmlns:a16="http://schemas.microsoft.com/office/drawing/2014/main" val="1346285856"/>
                    </a:ext>
                  </a:extLst>
                </a:gridCol>
                <a:gridCol w="5731933">
                  <a:extLst>
                    <a:ext uri="{9D8B030D-6E8A-4147-A177-3AD203B41FA5}">
                      <a16:colId xmlns:a16="http://schemas.microsoft.com/office/drawing/2014/main" val="3861997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DÉFIS OPÉRATIONNELS</a:t>
                      </a:r>
                    </a:p>
                    <a:p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SUGGESTIONS</a:t>
                      </a:r>
                      <a:endParaRPr lang="fr-FR" sz="2400" b="1" kern="1200" dirty="0">
                        <a:solidFill>
                          <a:srgbClr val="0070C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87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Suivi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 la formation des 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bénéficiaires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fr-FR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Evaluation régulière de la progression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744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Pérennisation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 acquis du 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projet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Implication accrue des Communes et des services publics</a:t>
                      </a:r>
                      <a:r>
                        <a:rPr lang="en-US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locaux</a:t>
                      </a:r>
                      <a:r>
                        <a:rPr lang="en-US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Fonctionnalité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 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comités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locaux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 selection/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suivi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: </a:t>
                      </a:r>
                      <a:r>
                        <a:rPr lang="en-US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budgétisation</a:t>
                      </a:r>
                      <a:r>
                        <a:rPr lang="en-US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 sessions par</a:t>
                      </a:r>
                      <a:r>
                        <a:rPr lang="en-US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les Communes.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454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Coordination</a:t>
                      </a:r>
                      <a:r>
                        <a:rPr lang="fr-FR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 interventions au niveau local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fr-FR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Mapping</a:t>
                      </a:r>
                      <a:r>
                        <a:rPr lang="fr-FR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 acteurs et des interventions ;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fr-FR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Mutualisation des moyens.</a:t>
                      </a:r>
                      <a:endParaRPr lang="fr-FR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314965"/>
                  </a:ext>
                </a:extLst>
              </a:tr>
            </a:tbl>
          </a:graphicData>
        </a:graphic>
      </p:graphicFrame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753533" y="521759"/>
            <a:ext cx="4986867" cy="578908"/>
          </a:xfrm>
        </p:spPr>
        <p:txBody>
          <a:bodyPr/>
          <a:lstStyle/>
          <a:p>
            <a:pPr marL="0" indent="0">
              <a:buNone/>
            </a:pPr>
            <a:r>
              <a:rPr lang="fr-FR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DEFIS OPERATIONNELS</a:t>
            </a:r>
            <a:endParaRPr lang="fr-FR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23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0573" y="1176806"/>
            <a:ext cx="11511427" cy="5147795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Signature du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contrat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d’exécution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PARSE IV (MINJEC-GIZ) ;</a:t>
            </a:r>
          </a:p>
          <a:p>
            <a:pPr marL="0" lvl="0" indent="0">
              <a:lnSpc>
                <a:spcPct val="100000"/>
              </a:lnSpc>
              <a:buNone/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00000"/>
              </a:lnSpc>
            </a:pP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 de la zone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d’intervention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(22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nouvelles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Communes) ;</a:t>
            </a:r>
          </a:p>
          <a:p>
            <a:pPr marL="0" lvl="0" indent="0">
              <a:lnSpc>
                <a:spcPct val="100000"/>
              </a:lnSpc>
              <a:buNone/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Lancement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officiel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PARSE IV (1er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trimestre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2026).</a:t>
            </a: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4846" y="0"/>
            <a:ext cx="11653821" cy="778098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PERSPECTIVES </a:t>
            </a:r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PRIORITÉS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STRATÉGIQUES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0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91958</TotalTime>
  <Words>555</Words>
  <Application>Microsoft Office PowerPoint</Application>
  <PresentationFormat>Grand écran</PresentationFormat>
  <Paragraphs>147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Berlin Sans FB Demi</vt:lpstr>
      <vt:lpstr>Calibri</vt:lpstr>
      <vt:lpstr>Calibri Light</vt:lpstr>
      <vt:lpstr>Maiandra GD</vt:lpstr>
      <vt:lpstr>Tahoma</vt:lpstr>
      <vt:lpstr>Times New Roman</vt:lpstr>
      <vt:lpstr>Wingdings</vt:lpstr>
      <vt:lpstr>Thème Office</vt:lpstr>
      <vt:lpstr>Présentation PowerPoint</vt:lpstr>
      <vt:lpstr>PLAN</vt:lpstr>
      <vt:lpstr>1. BASE JURIDIQUE ET HISTORIQUE</vt:lpstr>
      <vt:lpstr>2. ALIGNEMENT STRATÉGIQUE</vt:lpstr>
      <vt:lpstr>3. ZONE D’INTERVENTION</vt:lpstr>
      <vt:lpstr>4. INTERVENTIONS CLÉS ET BENEFICIAIRES</vt:lpstr>
      <vt:lpstr>5. RÉALISATIONS ET RÉSULTATS</vt:lpstr>
      <vt:lpstr>Présentation PowerPoint</vt:lpstr>
      <vt:lpstr>7. PERSPECTIVES ET PRIORITÉS STRATÉGIQUES</vt:lpstr>
      <vt:lpstr>8. RECOMMANDATIONS CLÉS</vt:lpstr>
      <vt:lpstr>9. CONTRIBUTION AU FORUM NATIONAL DE LA JEUNESSE</vt:lpstr>
      <vt:lpstr>CONCLUSION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Mathias</dc:creator>
  <cp:lastModifiedBy>RAYNA</cp:lastModifiedBy>
  <cp:revision>232</cp:revision>
  <dcterms:created xsi:type="dcterms:W3CDTF">2019-05-06T21:47:49Z</dcterms:created>
  <dcterms:modified xsi:type="dcterms:W3CDTF">2026-01-07T16:42:31Z</dcterms:modified>
</cp:coreProperties>
</file>