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9" r:id="rId7"/>
    <p:sldId id="270" r:id="rId8"/>
    <p:sldId id="271" r:id="rId9"/>
    <p:sldId id="263" r:id="rId10"/>
    <p:sldId id="264" r:id="rId11"/>
    <p:sldId id="266" r:id="rId12"/>
    <p:sldId id="267" r:id="rId13"/>
    <p:sldId id="272" r:id="rId14"/>
    <p:sldId id="27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BC088B-5A38-4B38-AAA4-9FC44CC428BF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DF9FA-CA19-4D54-BD19-46431C1B20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112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C5487-FFD9-4029-9E80-29D1D46B86C9}" type="datetime1">
              <a:rPr lang="en-US" smtClean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4306A-1C96-4594-8206-8891356C12A1}" type="datetime1">
              <a:rPr lang="en-US" smtClean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AB84-1D9C-4F8C-9812-7F014447F827}" type="datetime1">
              <a:rPr lang="en-US" smtClean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13EC-AD96-44DD-93BE-C068DBF80CEC}" type="datetime1">
              <a:rPr lang="en-US" smtClean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60734-E62D-4D15-85B0-3977FEB2EAED}" type="datetime1">
              <a:rPr lang="en-US" smtClean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D9AF-D5E4-4E04-927D-979286CC5AD0}" type="datetime1">
              <a:rPr lang="en-US" smtClean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DC597-C878-4316-A5B8-5A8ED786B99E}" type="datetime1">
              <a:rPr lang="en-US" smtClean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A42A9-5542-4BA1-81B3-718070253F69}" type="datetime1">
              <a:rPr lang="en-US" smtClean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4E99D-BA1E-4413-8FD2-4FCD64C8212B}" type="datetime1">
              <a:rPr lang="en-US" smtClean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023A-0FBD-46BD-9A0F-C8CE6DBA602E}" type="datetime1">
              <a:rPr lang="en-US" smtClean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9076-D85D-40B2-8CA8-13DA866F6292}" type="datetime1">
              <a:rPr lang="en-US" smtClean="0"/>
              <a:t>1/14/2026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51D9A-B515-4092-94E8-64ACCD74AB7F}" type="datetime1">
              <a:rPr lang="en-US" smtClean="0"/>
              <a:t>1/14/2026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B4B-36ED-4358-8546-B962409D7A4A}" type="datetime1">
              <a:rPr lang="en-US" smtClean="0"/>
              <a:t>1/14/2026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AB3-30D7-4732-83F3-27A032E6B39C}" type="datetime1">
              <a:rPr lang="en-US" smtClean="0"/>
              <a:t>1/14/2026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AD660-1197-4A0B-A695-9B6A213E4304}" type="datetime1">
              <a:rPr lang="en-US" smtClean="0"/>
              <a:t>1/14/2026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0927-14F0-4C15-B7E1-EF48B5E57B1A}" type="datetime1">
              <a:rPr lang="en-US" smtClean="0"/>
              <a:t>1/14/2026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9019D-A363-484E-82E9-97EF4480E3C4}" type="datetime1">
              <a:rPr lang="en-US" smtClean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armand_mveme@yahoo.f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5820" y="2413853"/>
            <a:ext cx="9470572" cy="1781797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fr-FR" sz="2800" b="1" u="sng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PRE FORUM DE LA JEUNESSE JANVIER 2026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PRESENTATION SYNTHETIQUE DES CENTRES MULTIFONCTIONNELS DE PROMOTION DES JEUNES (CMPJ)</a:t>
            </a: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algn="ctr"/>
            <a:endParaRPr lang="fr-FR" sz="900" u="sng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0" name="Sous-titre 2"/>
          <p:cNvSpPr txBox="1">
            <a:spLocks/>
          </p:cNvSpPr>
          <p:nvPr/>
        </p:nvSpPr>
        <p:spPr>
          <a:xfrm>
            <a:off x="615820" y="4691642"/>
            <a:ext cx="8838478" cy="17817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400" dirty="0">
                <a:solidFill>
                  <a:schemeClr val="tx1"/>
                </a:solidFill>
                <a:latin typeface="Arial Narrow" panose="020B0606020202030204" pitchFamily="34" charset="0"/>
              </a:rPr>
              <a:t>Par : </a:t>
            </a:r>
            <a:r>
              <a:rPr lang="fr-FR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M. MVEME ATANGANA Pierre Dominique Armand</a:t>
            </a:r>
            <a:r>
              <a:rPr lang="fr-FR" sz="2400" dirty="0">
                <a:solidFill>
                  <a:schemeClr val="tx1"/>
                </a:solidFill>
                <a:latin typeface="Arial Narrow" panose="020B0606020202030204" pitchFamily="34" charset="0"/>
              </a:rPr>
              <a:t>/Chef </a:t>
            </a:r>
            <a:r>
              <a:rPr lang="fr-FR" sz="2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dE</a:t>
            </a:r>
            <a:r>
              <a:rPr lang="fr-FR" sz="2400" dirty="0">
                <a:solidFill>
                  <a:schemeClr val="tx1"/>
                </a:solidFill>
                <a:latin typeface="Arial Narrow" panose="020B0606020202030204" pitchFamily="34" charset="0"/>
              </a:rPr>
              <a:t> Centre</a:t>
            </a:r>
          </a:p>
          <a:p>
            <a:pPr algn="ctr"/>
            <a:r>
              <a:rPr lang="fr-FR" sz="2400" dirty="0">
                <a:solidFill>
                  <a:schemeClr val="tx1"/>
                </a:solidFill>
                <a:latin typeface="Arial Narrow" panose="020B0606020202030204" pitchFamily="34" charset="0"/>
              </a:rPr>
              <a:t>Téléphone : 677 60 17 55/ 2 22 22 15 06</a:t>
            </a:r>
          </a:p>
          <a:p>
            <a:pPr algn="ctr"/>
            <a:r>
              <a:rPr lang="fr-FR" sz="2400" dirty="0">
                <a:solidFill>
                  <a:schemeClr val="tx1"/>
                </a:solidFill>
                <a:latin typeface="Arial Narrow" panose="020B0606020202030204" pitchFamily="34" charset="0"/>
              </a:rPr>
              <a:t>Email : </a:t>
            </a:r>
            <a:r>
              <a:rPr lang="fr-FR" sz="2400" u="sng" dirty="0">
                <a:solidFill>
                  <a:schemeClr val="tx1"/>
                </a:solidFill>
                <a:latin typeface="Arial Narrow" panose="020B0606020202030204" pitchFamily="34" charset="0"/>
                <a:hlinkClick r:id="rId2"/>
              </a:rPr>
              <a:t>armand_mveme@yahoo.fr</a:t>
            </a:r>
            <a:endParaRPr lang="fr-FR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DCDCE739-2836-A2D7-9F27-060BD5268A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205994"/>
              </p:ext>
            </p:extLst>
          </p:nvPr>
        </p:nvGraphicFramePr>
        <p:xfrm>
          <a:off x="697480" y="384561"/>
          <a:ext cx="8397550" cy="2149602"/>
        </p:xfrm>
        <a:graphic>
          <a:graphicData uri="http://schemas.openxmlformats.org/drawingml/2006/table">
            <a:tbl>
              <a:tblPr firstRow="1" firstCol="1" bandRow="1"/>
              <a:tblGrid>
                <a:gridCol w="3845635">
                  <a:extLst>
                    <a:ext uri="{9D8B030D-6E8A-4147-A177-3AD203B41FA5}">
                      <a16:colId xmlns:a16="http://schemas.microsoft.com/office/drawing/2014/main" val="2369778889"/>
                    </a:ext>
                  </a:extLst>
                </a:gridCol>
                <a:gridCol w="874184">
                  <a:extLst>
                    <a:ext uri="{9D8B030D-6E8A-4147-A177-3AD203B41FA5}">
                      <a16:colId xmlns:a16="http://schemas.microsoft.com/office/drawing/2014/main" val="338850141"/>
                    </a:ext>
                  </a:extLst>
                </a:gridCol>
                <a:gridCol w="3677731">
                  <a:extLst>
                    <a:ext uri="{9D8B030D-6E8A-4147-A177-3AD203B41FA5}">
                      <a16:colId xmlns:a16="http://schemas.microsoft.com/office/drawing/2014/main" val="385006411"/>
                    </a:ext>
                  </a:extLst>
                </a:gridCol>
              </a:tblGrid>
              <a:tr h="5102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900" b="1" cap="all" dirty="0" err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Republique</a:t>
                      </a:r>
                      <a:r>
                        <a:rPr lang="fr-FR" sz="900" b="1" cap="all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 </a:t>
                      </a:r>
                      <a:r>
                        <a:rPr lang="fr-FR" sz="900" b="1" cap="all" dirty="0" err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CamerouN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900" b="1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Paix - Travail -Patrie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900" b="1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900" b="1" cap="all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900" b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REPUBLIC OF CAMEROON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900" b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Peace - Work - Fatherland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900" b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4718640"/>
                  </a:ext>
                </a:extLst>
              </a:tr>
              <a:tr h="5102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900" b="1" cap="all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MinistEre de la Jeunesse ET DE 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900" b="1" cap="all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L’EDUCATION CIVIQUE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900" b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buNone/>
                      </a:pPr>
                      <a:endParaRPr lang="fr-F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900" b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MINISTRY OF YOUTH AFFAIRS AND 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900" b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CIVIC EDUCATION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900" b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4022366"/>
                  </a:ext>
                </a:extLst>
              </a:tr>
              <a:tr h="5102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900" b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CABINET DU MINISTRE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900" b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900" cap="all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900" cap="all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900" b="1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MINISTER’S CABINET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900" b="1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9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9820118"/>
                  </a:ext>
                </a:extLst>
              </a:tr>
            </a:tbl>
          </a:graphicData>
        </a:graphic>
      </p:graphicFrame>
      <p:pic>
        <p:nvPicPr>
          <p:cNvPr id="2049" name="Image 3">
            <a:extLst>
              <a:ext uri="{FF2B5EF4-FFF2-40B4-BE49-F238E27FC236}">
                <a16:creationId xmlns:a16="http://schemas.microsoft.com/office/drawing/2014/main" id="{D334E771-921B-D30C-BC5D-AB1A864ADA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759" y="256374"/>
            <a:ext cx="1581648" cy="1878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1864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5441" y="326543"/>
            <a:ext cx="8596668" cy="933090"/>
          </a:xfrm>
        </p:spPr>
        <p:txBody>
          <a:bodyPr>
            <a:normAutofit/>
          </a:bodyPr>
          <a:lstStyle/>
          <a:p>
            <a:pPr algn="ctr"/>
            <a:r>
              <a:rPr lang="fr-FR" sz="4000" b="1" dirty="0">
                <a:latin typeface="Arial Narrow" panose="020B0606020202030204" pitchFamily="34" charset="0"/>
              </a:rPr>
              <a:t>OPPORTUNITES</a:t>
            </a:r>
            <a:endParaRPr lang="fr-FR" sz="4000" dirty="0">
              <a:latin typeface="Arial Narrow" panose="020B0606020202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90979" y="1119674"/>
            <a:ext cx="8596668" cy="478358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fr-FR" sz="4000" dirty="0">
                <a:latin typeface="Arial Narrow" panose="020B0606020202030204" pitchFamily="34" charset="0"/>
              </a:rPr>
              <a:t>Importance de la cible principale pour le Chef de l’Etat et le Gouvernement;</a:t>
            </a:r>
          </a:p>
          <a:p>
            <a:pPr algn="just"/>
            <a:r>
              <a:rPr lang="fr-CH" sz="4000" dirty="0">
                <a:latin typeface="Arial Narrow" panose="020B0606020202030204" pitchFamily="34" charset="0"/>
              </a:rPr>
              <a:t> Diversité et facilités de développement des partenariats;</a:t>
            </a:r>
          </a:p>
          <a:p>
            <a:pPr algn="just"/>
            <a:r>
              <a:rPr lang="fr-CH" sz="4000" dirty="0">
                <a:latin typeface="Arial Narrow" panose="020B0606020202030204" pitchFamily="34" charset="0"/>
              </a:rPr>
              <a:t>Soutien/Caution de la tutelle (MINJEC)</a:t>
            </a:r>
          </a:p>
          <a:p>
            <a:pPr algn="just"/>
            <a:r>
              <a:rPr lang="fr-CH" sz="4000" dirty="0">
                <a:latin typeface="Arial Narrow" panose="020B0606020202030204" pitchFamily="34" charset="0"/>
              </a:rPr>
              <a:t>Présence de  plus de 600 personnels dans l’ensemble des 444 CMPJ fonctionnels.</a:t>
            </a:r>
          </a:p>
          <a:p>
            <a:pPr algn="just"/>
            <a:r>
              <a:rPr lang="fr-CH" sz="4000" dirty="0">
                <a:latin typeface="Arial Narrow" panose="020B0606020202030204" pitchFamily="34" charset="0"/>
              </a:rPr>
              <a:t>Approche pédagogique de type personnalisé souple;</a:t>
            </a:r>
            <a:endParaRPr lang="fr-FR" sz="4000" dirty="0">
              <a:latin typeface="Arial Narrow" panose="020B0606020202030204" pitchFamily="34" charset="0"/>
            </a:endParaRPr>
          </a:p>
          <a:p>
            <a:pPr algn="just"/>
            <a:r>
              <a:rPr lang="fr-CH" sz="4000" dirty="0">
                <a:latin typeface="Arial Narrow" panose="020B0606020202030204" pitchFamily="34" charset="0"/>
              </a:rPr>
              <a:t>Diversité des programmes et projets du MINJEC;</a:t>
            </a:r>
          </a:p>
          <a:p>
            <a:pPr algn="just"/>
            <a:r>
              <a:rPr lang="fr-CH" sz="4000" dirty="0">
                <a:latin typeface="Arial Narrow" panose="020B0606020202030204" pitchFamily="34" charset="0"/>
              </a:rPr>
              <a:t>Principale Unité Physique du leader de l’Education Extrascolaire au Cameroun;</a:t>
            </a:r>
          </a:p>
          <a:p>
            <a:pPr algn="just"/>
            <a:r>
              <a:rPr lang="fr-CH" sz="4000" dirty="0">
                <a:latin typeface="Arial Narrow" panose="020B0606020202030204" pitchFamily="34" charset="0"/>
              </a:rPr>
              <a:t>Personnels jeunes et disponibles.</a:t>
            </a:r>
            <a:endParaRPr lang="fr-FR" sz="4000" dirty="0">
              <a:latin typeface="Arial Narrow" panose="020B0606020202030204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6901" y="4769664"/>
            <a:ext cx="1435208" cy="20883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97939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5326" y="169369"/>
            <a:ext cx="8596668" cy="780661"/>
          </a:xfrm>
        </p:spPr>
        <p:txBody>
          <a:bodyPr>
            <a:normAutofit/>
          </a:bodyPr>
          <a:lstStyle/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ATTENTES </a:t>
            </a:r>
            <a:endParaRPr lang="fr-FR" sz="4400" dirty="0">
              <a:latin typeface="Arial Narrow" panose="020B0606020202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3894" y="793103"/>
            <a:ext cx="9647853" cy="5895528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/>
              <a:t>Intéressement des personnels à l’animation des CMPJ;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/>
              <a:t>Elaboration et mise à disposition des outils de développement et d’évaluation des démarches en éducation Extrascolaire au Cameroun;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/>
              <a:t>Actualisation  et mise en œuvre accélérée du Plan National de Développement des CMPJ;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/>
              <a:t>Mise en œuvre d’un plan National de Communication sur la spécificité des CMPJ;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/>
              <a:t>Organisation des états généraux de l’éducation extrascolaires au Cameroun;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/>
              <a:t>Valorisation du statut de personnel exerçant dans les CMPJ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/>
              <a:t>Révision du décret N°2010/1099/PM du 10 Mai 2010 portant organisation et fonctionnement des CMPJ;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/>
              <a:t>Développement du métier d’administrateur des CMPJ… </a:t>
            </a:r>
          </a:p>
        </p:txBody>
      </p:sp>
    </p:spTree>
    <p:extLst>
      <p:ext uri="{BB962C8B-B14F-4D97-AF65-F5344CB8AC3E}">
        <p14:creationId xmlns:p14="http://schemas.microsoft.com/office/powerpoint/2010/main" val="3971322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255037"/>
            <a:ext cx="8596668" cy="922359"/>
          </a:xfrm>
        </p:spPr>
        <p:txBody>
          <a:bodyPr>
            <a:normAutofit/>
          </a:bodyPr>
          <a:lstStyle/>
          <a:p>
            <a:pPr algn="ctr"/>
            <a:r>
              <a:rPr lang="fr-FR" sz="4800" b="1" dirty="0">
                <a:latin typeface="Arial Narrow" panose="020B0606020202030204" pitchFamily="34" charset="0"/>
              </a:rPr>
              <a:t>RECOMMANDATIONS</a:t>
            </a:r>
            <a:endParaRPr lang="fr-FR" sz="4800" dirty="0">
              <a:latin typeface="Arial Narrow" panose="020B0606020202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5902" y="1063690"/>
            <a:ext cx="9395927" cy="5085184"/>
          </a:xfrm>
        </p:spPr>
        <p:txBody>
          <a:bodyPr>
            <a:noAutofit/>
          </a:bodyPr>
          <a:lstStyle/>
          <a:p>
            <a:pPr lvl="0" algn="just"/>
            <a:r>
              <a:rPr lang="fr-FR" sz="2400" dirty="0">
                <a:latin typeface="Arial Narrow" panose="020B0606020202030204" pitchFamily="34" charset="0"/>
              </a:rPr>
              <a:t>S’approprier </a:t>
            </a:r>
            <a:r>
              <a:rPr lang="fr-FR" sz="2400" dirty="0">
                <a:solidFill>
                  <a:srgbClr val="FF0000"/>
                </a:solidFill>
                <a:latin typeface="Arial Narrow" panose="020B0606020202030204" pitchFamily="34" charset="0"/>
              </a:rPr>
              <a:t>régulièrement</a:t>
            </a:r>
            <a:r>
              <a:rPr lang="fr-FR" sz="2400" dirty="0">
                <a:latin typeface="Arial Narrow" panose="020B0606020202030204" pitchFamily="34" charset="0"/>
              </a:rPr>
              <a:t> les textes portant organisation et fonctionnement des CMPJ;</a:t>
            </a:r>
          </a:p>
          <a:p>
            <a:pPr lvl="0" algn="just"/>
            <a:r>
              <a:rPr lang="fr-FR" sz="2400" dirty="0">
                <a:latin typeface="Arial Narrow" panose="020B0606020202030204" pitchFamily="34" charset="0"/>
              </a:rPr>
              <a:t>Promouvoir une meilleure appropriation des CMPJ par la jeunesse;</a:t>
            </a:r>
          </a:p>
          <a:p>
            <a:pPr lvl="0" algn="just"/>
            <a:r>
              <a:rPr lang="fr-FR" sz="2400" dirty="0">
                <a:latin typeface="Arial Narrow" panose="020B0606020202030204" pitchFamily="34" charset="0"/>
              </a:rPr>
              <a:t>Privilégier l’approche partenariale pour le fonctionnement optimal de tout CMPJ;</a:t>
            </a:r>
          </a:p>
          <a:p>
            <a:pPr lvl="0" algn="just"/>
            <a:r>
              <a:rPr lang="fr-FR" sz="2400" dirty="0">
                <a:latin typeface="Arial Narrow" panose="020B0606020202030204" pitchFamily="34" charset="0"/>
              </a:rPr>
              <a:t> Poursuivre le renforcement des plateaux techniques et la valorisation des parcours d’encadrement dans les CMPJ à travers une ligne de financement de l’insertion sociale et économique des jeunes en fin de séjour;</a:t>
            </a:r>
          </a:p>
          <a:p>
            <a:pPr lvl="0" algn="just"/>
            <a:r>
              <a:rPr lang="fr-FR" sz="2400" dirty="0">
                <a:latin typeface="Arial Narrow" panose="020B0606020202030204" pitchFamily="34" charset="0"/>
              </a:rPr>
              <a:t>Organiser une évaluation du niveau de mise en œuvre de l’orientation  des CMPJ formulée en 2010.</a:t>
            </a:r>
          </a:p>
        </p:txBody>
      </p:sp>
    </p:spTree>
    <p:extLst>
      <p:ext uri="{BB962C8B-B14F-4D97-AF65-F5344CB8AC3E}">
        <p14:creationId xmlns:p14="http://schemas.microsoft.com/office/powerpoint/2010/main" val="1197478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2FB50-2CCC-4E2D-D856-29C1267B1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B6DBB2-787E-D0B4-81CE-69332AEB7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55037"/>
            <a:ext cx="8596668" cy="922359"/>
          </a:xfrm>
        </p:spPr>
        <p:txBody>
          <a:bodyPr>
            <a:normAutofit/>
          </a:bodyPr>
          <a:lstStyle/>
          <a:p>
            <a:pPr algn="ctr"/>
            <a:r>
              <a:rPr lang="fr-FR" sz="4800" b="1" dirty="0">
                <a:latin typeface="Arial Narrow" panose="020B0606020202030204" pitchFamily="34" charset="0"/>
              </a:rPr>
              <a:t>RECOMMANDATIONS/Fin</a:t>
            </a:r>
            <a:endParaRPr lang="fr-FR" sz="4800" dirty="0">
              <a:latin typeface="Arial Narrow" panose="020B060602020203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8D0E75-5D0D-D305-4F05-828B5320D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902" y="1082352"/>
            <a:ext cx="9125339" cy="5066522"/>
          </a:xfrm>
        </p:spPr>
        <p:txBody>
          <a:bodyPr>
            <a:noAutofit/>
          </a:bodyPr>
          <a:lstStyle/>
          <a:p>
            <a:pPr lvl="0" algn="just"/>
            <a:r>
              <a:rPr lang="fr-FR" sz="2800" dirty="0">
                <a:latin typeface="Arial Narrow" panose="020B0606020202030204" pitchFamily="34" charset="0"/>
              </a:rPr>
              <a:t>Organiser dans les meilleurs délais les états généraux des CMPJ;</a:t>
            </a:r>
          </a:p>
          <a:p>
            <a:pPr lvl="0" algn="just"/>
            <a:r>
              <a:rPr lang="fr-FR" sz="2800" dirty="0">
                <a:latin typeface="Arial Narrow" panose="020B0606020202030204" pitchFamily="34" charset="0"/>
              </a:rPr>
              <a:t>Promouvoir la tenue des Journées pédagogiques régionales et nationales pour renforcer l’efficacité des personnels des CMPJ vis-à-vis de la jeunesse;</a:t>
            </a:r>
          </a:p>
          <a:p>
            <a:pPr lvl="0" algn="just"/>
            <a:r>
              <a:rPr lang="fr-FR" sz="2800" dirty="0">
                <a:latin typeface="Arial Narrow" panose="020B0606020202030204" pitchFamily="34" charset="0"/>
              </a:rPr>
              <a:t>Rendre disponible les documents de référence à la conduite et à l’évaluation du niveau d’autonomisation des jeunes;</a:t>
            </a:r>
          </a:p>
          <a:p>
            <a:pPr algn="just"/>
            <a:r>
              <a:rPr lang="fr-FR" sz="2800" dirty="0">
                <a:latin typeface="Arial Narrow" panose="020B0606020202030204" pitchFamily="34" charset="0"/>
              </a:rPr>
              <a:t> doter les CMPJ d’une provision financière de suivi et d’accompagnement personnalisé des jeunes…</a:t>
            </a:r>
          </a:p>
        </p:txBody>
      </p:sp>
    </p:spTree>
    <p:extLst>
      <p:ext uri="{BB962C8B-B14F-4D97-AF65-F5344CB8AC3E}">
        <p14:creationId xmlns:p14="http://schemas.microsoft.com/office/powerpoint/2010/main" val="1474215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21B279-B85B-7267-8A50-1D9A69315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19005"/>
            <a:ext cx="8596668" cy="995265"/>
          </a:xfrm>
        </p:spPr>
        <p:txBody>
          <a:bodyPr>
            <a:normAutofit fontScale="90000"/>
          </a:bodyPr>
          <a:lstStyle/>
          <a:p>
            <a:pPr algn="ctr"/>
            <a:r>
              <a:rPr lang="fr-FR" sz="6000" dirty="0"/>
              <a:t>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7D2CC0-626D-4836-1C69-5EAD1D825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14271"/>
            <a:ext cx="8596668" cy="4727092"/>
          </a:xfrm>
        </p:spPr>
        <p:txBody>
          <a:bodyPr>
            <a:normAutofit/>
          </a:bodyPr>
          <a:lstStyle/>
          <a:p>
            <a:r>
              <a:rPr lang="fr-FR" sz="2800" dirty="0"/>
              <a:t>FAIRE DES JEUNES DES COMMUNICATEURS SUR LA SPECIFICITE DES CMPJ</a:t>
            </a:r>
          </a:p>
          <a:p>
            <a:r>
              <a:rPr lang="fr-FR" sz="2800" dirty="0"/>
              <a:t>FAIRE DE L’INSCRIPTION DE CHAQUE JEUNE AU PARCOURS D’ENCADREMENT DANS LES CMPJ UNE EXIGENCE POUR LE GOUVERNEMENT</a:t>
            </a:r>
          </a:p>
          <a:p>
            <a:r>
              <a:rPr lang="fr-FR" sz="2800" dirty="0"/>
              <a:t>RENFORCER R2GULIEREMENT LES COMPETENCES DES PERSONNELS EN SERVICE DANS LES CMPJ</a:t>
            </a:r>
          </a:p>
          <a:p>
            <a:r>
              <a:rPr lang="fr-FR" sz="2800" dirty="0"/>
              <a:t>NECESSITE DES ETATS GENERAUX DE L’ENCADREMENT EXTRASCOLAIRE AU CAMEROUN.</a:t>
            </a:r>
          </a:p>
        </p:txBody>
      </p:sp>
    </p:spTree>
    <p:extLst>
      <p:ext uri="{BB962C8B-B14F-4D97-AF65-F5344CB8AC3E}">
        <p14:creationId xmlns:p14="http://schemas.microsoft.com/office/powerpoint/2010/main" val="1623567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199053"/>
            <a:ext cx="8596668" cy="903006"/>
          </a:xfrm>
        </p:spPr>
        <p:txBody>
          <a:bodyPr>
            <a:normAutofit/>
          </a:bodyPr>
          <a:lstStyle/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PLAN DE L’EXPOSE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23673" y="2071396"/>
            <a:ext cx="8774889" cy="3965510"/>
          </a:xfrm>
        </p:spPr>
        <p:txBody>
          <a:bodyPr>
            <a:normAutofit fontScale="85000" lnSpcReduction="10000"/>
          </a:bodyPr>
          <a:lstStyle/>
          <a:p>
            <a:r>
              <a:rPr lang="fr-FR" b="1" dirty="0"/>
              <a:t>MISSION;</a:t>
            </a:r>
          </a:p>
          <a:p>
            <a:r>
              <a:rPr lang="fr-FR" b="1" dirty="0"/>
              <a:t>OBJECTIF GÉNÉRAL;</a:t>
            </a:r>
          </a:p>
          <a:p>
            <a:r>
              <a:rPr lang="fr-FR" b="1" dirty="0"/>
              <a:t>OBJECTIFS SPÉCIFIQUES;</a:t>
            </a:r>
          </a:p>
          <a:p>
            <a:r>
              <a:rPr lang="fr-FR" b="1" dirty="0"/>
              <a:t>ALIGNEMENGT AVEC LA SND 30 ET LA PNJ;</a:t>
            </a:r>
          </a:p>
          <a:p>
            <a:r>
              <a:rPr lang="fr-FR" b="1" dirty="0"/>
              <a:t>ACTIVITÉS PRINCIPALES ;</a:t>
            </a:r>
          </a:p>
          <a:p>
            <a:r>
              <a:rPr lang="fr-FR" b="1" dirty="0"/>
              <a:t>PRINCIPAUX RESULTATS;</a:t>
            </a:r>
          </a:p>
          <a:p>
            <a:r>
              <a:rPr lang="fr-FR" b="1" dirty="0"/>
              <a:t>PRINCIPAUS DEFIS;</a:t>
            </a:r>
          </a:p>
          <a:p>
            <a:r>
              <a:rPr lang="fr-FR" b="1" dirty="0"/>
              <a:t>OPPORTUNITES;</a:t>
            </a:r>
          </a:p>
          <a:p>
            <a:r>
              <a:rPr lang="fr-FR" b="1" dirty="0"/>
              <a:t>ATTENTES;</a:t>
            </a:r>
          </a:p>
          <a:p>
            <a:r>
              <a:rPr lang="fr-FR" b="1" dirty="0"/>
              <a:t>RECOMMANDATIONS;</a:t>
            </a:r>
          </a:p>
          <a:p>
            <a:r>
              <a:rPr lang="fr-FR" b="1" dirty="0"/>
              <a:t>RECOMMANDATIONS EN RAPPORT AU FORUM DE LA JEUNESSE;</a:t>
            </a:r>
          </a:p>
          <a:p>
            <a:r>
              <a:rPr lang="fr-FR" b="1" dirty="0"/>
              <a:t>CONCLUSION,</a:t>
            </a:r>
          </a:p>
          <a:p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7998" y="965413"/>
            <a:ext cx="3324314" cy="12391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58632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b="1" dirty="0"/>
              <a:t>MISSION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3274" y="2728361"/>
            <a:ext cx="8727297" cy="323390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fr-FR" sz="4000" b="1" dirty="0">
                <a:solidFill>
                  <a:srgbClr val="FF0000"/>
                </a:solidFill>
                <a:latin typeface="Arial Narrow" panose="020B0606020202030204" pitchFamily="34" charset="0"/>
              </a:rPr>
              <a:t>Institutionnalisation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fr-FR" sz="4000" dirty="0">
                <a:latin typeface="Arial Narrow" panose="020B0606020202030204" pitchFamily="34" charset="0"/>
              </a:rPr>
              <a:t>Création: Décret N° 2005/151 du 04 Mai 2005 portant organisation et fonctionnement du Ministère de la Jeunesse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fr-FR" sz="4000" dirty="0">
                <a:latin typeface="Arial Narrow" panose="020B0606020202030204" pitchFamily="34" charset="0"/>
              </a:rPr>
              <a:t>Décret 2010/1099/PM du 07 mai 2010 portant organisation et fonctionnement des CMPJ. le fonctionnement des CMPJ de Référence est son ancrage territorial national.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fr-FR" sz="4000" dirty="0">
                <a:latin typeface="Arial Narrow" panose="020B0606020202030204" pitchFamily="34" charset="0"/>
              </a:rPr>
              <a:t>Confirmation: Décret N° 2012/565/PRC du 28 Novembre 2012.</a:t>
            </a:r>
          </a:p>
          <a:p>
            <a:pPr marL="0" indent="0" algn="ctr">
              <a:buNone/>
            </a:pPr>
            <a:endParaRPr lang="fr-FR" sz="4000" dirty="0">
              <a:latin typeface="Arial Narrow" panose="020B0606020202030204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784" y="1270000"/>
            <a:ext cx="2182016" cy="15467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87817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5400" b="1" dirty="0">
                <a:latin typeface="Arial Narrow" panose="020B0606020202030204" pitchFamily="34" charset="0"/>
              </a:rPr>
              <a:t>HISTORIQUE</a:t>
            </a:r>
            <a:endParaRPr lang="fr-FR" sz="5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800" dirty="0">
                <a:latin typeface="Arial Narrow" panose="020B0606020202030204" pitchFamily="34" charset="0"/>
              </a:rPr>
              <a:t>Créé en 1963 sous l’appellation de « </a:t>
            </a:r>
            <a:r>
              <a:rPr lang="fr-FR" sz="2800" b="1" i="1" dirty="0">
                <a:latin typeface="Arial Narrow" panose="020B0606020202030204" pitchFamily="34" charset="0"/>
              </a:rPr>
              <a:t>Foyer des Jeunes</a:t>
            </a:r>
            <a:r>
              <a:rPr lang="fr-FR" sz="2800" dirty="0">
                <a:latin typeface="Arial Narrow" panose="020B0606020202030204" pitchFamily="34" charset="0"/>
              </a:rPr>
              <a:t> » et rattaché au Commissariat à la Jeunesse et aux Sports, le Centre Multifonctionnel de Promotion des Jeunes de Référence de Yaoundé en abrégé CMPJ-</a:t>
            </a:r>
            <a:r>
              <a:rPr lang="fr-FR" sz="2800" dirty="0" err="1">
                <a:latin typeface="Arial Narrow" panose="020B0606020202030204" pitchFamily="34" charset="0"/>
              </a:rPr>
              <a:t>Réf.Ydé</a:t>
            </a:r>
            <a:r>
              <a:rPr lang="fr-FR" sz="2800" dirty="0">
                <a:latin typeface="Arial Narrow" panose="020B0606020202030204" pitchFamily="34" charset="0"/>
              </a:rPr>
              <a:t>, a connu plusieurs tutelles administratives et de dénominations. Sa posture stratégique du MINJEC lui confère le statut de structure d’initiation et d’expérimentation des politiques publiques dans le domaine de la jeunesse.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222"/>
          <a:stretch/>
        </p:blipFill>
        <p:spPr>
          <a:xfrm>
            <a:off x="6836634" y="609600"/>
            <a:ext cx="2503005" cy="11033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07332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MISSION</a:t>
            </a:r>
            <a:endParaRPr lang="fr-FR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5902" y="2160589"/>
            <a:ext cx="8938100" cy="4165566"/>
          </a:xfrm>
        </p:spPr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fr-FR" sz="4400" dirty="0">
                <a:latin typeface="Arial Narrow" panose="020B0606020202030204" pitchFamily="34" charset="0"/>
              </a:rPr>
              <a:t>Accompagnement et encadrement </a:t>
            </a:r>
            <a:r>
              <a:rPr lang="fr-FR" sz="4400" dirty="0">
                <a:solidFill>
                  <a:srgbClr val="FF0000"/>
                </a:solidFill>
                <a:latin typeface="Arial Narrow" panose="020B0606020202030204" pitchFamily="34" charset="0"/>
              </a:rPr>
              <a:t>extrascolaires</a:t>
            </a:r>
            <a:r>
              <a:rPr lang="fr-FR" sz="4400" dirty="0">
                <a:latin typeface="Arial Narrow" panose="020B0606020202030204" pitchFamily="34" charset="0"/>
              </a:rPr>
              <a:t> de la </a:t>
            </a:r>
            <a:r>
              <a:rPr lang="fr-FR" sz="4400" dirty="0">
                <a:solidFill>
                  <a:srgbClr val="FF0000"/>
                </a:solidFill>
                <a:latin typeface="Arial Narrow" panose="020B0606020202030204" pitchFamily="34" charset="0"/>
              </a:rPr>
              <a:t>jeunesse</a:t>
            </a:r>
            <a:r>
              <a:rPr lang="fr-FR" sz="4400" dirty="0">
                <a:latin typeface="Arial Narrow" panose="020B0606020202030204" pitchFamily="34" charset="0"/>
              </a:rPr>
              <a:t> en vue de son </a:t>
            </a:r>
            <a:r>
              <a:rPr lang="fr-FR" sz="4400" dirty="0">
                <a:solidFill>
                  <a:srgbClr val="FF0000"/>
                </a:solidFill>
                <a:latin typeface="Arial Narrow" panose="020B0606020202030204" pitchFamily="34" charset="0"/>
              </a:rPr>
              <a:t>épanouissement</a:t>
            </a:r>
            <a:r>
              <a:rPr lang="fr-FR" sz="4400" dirty="0">
                <a:latin typeface="Arial Narrow" panose="020B0606020202030204" pitchFamily="34" charset="0"/>
              </a:rPr>
              <a:t>.</a:t>
            </a:r>
          </a:p>
          <a:p>
            <a:pPr lvl="0"/>
            <a:r>
              <a:rPr lang="fr-FR" sz="4400" dirty="0">
                <a:latin typeface="Arial Narrow" panose="020B0606020202030204" pitchFamily="34" charset="0"/>
              </a:rPr>
              <a:t>Servir d’unité physique pour le Département Ministériel en charge des questions de jeunesse (</a:t>
            </a:r>
            <a:r>
              <a:rPr lang="fr-FR" sz="4400" dirty="0" err="1">
                <a:latin typeface="Arial Narrow" panose="020B0606020202030204" pitchFamily="34" charset="0"/>
              </a:rPr>
              <a:t>agés</a:t>
            </a:r>
            <a:r>
              <a:rPr lang="fr-FR" sz="4400" dirty="0">
                <a:latin typeface="Arial Narrow" panose="020B0606020202030204" pitchFamily="34" charset="0"/>
              </a:rPr>
              <a:t> de 15 à 35 ans et adultes.)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fr-FR" sz="4400" dirty="0">
              <a:latin typeface="Arial Narrow" panose="020B060602020203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7571" y="189214"/>
            <a:ext cx="2277516" cy="21615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28718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B32424-EC40-FDDD-90DE-27ED74B5A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2. Alignement avec Instructions du CHEF DE L’ETAT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612226-ABB3-A0BD-7B86-27F07C137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3838682" cy="38807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>
                <a:solidFill>
                  <a:srgbClr val="00B0F0"/>
                </a:solidFill>
              </a:rPr>
              <a:t>STRATEGIE NATIONALE DE DEVELOPPEMENT:</a:t>
            </a:r>
          </a:p>
          <a:p>
            <a:pPr>
              <a:buFontTx/>
              <a:buChar char="-"/>
            </a:pPr>
            <a:r>
              <a:rPr lang="fr-FR" dirty="0"/>
              <a:t>STRUCTURE DE PROMOTION DU DEVELOPPEMENT HUMAIN DURABLE ET DU BIEN-ETRE DES POPULATIONS;</a:t>
            </a:r>
          </a:p>
          <a:p>
            <a:pPr>
              <a:buFontTx/>
              <a:buChar char="-"/>
            </a:pPr>
            <a:r>
              <a:rPr lang="fr-FR" dirty="0"/>
              <a:t>MISE EN ŒUVRE DE L’ENSEMBLE DES INSTRUCTIONS DU CHEF DE L’ETAT EN RAPPORT AVEC LA JEUNESSE( PTS-JEUNES, REAMORCE; Plan Spécial Promotion emploi des jeunes; PIISAH…)</a:t>
            </a:r>
          </a:p>
          <a:p>
            <a:pPr>
              <a:buFontTx/>
              <a:buChar char="-"/>
            </a:pPr>
            <a:endParaRPr lang="fr-FR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EC2B4B6C-20CD-8EE4-DF2E-558CA3FCE7F3}"/>
              </a:ext>
            </a:extLst>
          </p:cNvPr>
          <p:cNvSpPr txBox="1">
            <a:spLocks/>
          </p:cNvSpPr>
          <p:nvPr/>
        </p:nvSpPr>
        <p:spPr>
          <a:xfrm>
            <a:off x="4838787" y="2160588"/>
            <a:ext cx="3838682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fr-FR" dirty="0"/>
              <a:t>-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D88530DD-0097-87CD-6413-051A8BC67B42}"/>
              </a:ext>
            </a:extLst>
          </p:cNvPr>
          <p:cNvSpPr txBox="1">
            <a:spLocks/>
          </p:cNvSpPr>
          <p:nvPr/>
        </p:nvSpPr>
        <p:spPr>
          <a:xfrm>
            <a:off x="4862978" y="2160587"/>
            <a:ext cx="3838682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fr-FR" dirty="0">
                <a:solidFill>
                  <a:srgbClr val="00B0F0"/>
                </a:solidFill>
              </a:rPr>
              <a:t>POLITIQUE NATIONALE DE LA JEUNESS:</a:t>
            </a:r>
          </a:p>
          <a:p>
            <a:pPr>
              <a:buFontTx/>
              <a:buChar char="-"/>
            </a:pPr>
            <a:r>
              <a:rPr lang="fr-FR" dirty="0"/>
              <a:t>MISE EN ŒUVRE DES MISSIONS DE L’ONJ</a:t>
            </a:r>
          </a:p>
          <a:p>
            <a:pPr>
              <a:buFontTx/>
              <a:buChar char="-"/>
            </a:pPr>
            <a:r>
              <a:rPr lang="fr-FR" dirty="0"/>
              <a:t>ESPACE DE DÉPLOIEMENT DES STRUCTURES DE RÉALISATION DES ACTIVITÉS DU PLAN JEUNESSE. </a:t>
            </a:r>
          </a:p>
          <a:p>
            <a:pPr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3704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C3E225-F110-329A-0836-563FBB83F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518" y="379445"/>
            <a:ext cx="8596668" cy="827314"/>
          </a:xfrm>
        </p:spPr>
        <p:txBody>
          <a:bodyPr/>
          <a:lstStyle/>
          <a:p>
            <a:r>
              <a:rPr lang="fr-FR" dirty="0"/>
              <a:t>3. ACTIVITES PRINCIPALES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E96662-A0B6-E25C-FE1E-54574D8D2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6" y="1268963"/>
            <a:ext cx="5355771" cy="5430417"/>
          </a:xfrm>
        </p:spPr>
        <p:txBody>
          <a:bodyPr>
            <a:normAutofit lnSpcReduction="10000"/>
          </a:bodyPr>
          <a:lstStyle/>
          <a:p>
            <a:pPr lvl="0"/>
            <a:r>
              <a:rPr lang="fr-FR" sz="2400" dirty="0">
                <a:latin typeface="Arial Narrow" panose="020B0606020202030204" pitchFamily="34" charset="0"/>
              </a:rPr>
              <a:t>Suivi des Activités Pédagogiques;</a:t>
            </a:r>
          </a:p>
          <a:p>
            <a:pPr lvl="0"/>
            <a:r>
              <a:rPr lang="fr-FR" sz="2400" dirty="0">
                <a:latin typeface="Arial Narrow" panose="020B0606020202030204" pitchFamily="34" charset="0"/>
              </a:rPr>
              <a:t>Information, Orientation et  Documentation ;</a:t>
            </a:r>
          </a:p>
          <a:p>
            <a:pPr lvl="0"/>
            <a:r>
              <a:rPr lang="fr-FR" sz="2400" dirty="0">
                <a:latin typeface="Arial Narrow" panose="020B0606020202030204" pitchFamily="34" charset="0"/>
              </a:rPr>
              <a:t>Insertion sociale et économique</a:t>
            </a:r>
          </a:p>
          <a:p>
            <a:pPr lvl="0"/>
            <a:r>
              <a:rPr lang="fr-FR" sz="2400" dirty="0">
                <a:latin typeface="Arial Narrow" panose="020B0606020202030204" pitchFamily="34" charset="0"/>
              </a:rPr>
              <a:t>Promotion de l’exception culturelle camerounaise</a:t>
            </a:r>
          </a:p>
          <a:p>
            <a:pPr lvl="0"/>
            <a:r>
              <a:rPr lang="fr-FR" sz="2400" dirty="0">
                <a:latin typeface="Arial Narrow" panose="020B0606020202030204" pitchFamily="34" charset="0"/>
              </a:rPr>
              <a:t>Promotion de l’intégration nationale;</a:t>
            </a:r>
          </a:p>
          <a:p>
            <a:pPr lvl="0"/>
            <a:r>
              <a:rPr lang="fr-FR" sz="2400" dirty="0">
                <a:latin typeface="Arial Narrow" panose="020B0606020202030204" pitchFamily="34" charset="0"/>
              </a:rPr>
              <a:t>Promotion de l’éducation civique;</a:t>
            </a:r>
          </a:p>
          <a:p>
            <a:pPr lvl="0"/>
            <a:r>
              <a:rPr lang="fr-FR" sz="2400" dirty="0">
                <a:latin typeface="Arial Narrow" panose="020B0606020202030204" pitchFamily="34" charset="0"/>
              </a:rPr>
              <a:t>Animation Sportive;</a:t>
            </a:r>
          </a:p>
          <a:p>
            <a:pPr lvl="0"/>
            <a:r>
              <a:rPr lang="fr-FR" sz="2400" dirty="0">
                <a:latin typeface="Arial Narrow" panose="020B0606020202030204" pitchFamily="34" charset="0"/>
              </a:rPr>
              <a:t>Promotion de la spécificité des CMPJ;</a:t>
            </a:r>
          </a:p>
          <a:p>
            <a:pPr lvl="0"/>
            <a:r>
              <a:rPr lang="fr-FR" sz="2400" dirty="0">
                <a:latin typeface="Arial Narrow" panose="020B0606020202030204" pitchFamily="34" charset="0"/>
              </a:rPr>
              <a:t>Placement des jeunes en stages et en emplois décents;</a:t>
            </a:r>
          </a:p>
          <a:p>
            <a:endParaRPr lang="fr-FR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47D557D2-1449-AA44-6BB8-0BEFB18C3A7A}"/>
              </a:ext>
            </a:extLst>
          </p:cNvPr>
          <p:cNvSpPr txBox="1">
            <a:spLocks/>
          </p:cNvSpPr>
          <p:nvPr/>
        </p:nvSpPr>
        <p:spPr>
          <a:xfrm>
            <a:off x="5351344" y="1144555"/>
            <a:ext cx="5355771" cy="543041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000" dirty="0">
                <a:latin typeface="Arial Narrow" panose="020B0606020202030204" pitchFamily="34" charset="0"/>
              </a:rPr>
              <a:t>Promotion de la Santé des Jeunes; </a:t>
            </a:r>
          </a:p>
          <a:p>
            <a:r>
              <a:rPr lang="fr-FR" sz="3000" dirty="0">
                <a:latin typeface="Arial Narrow" panose="020B0606020202030204" pitchFamily="34" charset="0"/>
              </a:rPr>
              <a:t>Gestion des ressources;</a:t>
            </a:r>
          </a:p>
          <a:p>
            <a:r>
              <a:rPr lang="fr-FR" sz="3000" dirty="0">
                <a:latin typeface="Arial Narrow" panose="020B0606020202030204" pitchFamily="34" charset="0"/>
              </a:rPr>
              <a:t>Gestion des partenariats;</a:t>
            </a:r>
          </a:p>
          <a:p>
            <a:r>
              <a:rPr lang="fr-FR" sz="3000" dirty="0">
                <a:latin typeface="Arial Narrow" panose="020B0606020202030204" pitchFamily="34" charset="0"/>
              </a:rPr>
              <a:t>Incubation des jeunes porteurs des projets et/ou d’idées projets;</a:t>
            </a:r>
          </a:p>
          <a:p>
            <a:r>
              <a:rPr lang="fr-FR" sz="3000" dirty="0">
                <a:latin typeface="Arial Narrow" panose="020B0606020202030204" pitchFamily="34" charset="0"/>
              </a:rPr>
              <a:t>Mise en œuvre de tous les projets gouvernementaux concernant la jeunesse;</a:t>
            </a:r>
          </a:p>
          <a:p>
            <a:r>
              <a:rPr lang="fr-FR" sz="3000" dirty="0">
                <a:latin typeface="Arial Narrow" panose="020B0606020202030204" pitchFamily="34" charset="0"/>
              </a:rPr>
              <a:t>Action Sociale;</a:t>
            </a:r>
          </a:p>
          <a:p>
            <a:r>
              <a:rPr lang="fr-FR" sz="3000" dirty="0">
                <a:latin typeface="Arial Narrow" panose="020B0606020202030204" pitchFamily="34" charset="0"/>
              </a:rPr>
              <a:t>Production et distribution de la  Carte Jeune Biométrique;</a:t>
            </a:r>
          </a:p>
          <a:p>
            <a:r>
              <a:rPr lang="fr-FR" sz="3000" dirty="0">
                <a:latin typeface="Arial Narrow" panose="020B0606020202030204" pitchFamily="34" charset="0"/>
              </a:rPr>
              <a:t>Recherches et négociation d’opportunités pour les jeunes et la diversification de l’offre de services;</a:t>
            </a:r>
          </a:p>
          <a:p>
            <a:r>
              <a:rPr lang="fr-FR" sz="3000" dirty="0">
                <a:latin typeface="Arial Narrow" panose="020B0606020202030204" pitchFamily="34" charset="0"/>
              </a:rPr>
              <a:t>Référencement des jeunes;</a:t>
            </a:r>
          </a:p>
          <a:p>
            <a:pPr marL="0" indent="0">
              <a:buNone/>
            </a:pPr>
            <a:endParaRPr lang="fr-FR" dirty="0">
              <a:latin typeface="Arial Narrow" panose="020B0606020202030204" pitchFamily="34" charset="0"/>
            </a:endParaRPr>
          </a:p>
          <a:p>
            <a:r>
              <a:rPr lang="fr-FR" b="1" dirty="0">
                <a:solidFill>
                  <a:srgbClr val="00B0F0"/>
                </a:solidFill>
                <a:latin typeface="Arial Narrow" panose="020B0606020202030204" pitchFamily="34" charset="0"/>
              </a:rPr>
              <a:t>Toute autre activité prescrite par le Ministre ou ses représentants au niveau des services déconcentrés</a:t>
            </a:r>
            <a:r>
              <a:rPr lang="fr-FR" dirty="0">
                <a:latin typeface="Arial Narrow" panose="020B0606020202030204" pitchFamily="34" charset="0"/>
              </a:rPr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0292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BE91D9-6E8A-6620-F914-A5030A406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36376"/>
            <a:ext cx="8596668" cy="715347"/>
          </a:xfrm>
        </p:spPr>
        <p:txBody>
          <a:bodyPr/>
          <a:lstStyle/>
          <a:p>
            <a:pPr algn="ctr"/>
            <a:r>
              <a:rPr lang="fr-FR" dirty="0"/>
              <a:t>4. PRINCIPAUX RESULTATS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AF80C8-F6CD-C519-310E-5A5D7A8C0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176" y="951723"/>
            <a:ext cx="8732826" cy="5570375"/>
          </a:xfrm>
        </p:spPr>
        <p:txBody>
          <a:bodyPr>
            <a:normAutofit fontScale="85000" lnSpcReduction="20000"/>
          </a:bodyPr>
          <a:lstStyle/>
          <a:p>
            <a:r>
              <a:rPr lang="fr-FR" sz="3200" b="1" dirty="0">
                <a:latin typeface="Aptos Narrow" panose="020B0004020202020204" pitchFamily="34" charset="0"/>
              </a:rPr>
              <a:t>24547 </a:t>
            </a:r>
            <a:r>
              <a:rPr lang="fr-FR" sz="3200" dirty="0">
                <a:latin typeface="Aptos Narrow" panose="020B0004020202020204" pitchFamily="34" charset="0"/>
              </a:rPr>
              <a:t>jeunes formés depuis 2011;</a:t>
            </a:r>
          </a:p>
          <a:p>
            <a:r>
              <a:rPr lang="fr-FR" sz="3200" b="1" dirty="0">
                <a:latin typeface="Aptos Narrow" panose="020B0004020202020204" pitchFamily="34" charset="0"/>
              </a:rPr>
              <a:t>1859</a:t>
            </a:r>
            <a:r>
              <a:rPr lang="fr-FR" sz="3200" dirty="0">
                <a:latin typeface="Aptos Narrow" panose="020B0004020202020204" pitchFamily="34" charset="0"/>
              </a:rPr>
              <a:t> </a:t>
            </a:r>
            <a:r>
              <a:rPr lang="fr-FR" sz="3200" b="1" dirty="0">
                <a:solidFill>
                  <a:srgbClr val="0070C0"/>
                </a:solidFill>
                <a:latin typeface="Aptos Narrow" panose="020B0004020202020204" pitchFamily="34" charset="0"/>
              </a:rPr>
              <a:t>attestations de fin de session d’apprentissage </a:t>
            </a:r>
            <a:r>
              <a:rPr lang="fr-FR" sz="3200" dirty="0">
                <a:latin typeface="Aptos Narrow" panose="020B0004020202020204" pitchFamily="34" charset="0"/>
              </a:rPr>
              <a:t>délivrées depuis 2022;</a:t>
            </a:r>
          </a:p>
          <a:p>
            <a:r>
              <a:rPr lang="fr-FR" sz="3200" b="1" dirty="0">
                <a:latin typeface="Aptos Narrow" panose="020B0004020202020204" pitchFamily="34" charset="0"/>
              </a:rPr>
              <a:t>688</a:t>
            </a:r>
            <a:r>
              <a:rPr lang="fr-FR" sz="3200" dirty="0">
                <a:latin typeface="Aptos Narrow" panose="020B0004020202020204" pitchFamily="34" charset="0"/>
              </a:rPr>
              <a:t> jeunes enrôlés à la CJB en 2025;</a:t>
            </a:r>
          </a:p>
          <a:p>
            <a:r>
              <a:rPr lang="fr-FR" sz="3200" b="1" dirty="0">
                <a:latin typeface="Aptos Narrow" panose="020B0004020202020204" pitchFamily="34" charset="0"/>
              </a:rPr>
              <a:t>224 </a:t>
            </a:r>
            <a:r>
              <a:rPr lang="fr-FR" sz="3200" dirty="0">
                <a:latin typeface="Aptos Narrow" panose="020B0004020202020204" pitchFamily="34" charset="0"/>
              </a:rPr>
              <a:t>jeunes encadrés dans l’Incubateur LABJEUN depuis 2016;</a:t>
            </a:r>
          </a:p>
          <a:p>
            <a:r>
              <a:rPr lang="fr-FR" sz="3200" b="1" dirty="0">
                <a:latin typeface="Aptos Narrow" panose="020B0004020202020204" pitchFamily="34" charset="0"/>
              </a:rPr>
              <a:t>18</a:t>
            </a:r>
            <a:r>
              <a:rPr lang="fr-FR" sz="3200" dirty="0">
                <a:latin typeface="Aptos Narrow" panose="020B0004020202020204" pitchFamily="34" charset="0"/>
              </a:rPr>
              <a:t> Conventions de partenariat en cours de mise en œuvre;</a:t>
            </a:r>
          </a:p>
          <a:p>
            <a:r>
              <a:rPr lang="fr-FR" sz="3200" b="1" dirty="0">
                <a:latin typeface="Aptos Narrow" panose="020B0004020202020204" pitchFamily="34" charset="0"/>
              </a:rPr>
              <a:t>1382 </a:t>
            </a:r>
            <a:r>
              <a:rPr lang="fr-FR" sz="3200" dirty="0">
                <a:latin typeface="Aptos Narrow" panose="020B0004020202020204" pitchFamily="34" charset="0"/>
              </a:rPr>
              <a:t>jeunes et adultes</a:t>
            </a:r>
            <a:r>
              <a:rPr lang="fr-FR" sz="3200" b="1" dirty="0">
                <a:latin typeface="Aptos Narrow" panose="020B0004020202020204" pitchFamily="34" charset="0"/>
              </a:rPr>
              <a:t> </a:t>
            </a:r>
            <a:r>
              <a:rPr lang="fr-FR" sz="3200" dirty="0">
                <a:latin typeface="Aptos Narrow" panose="020B0004020202020204" pitchFamily="34" charset="0"/>
              </a:rPr>
              <a:t>formés en apprentissage en anglais;</a:t>
            </a:r>
          </a:p>
          <a:p>
            <a:r>
              <a:rPr lang="fr-FR" sz="3200" b="1" dirty="0">
                <a:latin typeface="Aptos Narrow" panose="020B0004020202020204" pitchFamily="34" charset="0"/>
              </a:rPr>
              <a:t>1857</a:t>
            </a:r>
            <a:r>
              <a:rPr lang="fr-FR" sz="3200" dirty="0">
                <a:latin typeface="Aptos Narrow" panose="020B0004020202020204" pitchFamily="34" charset="0"/>
              </a:rPr>
              <a:t> Jeunes référencés à diverses structures depuis 2022;</a:t>
            </a:r>
          </a:p>
          <a:p>
            <a:r>
              <a:rPr lang="fr-FR" sz="3200" b="1" dirty="0">
                <a:solidFill>
                  <a:srgbClr val="FF0000"/>
                </a:solidFill>
                <a:latin typeface="Aptos Narrow" panose="020B0004020202020204" pitchFamily="34" charset="0"/>
              </a:rPr>
              <a:t>14</a:t>
            </a:r>
            <a:r>
              <a:rPr lang="fr-FR" sz="3200" dirty="0">
                <a:solidFill>
                  <a:srgbClr val="FF0000"/>
                </a:solidFill>
                <a:latin typeface="Aptos Narrow" panose="020B0004020202020204" pitchFamily="34" charset="0"/>
              </a:rPr>
              <a:t> jeunes placés en emploi;</a:t>
            </a:r>
          </a:p>
          <a:p>
            <a:r>
              <a:rPr lang="fr-FR" sz="3200" dirty="0">
                <a:solidFill>
                  <a:srgbClr val="FF0000"/>
                </a:solidFill>
                <a:latin typeface="Aptos Narrow" panose="020B0004020202020204" pitchFamily="34" charset="0"/>
              </a:rPr>
              <a:t>04 jeunes inscrits au CMPJ de Référence de Yaoundé financés;</a:t>
            </a:r>
          </a:p>
          <a:p>
            <a:r>
              <a:rPr lang="fr-FR" sz="3200" b="1" dirty="0">
                <a:latin typeface="Aptos Narrow" panose="020B0004020202020204" pitchFamily="34" charset="0"/>
              </a:rPr>
              <a:t>855</a:t>
            </a:r>
            <a:r>
              <a:rPr lang="fr-FR" sz="3200" dirty="0">
                <a:latin typeface="Aptos Narrow" panose="020B0004020202020204" pitchFamily="34" charset="0"/>
              </a:rPr>
              <a:t> adultes formés à la Conduite automobile depuis 2011.</a:t>
            </a:r>
          </a:p>
          <a:p>
            <a:pPr marL="0" indent="0">
              <a:buNone/>
            </a:pPr>
            <a:endParaRPr lang="fr-FR" dirty="0">
              <a:latin typeface="Arial Narrow" panose="020B060602020203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1322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9714" y="149808"/>
            <a:ext cx="8499562" cy="699278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PRINCIPAUX DEFIS</a:t>
            </a:r>
            <a:endParaRPr lang="fr-FR" sz="4400" dirty="0">
              <a:latin typeface="Arial Narrow" panose="020B0606020202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3718" y="839756"/>
            <a:ext cx="4838078" cy="3219060"/>
          </a:xfrm>
        </p:spPr>
        <p:txBody>
          <a:bodyPr>
            <a:noAutofit/>
          </a:bodyPr>
          <a:lstStyle/>
          <a:p>
            <a:r>
              <a:rPr lang="fr-FR" sz="3600" b="1" dirty="0">
                <a:solidFill>
                  <a:srgbClr val="0070C0"/>
                </a:solidFill>
                <a:latin typeface="Arial Narrow" panose="020B0606020202030204" pitchFamily="34" charset="0"/>
              </a:rPr>
              <a:t>Stratégiques</a:t>
            </a:r>
          </a:p>
          <a:p>
            <a:pPr marL="0" indent="0">
              <a:buNone/>
            </a:pPr>
            <a:r>
              <a:rPr lang="fr-FR" sz="2400" b="1" dirty="0">
                <a:latin typeface="Arial Narrow" panose="020B0606020202030204" pitchFamily="34" charset="0"/>
              </a:rPr>
              <a:t>Actualisation et mise en œuvre d’un Plan de développement global des CMPJ;</a:t>
            </a:r>
          </a:p>
          <a:p>
            <a:pPr marL="0" indent="0">
              <a:buNone/>
            </a:pPr>
            <a:r>
              <a:rPr lang="fr-FR" sz="2400" b="1" dirty="0">
                <a:latin typeface="Arial Narrow" panose="020B0606020202030204" pitchFamily="34" charset="0"/>
              </a:rPr>
              <a:t>Actualiser et poursuivre la mise en œuvre de la stratégie spécifique de valorisation des CMPJ.</a:t>
            </a:r>
            <a:endParaRPr lang="fr-FR" sz="2400" dirty="0">
              <a:latin typeface="Arial Narrow" panose="020B0606020202030204" pitchFamily="34" charset="0"/>
            </a:endParaRP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9FD9BCA3-5AB9-E7E4-6FE6-64A7FED2E78C}"/>
              </a:ext>
            </a:extLst>
          </p:cNvPr>
          <p:cNvSpPr txBox="1">
            <a:spLocks/>
          </p:cNvSpPr>
          <p:nvPr/>
        </p:nvSpPr>
        <p:spPr>
          <a:xfrm>
            <a:off x="5449078" y="1101013"/>
            <a:ext cx="5691674" cy="30977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600" b="1" dirty="0">
                <a:latin typeface="Arial Narrow" panose="020B0606020202030204" pitchFamily="34" charset="0"/>
              </a:rPr>
              <a:t>Tactiques</a:t>
            </a:r>
          </a:p>
          <a:p>
            <a:pPr marL="0" indent="0">
              <a:buNone/>
            </a:pPr>
            <a:r>
              <a:rPr lang="fr-FR" sz="2800" b="1" dirty="0">
                <a:latin typeface="Arial Narrow" panose="020B0606020202030204" pitchFamily="34" charset="0"/>
              </a:rPr>
              <a:t>Considérer les CMPJ comme des structures de gouvernance et de gestion stratégique des ressources de l’Etat.</a:t>
            </a:r>
            <a:endParaRPr lang="fr-FR" sz="2800" dirty="0">
              <a:latin typeface="Arial Narrow" panose="020B0606020202030204" pitchFamily="34" charset="0"/>
            </a:endParaRP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74D77DA2-E026-B0DE-2D50-D2D71432689D}"/>
              </a:ext>
            </a:extLst>
          </p:cNvPr>
          <p:cNvSpPr txBox="1">
            <a:spLocks/>
          </p:cNvSpPr>
          <p:nvPr/>
        </p:nvSpPr>
        <p:spPr>
          <a:xfrm>
            <a:off x="1129003" y="4450704"/>
            <a:ext cx="8164287" cy="20527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600" b="1" dirty="0">
                <a:solidFill>
                  <a:srgbClr val="0070C0"/>
                </a:solidFill>
                <a:latin typeface="Arial Narrow" panose="020B0606020202030204" pitchFamily="34" charset="0"/>
              </a:rPr>
              <a:t>Opérationnels</a:t>
            </a:r>
          </a:p>
          <a:p>
            <a:pPr marL="0" indent="0">
              <a:buNone/>
            </a:pPr>
            <a:r>
              <a:rPr lang="fr-FR" sz="2800" b="1" dirty="0">
                <a:latin typeface="Arial Narrow" panose="020B0606020202030204" pitchFamily="34" charset="0"/>
              </a:rPr>
              <a:t>Promouvoir le développement personnel en termes de compétences et faire preuve d’une passion de métier de travailleur social.</a:t>
            </a:r>
            <a:endParaRPr lang="fr-FR" sz="2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68531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239</TotalTime>
  <Words>1085</Words>
  <Application>Microsoft Office PowerPoint</Application>
  <PresentationFormat>Grand écran</PresentationFormat>
  <Paragraphs>129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3" baseType="lpstr">
      <vt:lpstr>Aptos Narrow</vt:lpstr>
      <vt:lpstr>Arial</vt:lpstr>
      <vt:lpstr>Arial Narrow</vt:lpstr>
      <vt:lpstr>Calibri</vt:lpstr>
      <vt:lpstr>Tahoma</vt:lpstr>
      <vt:lpstr>Trebuchet MS</vt:lpstr>
      <vt:lpstr>Wingdings</vt:lpstr>
      <vt:lpstr>Wingdings 3</vt:lpstr>
      <vt:lpstr>Facette</vt:lpstr>
      <vt:lpstr>Présentation PowerPoint</vt:lpstr>
      <vt:lpstr>PLAN DE L’EXPOSE</vt:lpstr>
      <vt:lpstr>MISSION</vt:lpstr>
      <vt:lpstr>HISTORIQUE</vt:lpstr>
      <vt:lpstr>MISSION</vt:lpstr>
      <vt:lpstr>2. Alignement avec Instructions du CHEF DE L’ETAT</vt:lpstr>
      <vt:lpstr>3. ACTIVITES PRINCIPALES</vt:lpstr>
      <vt:lpstr>4. PRINCIPAUX RESULTATS</vt:lpstr>
      <vt:lpstr>PRINCIPAUX DEFIS</vt:lpstr>
      <vt:lpstr>OPPORTUNITES</vt:lpstr>
      <vt:lpstr>ATTENTES </vt:lpstr>
      <vt:lpstr>RECOMMANDATIONS</vt:lpstr>
      <vt:lpstr>RECOMMANDATIONS/Fin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LENOVO</dc:creator>
  <cp:lastModifiedBy>Armand Pierre Dominique MVEME ATANGANA</cp:lastModifiedBy>
  <cp:revision>50</cp:revision>
  <dcterms:created xsi:type="dcterms:W3CDTF">2026-01-09T10:49:22Z</dcterms:created>
  <dcterms:modified xsi:type="dcterms:W3CDTF">2026-01-14T11:31:45Z</dcterms:modified>
</cp:coreProperties>
</file>