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20" r:id="rId2"/>
  </p:sldMasterIdLst>
  <p:notesMasterIdLst>
    <p:notesMasterId r:id="rId16"/>
  </p:notesMasterIdLst>
  <p:sldIdLst>
    <p:sldId id="256" r:id="rId3"/>
    <p:sldId id="269" r:id="rId4"/>
    <p:sldId id="257" r:id="rId5"/>
    <p:sldId id="270" r:id="rId6"/>
    <p:sldId id="267" r:id="rId7"/>
    <p:sldId id="272" r:id="rId8"/>
    <p:sldId id="260" r:id="rId9"/>
    <p:sldId id="261" r:id="rId10"/>
    <p:sldId id="262" r:id="rId11"/>
    <p:sldId id="264" r:id="rId12"/>
    <p:sldId id="265" r:id="rId13"/>
    <p:sldId id="266" r:id="rId14"/>
    <p:sldId id="271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F80DC-0B47-4EEB-BC00-45E645184734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8C270-9030-44F3-84D4-E41A97A489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899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35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2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2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95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21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86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06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46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92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20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86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BE3A-1DFB-4537-B172-2577082596F0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292DD46-E413-4ECC-BBED-F6E96C1F28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85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BE3A-1DFB-4537-B172-2577082596F0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DD46-E413-4ECC-BBED-F6E96C1F28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052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BE3A-1DFB-4537-B172-2577082596F0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DD46-E413-4ECC-BBED-F6E96C1F28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5345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560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659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713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070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116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923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238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747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BE3A-1DFB-4537-B172-2577082596F0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DD46-E413-4ECC-BBED-F6E96C1F28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3534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6930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919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0EDBE3A-1DFB-4537-B172-2577082596F0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292DD46-E413-4ECC-BBED-F6E96C1F2808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1523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BE3A-1DFB-4537-B172-2577082596F0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DD46-E413-4ECC-BBED-F6E96C1F28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1041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BE3A-1DFB-4537-B172-2577082596F0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DD46-E413-4ECC-BBED-F6E96C1F28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3396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BE3A-1DFB-4537-B172-2577082596F0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DD46-E413-4ECC-BBED-F6E96C1F28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847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BE3A-1DFB-4537-B172-2577082596F0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DD46-E413-4ECC-BBED-F6E96C1F28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0387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BE3A-1DFB-4537-B172-2577082596F0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DD46-E413-4ECC-BBED-F6E96C1F28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55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BE3A-1DFB-4537-B172-2577082596F0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DD46-E413-4ECC-BBED-F6E96C1F28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8830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BE3A-1DFB-4537-B172-2577082596F0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DD46-E413-4ECC-BBED-F6E96C1F28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28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60EDBE3A-1DFB-4537-B172-2577082596F0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fr-F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292DD46-E413-4ECC-BBED-F6E96C1F28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34367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BE3A-1DFB-4537-B172-2577082596F0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DD46-E413-4ECC-BBED-F6E96C1F28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6300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BE3A-1DFB-4537-B172-2577082596F0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DD46-E413-4ECC-BBED-F6E96C1F28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552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BE3A-1DFB-4537-B172-2577082596F0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DD46-E413-4ECC-BBED-F6E96C1F28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9294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BE3A-1DFB-4537-B172-2577082596F0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DD46-E413-4ECC-BBED-F6E96C1F2808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95335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BE3A-1DFB-4537-B172-2577082596F0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DD46-E413-4ECC-BBED-F6E96C1F28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15006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BE3A-1DFB-4537-B172-2577082596F0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DD46-E413-4ECC-BBED-F6E96C1F28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79375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BE3A-1DFB-4537-B172-2577082596F0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DD46-E413-4ECC-BBED-F6E96C1F28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70088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BE3A-1DFB-4537-B172-2577082596F0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DD46-E413-4ECC-BBED-F6E96C1F28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7684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BE3A-1DFB-4537-B172-2577082596F0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DD46-E413-4ECC-BBED-F6E96C1F28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9820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92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BE3A-1DFB-4537-B172-2577082596F0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DD46-E413-4ECC-BBED-F6E96C1F28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25998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267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6818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4336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08224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77506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9992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760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BE3A-1DFB-4537-B172-2577082596F0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DD46-E413-4ECC-BBED-F6E96C1F28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26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BE3A-1DFB-4537-B172-2577082596F0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DD46-E413-4ECC-BBED-F6E96C1F28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137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BE3A-1DFB-4537-B172-2577082596F0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DD46-E413-4ECC-BBED-F6E96C1F28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492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BE3A-1DFB-4537-B172-2577082596F0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DD46-E413-4ECC-BBED-F6E96C1F28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03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BE3A-1DFB-4537-B172-2577082596F0}" type="datetimeFigureOut">
              <a:rPr lang="fr-FR" smtClean="0"/>
              <a:t>08/01/2026</a:t>
            </a:fld>
            <a:endParaRPr lang="fr-F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DD46-E413-4ECC-BBED-F6E96C1F28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322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0EDBE3A-1DFB-4537-B172-2577082596F0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292DD46-E413-4ECC-BBED-F6E96C1F28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164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0EDBE3A-1DFB-4537-B172-2577082596F0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292DD46-E413-4ECC-BBED-F6E96C1F28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24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40" r:id="rId19"/>
    <p:sldLayoutId id="2147483741" r:id="rId20"/>
    <p:sldLayoutId id="2147483742" r:id="rId21"/>
    <p:sldLayoutId id="2147483743" r:id="rId22"/>
    <p:sldLayoutId id="2147483745" r:id="rId23"/>
    <p:sldLayoutId id="2147483746" r:id="rId24"/>
    <p:sldLayoutId id="2147483747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59147" y="5150032"/>
            <a:ext cx="5458551" cy="1069848"/>
          </a:xfrm>
        </p:spPr>
        <p:txBody>
          <a:bodyPr/>
          <a:lstStyle/>
          <a:p>
            <a:r>
              <a:rPr lang="fr-FR" dirty="0"/>
              <a:t>Par </a:t>
            </a:r>
            <a:r>
              <a:rPr lang="en-US" sz="240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b="1" dirty="0"/>
              <a:t>M. NYOUMI André Jean Didier</a:t>
            </a:r>
            <a:r>
              <a:rPr lang="en-US" dirty="0"/>
              <a:t>, </a:t>
            </a:r>
          </a:p>
          <a:p>
            <a:r>
              <a:rPr lang="en-US" dirty="0"/>
              <a:t>        </a:t>
            </a:r>
            <a:r>
              <a:rPr lang="en-US" dirty="0" err="1"/>
              <a:t>Coordonnateur</a:t>
            </a:r>
            <a:r>
              <a:rPr lang="en-US" dirty="0"/>
              <a:t> National du PPEJ</a:t>
            </a:r>
            <a:endParaRPr lang="en-US" sz="2400" dirty="0"/>
          </a:p>
          <a:p>
            <a:endParaRPr lang="fr-FR" dirty="0"/>
          </a:p>
        </p:txBody>
      </p:sp>
      <p:sp>
        <p:nvSpPr>
          <p:cNvPr id="4" name="Text 1"/>
          <p:cNvSpPr>
            <a:spLocks noGrp="1"/>
          </p:cNvSpPr>
          <p:nvPr>
            <p:ph type="ctrTitle"/>
          </p:nvPr>
        </p:nvSpPr>
        <p:spPr>
          <a:xfrm>
            <a:off x="1051560" y="1795477"/>
            <a:ext cx="9966960" cy="30358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2C2926"/>
                </a:solidFill>
                <a:latin typeface="Arial Black" panose="020B0A04020102020204" pitchFamily="34" charset="0"/>
                <a:ea typeface="Inter" pitchFamily="34" charset="-122"/>
                <a:cs typeface="Inter" pitchFamily="34" charset="-120"/>
              </a:rPr>
              <a:t>PRESENTATION DU PROGRAMME DE PROMOTION</a:t>
            </a:r>
            <a:br>
              <a:rPr lang="en-US" sz="3200" b="1" dirty="0">
                <a:solidFill>
                  <a:srgbClr val="2C2926"/>
                </a:solidFill>
                <a:latin typeface="Arial Black" panose="020B0A04020102020204" pitchFamily="34" charset="0"/>
                <a:ea typeface="Inter" pitchFamily="34" charset="-122"/>
                <a:cs typeface="Inter" pitchFamily="34" charset="-120"/>
              </a:rPr>
            </a:br>
            <a:r>
              <a:rPr lang="en-US" sz="3200" b="1" dirty="0">
                <a:solidFill>
                  <a:srgbClr val="2C2926"/>
                </a:solidFill>
                <a:latin typeface="Arial Black" panose="020B0A04020102020204" pitchFamily="34" charset="0"/>
                <a:ea typeface="Inter" pitchFamily="34" charset="-122"/>
                <a:cs typeface="Inter" pitchFamily="34" charset="-120"/>
              </a:rPr>
              <a:t> DE L’ENTREPRENEURIAT DES JEUNES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2C2926"/>
                </a:solidFill>
                <a:latin typeface="Arial Black" panose="020B0A04020102020204" pitchFamily="34" charset="0"/>
                <a:ea typeface="Inter" pitchFamily="34" charset="-122"/>
                <a:cs typeface="Inter" pitchFamily="34" charset="-120"/>
              </a:rPr>
              <a:t>(PPEJ)</a:t>
            </a:r>
            <a:endParaRPr lang="en-US" sz="3200" b="1" dirty="0">
              <a:latin typeface="Arial Black" panose="020B0A04020102020204" pitchFamily="34" charset="0"/>
            </a:endParaRPr>
          </a:p>
        </p:txBody>
      </p:sp>
      <p:pic>
        <p:nvPicPr>
          <p:cNvPr id="6" name="Imag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t="27051" r="60140"/>
          <a:stretch/>
        </p:blipFill>
        <p:spPr>
          <a:xfrm>
            <a:off x="9131474" y="0"/>
            <a:ext cx="2893513" cy="138365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6690" cy="147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9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1023" y="324801"/>
            <a:ext cx="5662613" cy="385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514350" indent="-514350">
              <a:lnSpc>
                <a:spcPct val="120000"/>
              </a:lnSpc>
              <a:spcBef>
                <a:spcPts val="1000"/>
              </a:spcBef>
              <a:buFont typeface="+mj-lt"/>
              <a:buAutoNum type="arabicPeriod" startAt="8"/>
            </a:pPr>
            <a:r>
              <a:rPr lang="fr-F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RECOMMANDATIONS CLES</a:t>
            </a:r>
          </a:p>
        </p:txBody>
      </p:sp>
      <p:sp>
        <p:nvSpPr>
          <p:cNvPr id="3" name="Text 1"/>
          <p:cNvSpPr/>
          <p:nvPr/>
        </p:nvSpPr>
        <p:spPr>
          <a:xfrm>
            <a:off x="235506" y="1138226"/>
            <a:ext cx="11101783" cy="4648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57200" indent="-457200" algn="just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n-US" sz="2400" dirty="0" err="1" smtClean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Vulgariser</a:t>
            </a:r>
            <a:r>
              <a:rPr lang="en-US" sz="2400" dirty="0" smtClean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4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les outils de formation entrepreneuriale au sein du MINJEC pour une </a:t>
            </a:r>
            <a:r>
              <a:rPr lang="en-US" sz="24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meilleure</a:t>
            </a:r>
            <a:r>
              <a:rPr lang="en-US" sz="24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appropriation par les jeunes ;</a:t>
            </a:r>
          </a:p>
          <a:p>
            <a:pPr marL="457200" indent="-457200" algn="just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n-US" sz="24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Renforcer</a:t>
            </a:r>
            <a:r>
              <a:rPr lang="en-US" sz="24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les </a:t>
            </a:r>
            <a:r>
              <a:rPr lang="en-US" sz="24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capacités</a:t>
            </a:r>
            <a:r>
              <a:rPr lang="en-US" sz="24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4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opérationnelles</a:t>
            </a:r>
            <a:r>
              <a:rPr lang="en-US" sz="24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de la Coordination Nationale </a:t>
            </a:r>
            <a:r>
              <a:rPr lang="en-US" sz="24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en</a:t>
            </a:r>
            <a:r>
              <a:rPr lang="en-US" sz="24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4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ressources</a:t>
            </a:r>
            <a:r>
              <a:rPr lang="en-US" sz="24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4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financières</a:t>
            </a:r>
            <a:r>
              <a:rPr lang="en-US" sz="24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et </a:t>
            </a:r>
            <a:r>
              <a:rPr lang="en-US" sz="24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logistiques</a:t>
            </a:r>
            <a:r>
              <a:rPr lang="en-US" sz="24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;</a:t>
            </a:r>
          </a:p>
          <a:p>
            <a:pPr marL="457200" indent="-457200" algn="just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n-US" sz="24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Formaliser</a:t>
            </a:r>
            <a:r>
              <a:rPr lang="en-US" sz="24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des accords avec des </a:t>
            </a:r>
            <a:r>
              <a:rPr lang="en-US" sz="24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partenaires</a:t>
            </a:r>
            <a:r>
              <a:rPr lang="en-US" sz="24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techniques financiers </a:t>
            </a:r>
            <a:r>
              <a:rPr lang="en-US" sz="24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ou</a:t>
            </a:r>
            <a:r>
              <a:rPr lang="en-US" sz="24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avec les </a:t>
            </a:r>
            <a:r>
              <a:rPr lang="en-US" sz="24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autres</a:t>
            </a:r>
            <a:r>
              <a:rPr lang="en-US" sz="24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sources de </a:t>
            </a:r>
            <a:r>
              <a:rPr lang="en-US" sz="24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financement</a:t>
            </a:r>
            <a:r>
              <a:rPr lang="en-US" sz="24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du MINJEC pour le </a:t>
            </a:r>
            <a:r>
              <a:rPr lang="en-US" sz="24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relais</a:t>
            </a:r>
            <a:r>
              <a:rPr lang="en-US" sz="24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du </a:t>
            </a:r>
            <a:r>
              <a:rPr lang="en-US" sz="24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financement</a:t>
            </a:r>
            <a:r>
              <a:rPr lang="en-US" sz="24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des </a:t>
            </a:r>
            <a:r>
              <a:rPr lang="en-US" sz="24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projets</a:t>
            </a:r>
            <a:r>
              <a:rPr lang="en-US" sz="24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non </a:t>
            </a:r>
            <a:r>
              <a:rPr lang="en-US" sz="24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retenus</a:t>
            </a:r>
            <a:r>
              <a:rPr lang="en-US" sz="24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par la CONFEJES.</a:t>
            </a:r>
          </a:p>
          <a:p>
            <a:pPr marL="457200" indent="-457200">
              <a:lnSpc>
                <a:spcPts val="2583"/>
              </a:lnSpc>
              <a:buSzPct val="100000"/>
              <a:buFont typeface="+mj-lt"/>
              <a:buAutoNum type="arabicPeriod"/>
            </a:pPr>
            <a:endParaRPr lang="en-US" sz="2000" dirty="0">
              <a:latin typeface="Arial Narrow" panose="020B0606020202030204" pitchFamily="34" charset="0"/>
            </a:endParaRPr>
          </a:p>
          <a:p>
            <a:pPr marL="457200" indent="-457200">
              <a:lnSpc>
                <a:spcPts val="2583"/>
              </a:lnSpc>
              <a:buSzPct val="100000"/>
              <a:buFont typeface="+mj-lt"/>
              <a:buAutoNum type="arabicPeriod"/>
            </a:pPr>
            <a:endParaRPr lang="en-US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974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37133" y="358800"/>
            <a:ext cx="9161463" cy="385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514350" indent="-514350">
              <a:lnSpc>
                <a:spcPct val="120000"/>
              </a:lnSpc>
              <a:spcBef>
                <a:spcPts val="1000"/>
              </a:spcBef>
              <a:buFont typeface="+mj-lt"/>
              <a:buAutoNum type="arabicPeriod" startAt="9"/>
            </a:pPr>
            <a:r>
              <a:rPr lang="fr-F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MESSAGES CLES</a:t>
            </a:r>
          </a:p>
        </p:txBody>
      </p:sp>
      <p:sp>
        <p:nvSpPr>
          <p:cNvPr id="6" name="Text 4"/>
          <p:cNvSpPr/>
          <p:nvPr/>
        </p:nvSpPr>
        <p:spPr>
          <a:xfrm>
            <a:off x="0" y="2319690"/>
            <a:ext cx="11761940" cy="24527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83"/>
              </a:lnSpc>
            </a:pPr>
            <a:r>
              <a:rPr lang="en-US" sz="24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-Le PPEJ est un incubateur de choix pour les solutions d'insertion des </a:t>
            </a:r>
            <a:r>
              <a:rPr lang="en-US" sz="24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jeunes</a:t>
            </a:r>
            <a:r>
              <a:rPr lang="en-US" sz="24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sans un </a:t>
            </a:r>
            <a:r>
              <a:rPr lang="en-US" sz="24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taux</a:t>
            </a:r>
            <a:r>
              <a:rPr lang="en-US" sz="24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     </a:t>
            </a:r>
          </a:p>
          <a:p>
            <a:pPr>
              <a:lnSpc>
                <a:spcPts val="2583"/>
              </a:lnSpc>
            </a:pPr>
            <a:r>
              <a:rPr lang="en-US" sz="24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de </a:t>
            </a:r>
            <a:r>
              <a:rPr lang="en-US" sz="24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remboursement</a:t>
            </a:r>
            <a:r>
              <a:rPr lang="en-US" sz="24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;</a:t>
            </a:r>
          </a:p>
          <a:p>
            <a:pPr>
              <a:lnSpc>
                <a:spcPts val="2583"/>
              </a:lnSpc>
            </a:pPr>
            <a:endParaRPr lang="en-US" sz="2400" dirty="0">
              <a:solidFill>
                <a:srgbClr val="2C2926"/>
              </a:solidFill>
              <a:latin typeface="Arial Narrow" panose="020B0606020202030204" pitchFamily="34" charset="0"/>
              <a:ea typeface="Inter" pitchFamily="34" charset="-122"/>
              <a:cs typeface="Inter" pitchFamily="34" charset="-120"/>
            </a:endParaRPr>
          </a:p>
          <a:p>
            <a:pPr>
              <a:lnSpc>
                <a:spcPts val="2583"/>
              </a:lnSpc>
            </a:pPr>
            <a:endParaRPr lang="en-US" sz="2400" dirty="0">
              <a:solidFill>
                <a:srgbClr val="2C2926"/>
              </a:solidFill>
              <a:latin typeface="Arial Narrow" panose="020B0606020202030204" pitchFamily="34" charset="0"/>
              <a:ea typeface="Inter" pitchFamily="34" charset="-122"/>
              <a:cs typeface="Inter" pitchFamily="34" charset="-120"/>
            </a:endParaRPr>
          </a:p>
          <a:p>
            <a:pPr>
              <a:lnSpc>
                <a:spcPts val="2583"/>
              </a:lnSpc>
            </a:pPr>
            <a:r>
              <a:rPr lang="en-US" sz="24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-</a:t>
            </a:r>
            <a:r>
              <a:rPr lang="fr-FR" sz="24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le PPEJ est considéré comme une réponse directe à l'axe "Promotion économique des jeunes"</a:t>
            </a:r>
            <a:endParaRPr lang="en-US" sz="2400" dirty="0">
              <a:solidFill>
                <a:srgbClr val="2C2926"/>
              </a:solidFill>
              <a:latin typeface="Arial Narrow" panose="020B0606020202030204" pitchFamily="34" charset="0"/>
              <a:ea typeface="Inter" pitchFamily="34" charset="-122"/>
              <a:cs typeface="Inter" pitchFamily="34" charset="-120"/>
            </a:endParaRPr>
          </a:p>
          <a:p>
            <a:pPr>
              <a:lnSpc>
                <a:spcPts val="2583"/>
              </a:lnSpc>
            </a:pPr>
            <a:endParaRPr lang="en-US" sz="2400" dirty="0">
              <a:solidFill>
                <a:srgbClr val="2C2926"/>
              </a:solidFill>
              <a:latin typeface="Arial Narrow" panose="020B0606020202030204" pitchFamily="34" charset="0"/>
              <a:ea typeface="Inter" pitchFamily="34" charset="-122"/>
              <a:cs typeface="Inter" pitchFamily="34" charset="-120"/>
            </a:endParaRPr>
          </a:p>
          <a:p>
            <a:pPr>
              <a:lnSpc>
                <a:spcPts val="2583"/>
              </a:lnSpc>
            </a:pPr>
            <a:endParaRPr lang="en-US" sz="2400" dirty="0">
              <a:solidFill>
                <a:srgbClr val="2C2926"/>
              </a:solidFill>
              <a:latin typeface="Arial Narrow" panose="020B0606020202030204" pitchFamily="34" charset="0"/>
              <a:ea typeface="Inter" pitchFamily="34" charset="-122"/>
              <a:cs typeface="Inter" pitchFamily="34" charset="-120"/>
            </a:endParaRPr>
          </a:p>
          <a:p>
            <a:pPr>
              <a:lnSpc>
                <a:spcPts val="2583"/>
              </a:lnSpc>
            </a:pPr>
            <a:r>
              <a:rPr lang="en-US" sz="24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-</a:t>
            </a:r>
            <a:r>
              <a:rPr lang="fr-FR" sz="24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le PPEJ a </a:t>
            </a:r>
            <a:r>
              <a:rPr lang="en-US" sz="24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un impact </a:t>
            </a:r>
            <a:r>
              <a:rPr lang="en-US" sz="24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réel</a:t>
            </a:r>
            <a:r>
              <a:rPr lang="en-US" sz="24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sur </a:t>
            </a:r>
            <a:r>
              <a:rPr lang="en-US" sz="24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l’entrepreneuriat</a:t>
            </a:r>
            <a:r>
              <a:rPr lang="en-US" sz="24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et </a:t>
            </a:r>
            <a:r>
              <a:rPr lang="en-US" sz="24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l’autonomisation</a:t>
            </a:r>
            <a:r>
              <a:rPr lang="en-US" sz="24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des jeunes.</a:t>
            </a:r>
          </a:p>
          <a:p>
            <a:pPr>
              <a:lnSpc>
                <a:spcPts val="2583"/>
              </a:lnSpc>
            </a:pPr>
            <a:endParaRPr lang="en-US" sz="2400" dirty="0">
              <a:solidFill>
                <a:srgbClr val="2C2926"/>
              </a:solidFill>
              <a:latin typeface="Arial Narrow" panose="020B0606020202030204" pitchFamily="34" charset="0"/>
              <a:ea typeface="Inter" pitchFamily="34" charset="-122"/>
              <a:cs typeface="Inter" pitchFamily="34" charset="-120"/>
            </a:endParaRPr>
          </a:p>
          <a:p>
            <a:pPr>
              <a:lnSpc>
                <a:spcPts val="2583"/>
              </a:lnSpc>
            </a:pPr>
            <a:endParaRPr lang="en-US" sz="2400" dirty="0">
              <a:solidFill>
                <a:srgbClr val="2C2926"/>
              </a:solidFill>
              <a:latin typeface="Arial Narrow" panose="020B0606020202030204" pitchFamily="34" charset="0"/>
              <a:ea typeface="Inter" pitchFamily="34" charset="-122"/>
              <a:cs typeface="Inter" pitchFamily="34" charset="-120"/>
            </a:endParaRPr>
          </a:p>
          <a:p>
            <a:pPr>
              <a:lnSpc>
                <a:spcPts val="2583"/>
              </a:lnSpc>
            </a:pPr>
            <a:endParaRPr lang="en-US" sz="2400" dirty="0">
              <a:solidFill>
                <a:srgbClr val="2C2926"/>
              </a:solidFill>
              <a:latin typeface="Arial Narrow" panose="020B0606020202030204" pitchFamily="34" charset="0"/>
              <a:ea typeface="Inter" pitchFamily="34" charset="-122"/>
              <a:cs typeface="Inter" pitchFamily="34" charset="-120"/>
            </a:endParaRPr>
          </a:p>
          <a:p>
            <a:pPr>
              <a:lnSpc>
                <a:spcPts val="2583"/>
              </a:lnSpc>
            </a:pP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7430" y="1105185"/>
            <a:ext cx="8638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CONTRIBUTION AU FORUM NATIONAL DE LA JEUNESSE</a:t>
            </a:r>
          </a:p>
        </p:txBody>
      </p:sp>
    </p:spTree>
    <p:extLst>
      <p:ext uri="{BB962C8B-B14F-4D97-AF65-F5344CB8AC3E}">
        <p14:creationId xmlns:p14="http://schemas.microsoft.com/office/powerpoint/2010/main" val="1428865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40968" y="457327"/>
            <a:ext cx="6606183" cy="385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000"/>
              </a:lnSpc>
            </a:pPr>
            <a:r>
              <a:rPr lang="en-US" sz="3600" b="1" dirty="0">
                <a:solidFill>
                  <a:srgbClr val="2C2926"/>
                </a:solidFill>
                <a:latin typeface="Arial Narrow" panose="020B0606020202030204" pitchFamily="34" charset="0"/>
                <a:ea typeface="Bricolage Grotesque Semi Bold" pitchFamily="34" charset="-122"/>
                <a:cs typeface="Bricolage Grotesque Semi Bold" pitchFamily="34" charset="-120"/>
              </a:rPr>
              <a:t>Conclusion</a:t>
            </a:r>
            <a:endParaRPr lang="en-US" sz="3600" b="1" dirty="0">
              <a:latin typeface="Arial Narrow" panose="020B060602020203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0" y="1347442"/>
            <a:ext cx="11513713" cy="43192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Réengagement</a:t>
            </a:r>
            <a:r>
              <a:rPr lang="en-US" sz="36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de la Coordination </a:t>
            </a:r>
            <a:r>
              <a:rPr lang="en-US" sz="36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Nationale</a:t>
            </a:r>
            <a:r>
              <a:rPr lang="en-US" sz="36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du PPEJ  de transformer chaque projet de jeune en </a:t>
            </a:r>
            <a:r>
              <a:rPr lang="en-US" sz="36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succès</a:t>
            </a:r>
            <a:r>
              <a:rPr lang="en-US" sz="36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national ;</a:t>
            </a:r>
          </a:p>
          <a:p>
            <a:pPr>
              <a:lnSpc>
                <a:spcPct val="150000"/>
              </a:lnSpc>
            </a:pPr>
            <a:endParaRPr lang="en-US" sz="1000" dirty="0">
              <a:solidFill>
                <a:srgbClr val="2C2926"/>
              </a:solidFill>
              <a:latin typeface="Arial Narrow" panose="020B0606020202030204" pitchFamily="34" charset="0"/>
              <a:ea typeface="Inter" pitchFamily="34" charset="-122"/>
              <a:cs typeface="Inter" pitchFamily="34" charset="-120"/>
            </a:endParaRPr>
          </a:p>
          <a:p>
            <a:pPr>
              <a:lnSpc>
                <a:spcPct val="150000"/>
              </a:lnSpc>
            </a:pPr>
            <a:endParaRPr lang="en-US" sz="1050" dirty="0">
              <a:solidFill>
                <a:srgbClr val="2C2926"/>
              </a:solidFill>
              <a:latin typeface="Arial Narrow" panose="020B0606020202030204" pitchFamily="34" charset="0"/>
              <a:ea typeface="Inter" pitchFamily="34" charset="-122"/>
              <a:cs typeface="Inter" pitchFamily="34" charset="-12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Gratitude </a:t>
            </a:r>
            <a:r>
              <a:rPr lang="en-US" sz="36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renouvelée</a:t>
            </a:r>
            <a:r>
              <a:rPr lang="en-US" sz="36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à </a:t>
            </a:r>
            <a:r>
              <a:rPr lang="en-US" sz="36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l’endroit</a:t>
            </a:r>
            <a:r>
              <a:rPr lang="en-US" sz="36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du MINJEC et à la CONFEJES.</a:t>
            </a:r>
            <a:endParaRPr lang="en-US" sz="3600" dirty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Arial Narrow" panose="020B060602020203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21023" y="4833044"/>
            <a:ext cx="10749856" cy="32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83"/>
              </a:lnSpc>
            </a:pPr>
            <a:r>
              <a:rPr lang="en-US" sz="1583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 </a:t>
            </a:r>
            <a:endParaRPr lang="en-US" sz="1583" dirty="0"/>
          </a:p>
        </p:txBody>
      </p:sp>
    </p:spTree>
    <p:extLst>
      <p:ext uri="{BB962C8B-B14F-4D97-AF65-F5344CB8AC3E}">
        <p14:creationId xmlns:p14="http://schemas.microsoft.com/office/powerpoint/2010/main" val="2594583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5"/>
          <p:cNvSpPr/>
          <p:nvPr/>
        </p:nvSpPr>
        <p:spPr>
          <a:xfrm>
            <a:off x="721023" y="5113338"/>
            <a:ext cx="10749856" cy="32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83"/>
              </a:lnSpc>
            </a:pPr>
            <a:endParaRPr lang="en-US" sz="1583" dirty="0"/>
          </a:p>
        </p:txBody>
      </p:sp>
      <p:sp>
        <p:nvSpPr>
          <p:cNvPr id="3" name="Rectangle 2"/>
          <p:cNvSpPr/>
          <p:nvPr/>
        </p:nvSpPr>
        <p:spPr>
          <a:xfrm>
            <a:off x="1131145" y="2168845"/>
            <a:ext cx="99296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M" sz="5400" b="1" dirty="0"/>
              <a:t>MERCI POUR VOTRE ATTENTION</a:t>
            </a:r>
            <a:endParaRPr lang="fr-FR" sz="5400" b="1" dirty="0"/>
          </a:p>
        </p:txBody>
      </p:sp>
    </p:spTree>
    <p:extLst>
      <p:ext uri="{BB962C8B-B14F-4D97-AF65-F5344CB8AC3E}">
        <p14:creationId xmlns:p14="http://schemas.microsoft.com/office/powerpoint/2010/main" val="2126091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fr-CM" b="1" u="sng" dirty="0">
                <a:latin typeface="Bahnschrift" pitchFamily="34" charset="0"/>
              </a:rPr>
              <a:t>PLAN DE LA PRESENTATION</a:t>
            </a:r>
            <a:endParaRPr lang="fr-FR" b="1" u="sng" dirty="0">
              <a:latin typeface="Bahnschrift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229638" y="965604"/>
            <a:ext cx="9517694" cy="511256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AutoNum type="arabicPeriod"/>
            </a:pPr>
            <a:r>
              <a:rPr lang="fr-FR" sz="3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HISTORIQUE ET BASE JURIDIQUE</a:t>
            </a:r>
          </a:p>
          <a:p>
            <a:pPr marL="457200" indent="-457200">
              <a:buAutoNum type="arabicPeriod"/>
            </a:pPr>
            <a:r>
              <a:rPr lang="fr-F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OBJECTIFS ET </a:t>
            </a:r>
            <a:r>
              <a:rPr lang="fr-FR" sz="3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ALIGNEMENT STRATEGIQUE</a:t>
            </a:r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buAutoNum type="arabicPeriod"/>
            </a:pPr>
            <a:r>
              <a:rPr lang="fr-FR" sz="3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OBJECTIFS, STRATEGIE ET ZONE D’INTERVENTION</a:t>
            </a:r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buAutoNum type="arabicPeriod"/>
            </a:pPr>
            <a:r>
              <a:rPr lang="fr-FR" sz="3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INTERVENTIONS CLES ET BENEFICIAIRES</a:t>
            </a:r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buAutoNum type="arabicPeriod"/>
            </a:pPr>
            <a:r>
              <a:rPr lang="fr-FR" sz="3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REALISATIONS ET RESULTATS</a:t>
            </a:r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buAutoNum type="arabicPeriod"/>
            </a:pPr>
            <a:r>
              <a:rPr lang="fr-FR" sz="3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DEFIS OPERATIONNELS</a:t>
            </a:r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buAutoNum type="arabicPeriod"/>
            </a:pPr>
            <a:r>
              <a:rPr lang="fr-FR" sz="3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PERSPECTIVES ET PRIORITES STRATEGIQUES</a:t>
            </a:r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buAutoNum type="arabicPeriod"/>
            </a:pPr>
            <a:r>
              <a:rPr lang="fr-FR" sz="3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RECOMMANDATIONS CLES</a:t>
            </a:r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buAutoNum type="arabicPeriod"/>
            </a:pPr>
            <a:r>
              <a:rPr lang="fr-FR" sz="3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MESSAGES CLES</a:t>
            </a:r>
          </a:p>
        </p:txBody>
      </p:sp>
    </p:spTree>
    <p:extLst>
      <p:ext uri="{BB962C8B-B14F-4D97-AF65-F5344CB8AC3E}">
        <p14:creationId xmlns:p14="http://schemas.microsoft.com/office/powerpoint/2010/main" val="4084330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00416" y="266623"/>
            <a:ext cx="2310965" cy="385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457200" indent="-457200">
              <a:lnSpc>
                <a:spcPct val="120000"/>
              </a:lnSpc>
              <a:spcBef>
                <a:spcPts val="1000"/>
              </a:spcBef>
              <a:buFontTx/>
              <a:buAutoNum type="arabicPeriod"/>
            </a:pPr>
            <a:r>
              <a:rPr lang="fr-F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HISTORIQUE ET BASE JURIDIQUE</a:t>
            </a:r>
            <a:endParaRPr lang="fr-FR" sz="2800" dirty="0"/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buAutoNum type="arabicPeriod"/>
            </a:pPr>
            <a:endParaRPr lang="fr-FR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200416" y="981943"/>
            <a:ext cx="11077184" cy="45506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fr-FR" sz="2200" dirty="0">
                <a:latin typeface="Arial Narrow" panose="020B0606020202030204" pitchFamily="34" charset="0"/>
              </a:rPr>
              <a:t>	</a:t>
            </a:r>
            <a:r>
              <a:rPr lang="fr-FR" sz="2200" b="1" dirty="0">
                <a:latin typeface="Arial Narrow" panose="020B0606020202030204" pitchFamily="34" charset="0"/>
              </a:rPr>
              <a:t>Historique du PPEJ </a:t>
            </a:r>
            <a:r>
              <a:rPr lang="fr-FR" sz="2200" dirty="0">
                <a:latin typeface="Arial Narrow" panose="020B0606020202030204" pitchFamily="34" charset="0"/>
              </a:rPr>
              <a:t>:</a:t>
            </a:r>
          </a:p>
          <a:p>
            <a:pPr algn="just"/>
            <a:r>
              <a:rPr lang="fr-FR" sz="2200" dirty="0">
                <a:latin typeface="Arial Narrow" panose="020B0606020202030204" pitchFamily="34" charset="0"/>
              </a:rPr>
              <a:t> - 1988 Projet Entrepreneuriat jeunesse (PEJ) ;</a:t>
            </a:r>
          </a:p>
          <a:p>
            <a:pPr algn="just"/>
            <a:r>
              <a:rPr lang="fr-FR" sz="2200" dirty="0">
                <a:latin typeface="Arial Narrow" panose="020B0606020202030204" pitchFamily="34" charset="0"/>
              </a:rPr>
              <a:t> - 1992 Fonds Jeunes – Emplois (FJE) ;</a:t>
            </a:r>
          </a:p>
          <a:p>
            <a:pPr algn="just"/>
            <a:r>
              <a:rPr lang="fr-FR" sz="2200" dirty="0">
                <a:latin typeface="Arial Narrow" panose="020B0606020202030204" pitchFamily="34" charset="0"/>
              </a:rPr>
              <a:t> - 2011 Fonds d’Insertion pour les Jeunes, (FIJ) ;</a:t>
            </a:r>
          </a:p>
          <a:p>
            <a:pPr algn="just"/>
            <a:r>
              <a:rPr lang="fr-FR" sz="2200" dirty="0">
                <a:latin typeface="Arial Narrow" panose="020B0606020202030204" pitchFamily="34" charset="0"/>
              </a:rPr>
              <a:t> - 2014 Programme de Promotion de l’Entrepreneuriat des Jeunes (PPEJ). </a:t>
            </a:r>
          </a:p>
          <a:p>
            <a:pPr marL="285738" lvl="1">
              <a:lnSpc>
                <a:spcPts val="2583"/>
              </a:lnSpc>
              <a:buSzPct val="100000"/>
            </a:pPr>
            <a:endParaRPr lang="en-US" sz="2200" dirty="0">
              <a:latin typeface="Arial Narrow" panose="020B0606020202030204" pitchFamily="34" charset="0"/>
            </a:endParaRPr>
          </a:p>
          <a:p>
            <a:pPr marL="285738" lvl="1">
              <a:lnSpc>
                <a:spcPts val="2583"/>
              </a:lnSpc>
              <a:buSzPct val="100000"/>
            </a:pPr>
            <a:r>
              <a:rPr lang="en-US" sz="2200" dirty="0">
                <a:latin typeface="Arial Narrow" panose="020B0606020202030204" pitchFamily="34" charset="0"/>
              </a:rPr>
              <a:t>	</a:t>
            </a:r>
            <a:r>
              <a:rPr lang="en-US" sz="2200" b="1" dirty="0">
                <a:latin typeface="Arial Narrow" panose="020B0606020202030204" pitchFamily="34" charset="0"/>
              </a:rPr>
              <a:t>Base </a:t>
            </a:r>
            <a:r>
              <a:rPr lang="en-US" sz="2200" b="1" dirty="0" err="1">
                <a:latin typeface="Arial Narrow" panose="020B0606020202030204" pitchFamily="34" charset="0"/>
              </a:rPr>
              <a:t>juridique</a:t>
            </a:r>
            <a:r>
              <a:rPr lang="en-US" sz="2200" b="1" dirty="0">
                <a:latin typeface="Arial Narrow" panose="020B0606020202030204" pitchFamily="34" charset="0"/>
              </a:rPr>
              <a:t> du PPEJ </a:t>
            </a:r>
            <a:r>
              <a:rPr lang="en-US" sz="2200" dirty="0">
                <a:latin typeface="Arial Narrow" panose="020B0606020202030204" pitchFamily="34" charset="0"/>
              </a:rPr>
              <a:t>:</a:t>
            </a:r>
          </a:p>
          <a:p>
            <a:pPr marL="628638" lvl="1" indent="-342900">
              <a:lnSpc>
                <a:spcPts val="2583"/>
              </a:lnSpc>
              <a:buSzPct val="100000"/>
              <a:buFont typeface="Wingdings" panose="05000000000000000000" pitchFamily="2" charset="2"/>
              <a:buChar char="q"/>
            </a:pPr>
            <a:r>
              <a:rPr lang="en-US" sz="2200" dirty="0">
                <a:latin typeface="Arial Narrow" panose="020B0606020202030204" pitchFamily="34" charset="0"/>
              </a:rPr>
              <a:t>Cadre International : </a:t>
            </a:r>
            <a:r>
              <a:rPr lang="en-US" sz="2200" dirty="0" err="1">
                <a:latin typeface="Arial Narrow" panose="020B0606020202030204" pitchFamily="34" charset="0"/>
              </a:rPr>
              <a:t>Textes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fondamentaux</a:t>
            </a:r>
            <a:r>
              <a:rPr lang="en-US" sz="2200" dirty="0">
                <a:latin typeface="Arial Narrow" panose="020B0606020202030204" pitchFamily="34" charset="0"/>
              </a:rPr>
              <a:t> de la CONFEJES ( 36ème </a:t>
            </a:r>
            <a:r>
              <a:rPr lang="en-US" sz="2200" dirty="0" err="1">
                <a:latin typeface="Arial Narrow" panose="020B0606020202030204" pitchFamily="34" charset="0"/>
              </a:rPr>
              <a:t>Conférence</a:t>
            </a:r>
            <a:r>
              <a:rPr lang="en-US" sz="2200" dirty="0">
                <a:latin typeface="Arial Narrow" panose="020B0606020202030204" pitchFamily="34" charset="0"/>
              </a:rPr>
              <a:t>, Cotonou 2017 ) ;</a:t>
            </a:r>
            <a:endParaRPr lang="fr-FR" sz="2200" dirty="0">
              <a:latin typeface="Arial Narrow" panose="020B0606020202030204" pitchFamily="34" charset="0"/>
            </a:endParaRPr>
          </a:p>
          <a:p>
            <a:pPr marL="571488" lvl="1" indent="-285750" algn="just">
              <a:lnSpc>
                <a:spcPts val="2583"/>
              </a:lnSpc>
              <a:buSzPct val="100000"/>
              <a:buFont typeface="Wingdings" panose="05000000000000000000" pitchFamily="2" charset="2"/>
              <a:buChar char="q"/>
            </a:pPr>
            <a:r>
              <a:rPr lang="fr-FR" sz="2200" dirty="0">
                <a:latin typeface="Arial Narrow" panose="020B0606020202030204" pitchFamily="34" charset="0"/>
              </a:rPr>
              <a:t>Décision N°037-2024 /D/MINJEC/CAB/ du 18 Novembre 2024 portant désignation du </a:t>
            </a:r>
          </a:p>
          <a:p>
            <a:pPr marL="285738" lvl="1">
              <a:lnSpc>
                <a:spcPts val="2583"/>
              </a:lnSpc>
              <a:buSzPct val="100000"/>
            </a:pPr>
            <a:r>
              <a:rPr lang="fr-FR" sz="2200" dirty="0">
                <a:latin typeface="Arial Narrow" panose="020B0606020202030204" pitchFamily="34" charset="0"/>
              </a:rPr>
              <a:t>Coordonnateur National du PPEJ</a:t>
            </a:r>
          </a:p>
          <a:p>
            <a:pPr marL="571488" lvl="1" indent="-285750">
              <a:lnSpc>
                <a:spcPts val="2583"/>
              </a:lnSpc>
              <a:buSzPct val="100000"/>
              <a:buFont typeface="Wingdings" panose="05000000000000000000" pitchFamily="2" charset="2"/>
              <a:buChar char="q"/>
            </a:pPr>
            <a:r>
              <a:rPr lang="fr-FR" sz="2200" dirty="0">
                <a:latin typeface="Arial Narrow" panose="020B0606020202030204" pitchFamily="34" charset="0"/>
              </a:rPr>
              <a:t>Décision N°002-2025/D/MINJEC/CAB du 21 Janvier 2025 portant désignation des Responsables </a:t>
            </a:r>
          </a:p>
          <a:p>
            <a:pPr marL="285738" lvl="1">
              <a:lnSpc>
                <a:spcPts val="2583"/>
              </a:lnSpc>
              <a:buSzPct val="100000"/>
            </a:pPr>
            <a:r>
              <a:rPr lang="fr-FR" sz="2200" dirty="0">
                <a:latin typeface="Arial Narrow" panose="020B0606020202030204" pitchFamily="34" charset="0"/>
              </a:rPr>
              <a:t>au PPEJ.</a:t>
            </a:r>
          </a:p>
          <a:p>
            <a:pPr algn="just"/>
            <a:endParaRPr lang="fr-FR" sz="2200" dirty="0">
              <a:latin typeface="Arial Narrow" panose="020B0606020202030204" pitchFamily="34" charset="0"/>
            </a:endParaRPr>
          </a:p>
          <a:p>
            <a:pPr algn="just"/>
            <a:endParaRPr lang="fr-FR" sz="2200" dirty="0">
              <a:latin typeface="Arial Narrow" panose="020B0606020202030204" pitchFamily="34" charset="0"/>
            </a:endParaRPr>
          </a:p>
          <a:p>
            <a:pPr algn="just"/>
            <a:endParaRPr lang="fr-FR" sz="2200" dirty="0">
              <a:latin typeface="Arial Narrow" panose="020B0606020202030204" pitchFamily="34" charset="0"/>
            </a:endParaRPr>
          </a:p>
          <a:p>
            <a:pPr algn="just"/>
            <a:endParaRPr lang="fr-FR" sz="2200" dirty="0">
              <a:latin typeface="Arial Narrow" panose="020B0606020202030204" pitchFamily="34" charset="0"/>
            </a:endParaRPr>
          </a:p>
          <a:p>
            <a:pPr algn="just"/>
            <a:endParaRPr lang="en-US" sz="2200" dirty="0">
              <a:latin typeface="Arial Narrow" panose="020B060602020203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21023" y="5113338"/>
            <a:ext cx="10749856" cy="32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83"/>
              </a:lnSpc>
            </a:pPr>
            <a:endParaRPr lang="en-US" sz="1583" dirty="0"/>
          </a:p>
        </p:txBody>
      </p:sp>
    </p:spTree>
    <p:extLst>
      <p:ext uri="{BB962C8B-B14F-4D97-AF65-F5344CB8AC3E}">
        <p14:creationId xmlns:p14="http://schemas.microsoft.com/office/powerpoint/2010/main" val="3434020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00416" y="266623"/>
            <a:ext cx="2310965" cy="385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514350" indent="-514350">
              <a:lnSpc>
                <a:spcPct val="120000"/>
              </a:lnSpc>
              <a:spcBef>
                <a:spcPts val="1000"/>
              </a:spcBef>
              <a:buFont typeface="+mj-lt"/>
              <a:buAutoNum type="arabicPeriod" startAt="2"/>
            </a:pPr>
            <a:r>
              <a:rPr lang="fr-F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OBJECTIFS ET ALIGNEMENT STRATEGIQUE</a:t>
            </a:r>
          </a:p>
        </p:txBody>
      </p:sp>
      <p:sp>
        <p:nvSpPr>
          <p:cNvPr id="7" name="Text 5"/>
          <p:cNvSpPr/>
          <p:nvPr/>
        </p:nvSpPr>
        <p:spPr>
          <a:xfrm>
            <a:off x="721023" y="5113338"/>
            <a:ext cx="10749856" cy="32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83"/>
              </a:lnSpc>
            </a:pPr>
            <a:endParaRPr lang="en-US" sz="1583" dirty="0"/>
          </a:p>
        </p:txBody>
      </p:sp>
      <p:sp>
        <p:nvSpPr>
          <p:cNvPr id="5" name="Text 1"/>
          <p:cNvSpPr/>
          <p:nvPr/>
        </p:nvSpPr>
        <p:spPr>
          <a:xfrm>
            <a:off x="200416" y="888122"/>
            <a:ext cx="11367083" cy="54625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fr-F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OBJECTIFS</a:t>
            </a:r>
            <a:endParaRPr lang="fr-FR" sz="2000" b="1" dirty="0">
              <a:solidFill>
                <a:srgbClr val="2C29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Inter" pitchFamily="34" charset="-122"/>
              <a:cs typeface="Inter" pitchFamily="34" charset="-120"/>
            </a:endParaRPr>
          </a:p>
          <a:p>
            <a:r>
              <a:rPr lang="fr-FR" sz="20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Le PPEJ vise à favoriser la participation active des jeunes au processus de développement socio-économique de leurs pays. Il a pour missions de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Promouvoir l’esprit d’entreprise chez les jeunes et de leur offrir des formations y afférentes 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Soutenir des initiatives pilotes dans le domaine de l’insertion sociale et économique des jeunes 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Susciter des dynamiques locales, régionales et nationales pour mettre à la disposition des jeunes porteurs de projets, les conseils techniques et les soutiens institutionnels nécessaires à leur réussite.</a:t>
            </a:r>
          </a:p>
          <a:p>
            <a:endParaRPr lang="en-US" sz="1100" dirty="0">
              <a:solidFill>
                <a:srgbClr val="2C2926"/>
              </a:solidFill>
              <a:latin typeface="Arial Narrow" panose="020B0606020202030204" pitchFamily="34" charset="0"/>
              <a:ea typeface="Inter" pitchFamily="34" charset="-122"/>
              <a:cs typeface="Inter" pitchFamily="34" charset="-120"/>
            </a:endParaRPr>
          </a:p>
          <a:p>
            <a:r>
              <a:rPr lang="fr-F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ALIGNEMENT STRATEGIQUE</a:t>
            </a:r>
            <a:endParaRPr lang="en-US" sz="2000" b="1" dirty="0">
              <a:solidFill>
                <a:srgbClr val="2C2926"/>
              </a:solidFill>
              <a:latin typeface="Arial Narrow" panose="020B0606020202030204" pitchFamily="34" charset="0"/>
              <a:ea typeface="Inter" pitchFamily="34" charset="-122"/>
              <a:cs typeface="Inter" pitchFamily="34" charset="-120"/>
            </a:endParaRPr>
          </a:p>
          <a:p>
            <a:r>
              <a:rPr lang="en-US" sz="20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1-</a:t>
            </a:r>
            <a:r>
              <a:rPr lang="en-US" sz="2000" b="1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Stratégie Nationale de Développement 2020-200 </a:t>
            </a:r>
            <a:r>
              <a:rPr lang="en-US" sz="20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(SND30), le PPEJ contribue à la création d'emplois décents et au développement des Petites et Moyennes Entreprises (PME) locales ;</a:t>
            </a:r>
          </a:p>
          <a:p>
            <a:endParaRPr lang="en-US" sz="900" dirty="0">
              <a:solidFill>
                <a:srgbClr val="2C2926"/>
              </a:solidFill>
              <a:latin typeface="Arial Narrow" panose="020B0606020202030204" pitchFamily="34" charset="0"/>
              <a:ea typeface="Inter" pitchFamily="34" charset="-122"/>
              <a:cs typeface="Inter" pitchFamily="34" charset="-120"/>
            </a:endParaRPr>
          </a:p>
          <a:p>
            <a:r>
              <a:rPr lang="en-US" sz="20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2-</a:t>
            </a:r>
            <a:r>
              <a:rPr lang="en-US" sz="2000" b="1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Politique Nationale de la Jeunesse </a:t>
            </a:r>
            <a:r>
              <a:rPr lang="en-US" sz="20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(PNJ), le PPEJ est </a:t>
            </a:r>
            <a:r>
              <a:rPr lang="en-US" sz="20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considéré</a:t>
            </a:r>
            <a:r>
              <a:rPr lang="en-US" sz="20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0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comme</a:t>
            </a:r>
            <a:r>
              <a:rPr lang="en-US" sz="20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0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une</a:t>
            </a:r>
            <a:r>
              <a:rPr lang="en-US" sz="20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0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réponse</a:t>
            </a:r>
            <a:r>
              <a:rPr lang="en-US" sz="20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0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directe</a:t>
            </a:r>
            <a:r>
              <a:rPr lang="en-US" sz="20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à </a:t>
            </a:r>
            <a:r>
              <a:rPr lang="en-US" sz="20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l'axe</a:t>
            </a:r>
            <a:r>
              <a:rPr lang="en-US" sz="20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"Promotion </a:t>
            </a:r>
            <a:r>
              <a:rPr lang="en-US" sz="20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économique</a:t>
            </a:r>
            <a:r>
              <a:rPr lang="en-US" sz="20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des jeunes ;</a:t>
            </a:r>
          </a:p>
          <a:p>
            <a:endParaRPr lang="en-US" sz="900" dirty="0">
              <a:solidFill>
                <a:srgbClr val="2C2926"/>
              </a:solidFill>
              <a:latin typeface="Arial Narrow" panose="020B0606020202030204" pitchFamily="34" charset="0"/>
              <a:ea typeface="Inter" pitchFamily="34" charset="-122"/>
              <a:cs typeface="Inter" pitchFamily="34" charset="-120"/>
            </a:endParaRPr>
          </a:p>
          <a:p>
            <a:r>
              <a:rPr lang="en-US" sz="20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3-</a:t>
            </a:r>
            <a:r>
              <a:rPr lang="en-US" sz="2000" b="1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Objectifs de </a:t>
            </a:r>
            <a:r>
              <a:rPr lang="en-US" sz="2000" b="1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Développement</a:t>
            </a:r>
            <a:r>
              <a:rPr lang="en-US" sz="2000" b="1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Durable</a:t>
            </a:r>
            <a:r>
              <a:rPr lang="en-US" sz="20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(ODD), le PPEJ </a:t>
            </a:r>
            <a:r>
              <a:rPr lang="en-US" sz="20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contribue</a:t>
            </a:r>
            <a:r>
              <a:rPr lang="en-US" sz="20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à </a:t>
            </a:r>
            <a:r>
              <a:rPr lang="en-US" sz="20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l’atteinte</a:t>
            </a:r>
            <a:r>
              <a:rPr lang="en-US" sz="20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des </a:t>
            </a:r>
            <a:r>
              <a:rPr lang="en-US" sz="20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objectifs</a:t>
            </a:r>
            <a:r>
              <a:rPr lang="en-US" sz="20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du Travail </a:t>
            </a:r>
            <a:r>
              <a:rPr lang="en-US" sz="20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décent</a:t>
            </a:r>
            <a:r>
              <a:rPr lang="en-US" sz="20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et </a:t>
            </a:r>
            <a:r>
              <a:rPr lang="en-US" sz="20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croissance</a:t>
            </a:r>
            <a:r>
              <a:rPr lang="en-US" sz="20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0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économique</a:t>
            </a:r>
            <a:r>
              <a:rPr lang="en-US" sz="20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(ODD 8).</a:t>
            </a:r>
            <a:endParaRPr lang="en-US" sz="2000" dirty="0">
              <a:latin typeface="Arial Narrow" panose="020B0606020202030204" pitchFamily="34" charset="0"/>
            </a:endParaRPr>
          </a:p>
          <a:p>
            <a:pPr>
              <a:lnSpc>
                <a:spcPts val="1792"/>
              </a:lnSpc>
            </a:pPr>
            <a:endParaRPr lang="en-US" sz="2000" dirty="0">
              <a:latin typeface="Arial Narrow" panose="020B0606020202030204" pitchFamily="34" charset="0"/>
            </a:endParaRPr>
          </a:p>
          <a:p>
            <a:pPr>
              <a:lnSpc>
                <a:spcPts val="1792"/>
              </a:lnSpc>
            </a:pPr>
            <a:endParaRPr lang="en-US" sz="2000" dirty="0">
              <a:solidFill>
                <a:srgbClr val="2C2926"/>
              </a:solidFill>
              <a:latin typeface="Arial Narrow" panose="020B0606020202030204" pitchFamily="34" charset="0"/>
              <a:ea typeface="Inter" pitchFamily="34" charset="-122"/>
              <a:cs typeface="Inter" pitchFamily="34" charset="-120"/>
            </a:endParaRPr>
          </a:p>
          <a:p>
            <a:pPr>
              <a:lnSpc>
                <a:spcPts val="1792"/>
              </a:lnSpc>
            </a:pPr>
            <a:endParaRPr lang="en-US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971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6164" y="75425"/>
            <a:ext cx="6921510" cy="3123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514350" indent="-514350">
              <a:lnSpc>
                <a:spcPct val="120000"/>
              </a:lnSpc>
              <a:spcBef>
                <a:spcPts val="1000"/>
              </a:spcBef>
              <a:buFont typeface="+mj-lt"/>
              <a:buAutoNum type="arabicPeriod" startAt="3"/>
            </a:pPr>
            <a:r>
              <a:rPr lang="fr-F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OBJECTIFS, STRATEGIE ET ZONE D’INTERVENTION</a:t>
            </a:r>
          </a:p>
        </p:txBody>
      </p:sp>
      <p:sp>
        <p:nvSpPr>
          <p:cNvPr id="8" name="Text 6"/>
          <p:cNvSpPr/>
          <p:nvPr/>
        </p:nvSpPr>
        <p:spPr>
          <a:xfrm>
            <a:off x="2370138" y="3571677"/>
            <a:ext cx="7451725" cy="2281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92"/>
              </a:lnSpc>
            </a:pPr>
            <a:endParaRPr lang="en-US" sz="1083" dirty="0"/>
          </a:p>
        </p:txBody>
      </p:sp>
      <p:sp>
        <p:nvSpPr>
          <p:cNvPr id="9" name="Text 7"/>
          <p:cNvSpPr/>
          <p:nvPr/>
        </p:nvSpPr>
        <p:spPr>
          <a:xfrm>
            <a:off x="2370138" y="3960218"/>
            <a:ext cx="7451725" cy="2281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1792"/>
              </a:lnSpc>
              <a:buSzPct val="100000"/>
              <a:buChar char="•"/>
            </a:pPr>
            <a:endParaRPr lang="en-US" sz="1083" dirty="0"/>
          </a:p>
        </p:txBody>
      </p:sp>
      <p:sp>
        <p:nvSpPr>
          <p:cNvPr id="10" name="Text 5"/>
          <p:cNvSpPr/>
          <p:nvPr/>
        </p:nvSpPr>
        <p:spPr>
          <a:xfrm>
            <a:off x="214491" y="812161"/>
            <a:ext cx="10913935" cy="55190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000" b="1" u="sng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Objectifs stratégiques </a:t>
            </a:r>
            <a:r>
              <a:rPr lang="fr-FR" sz="20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:</a:t>
            </a:r>
          </a:p>
          <a:p>
            <a:r>
              <a:rPr lang="fr-FR" sz="20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1-</a:t>
            </a:r>
            <a:r>
              <a:rPr lang="fr-FR" sz="2000" dirty="0">
                <a:latin typeface="Arial Narrow" panose="020B0606020202030204" pitchFamily="34" charset="0"/>
              </a:rPr>
              <a:t> Accroître le nombre d’entreprises créées par les jeunes encadrés par les structures et programmes du MINJEC ;</a:t>
            </a:r>
          </a:p>
          <a:p>
            <a:r>
              <a:rPr lang="fr-FR" sz="20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2-</a:t>
            </a:r>
            <a:r>
              <a:rPr lang="fr-FR" sz="2000" dirty="0">
                <a:latin typeface="Arial Narrow" panose="020B0606020202030204" pitchFamily="34" charset="0"/>
              </a:rPr>
              <a:t> Améliorer l’insertion socioéconomique des jeunes hommes et femmes encadrés par les structures du MINJEC.</a:t>
            </a:r>
          </a:p>
          <a:p>
            <a:endParaRPr lang="fr-FR" sz="900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000" b="1" u="sng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Indicateurs de performance </a:t>
            </a:r>
            <a:r>
              <a:rPr lang="fr-FR" sz="20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:</a:t>
            </a:r>
          </a:p>
          <a:p>
            <a:r>
              <a:rPr lang="fr-FR" sz="20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1-Accroître à 20750, le </a:t>
            </a:r>
            <a:r>
              <a:rPr lang="fr-FR" sz="2000" dirty="0">
                <a:latin typeface="Arial Narrow" panose="020B0606020202030204" pitchFamily="34" charset="0"/>
              </a:rPr>
              <a:t>nombre d’entreprises créées par les jeunes encadrés par les structures et programmes du MINJEC ;</a:t>
            </a:r>
          </a:p>
          <a:p>
            <a:r>
              <a:rPr lang="fr-FR" sz="20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2-Accroître à 4500, le </a:t>
            </a:r>
            <a:r>
              <a:rPr lang="fr-FR" sz="2000" dirty="0">
                <a:latin typeface="Arial Narrow" panose="020B0606020202030204" pitchFamily="34" charset="0"/>
              </a:rPr>
              <a:t>nombre de jeunes H/F accompagnés dans le processus d’insertion sociale par le MINJEC ;</a:t>
            </a:r>
          </a:p>
          <a:p>
            <a:r>
              <a:rPr lang="fr-FR" sz="20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3-Améliorer à 80%, le </a:t>
            </a:r>
            <a:r>
              <a:rPr lang="fr-FR" sz="2000" dirty="0">
                <a:latin typeface="Arial Narrow" panose="020B0606020202030204" pitchFamily="34" charset="0"/>
              </a:rPr>
              <a:t>taux d’insertion socioéconomique des jeunes H/F encadrés par les structures du MINJEC.</a:t>
            </a:r>
          </a:p>
          <a:p>
            <a:endParaRPr lang="fr-FR" sz="900" dirty="0">
              <a:latin typeface="Arial Narrow" panose="020B0606020202030204" pitchFamily="34" charset="0"/>
            </a:endParaRPr>
          </a:p>
          <a:p>
            <a:endParaRPr lang="fr-FR" sz="300" dirty="0">
              <a:solidFill>
                <a:srgbClr val="2C2926"/>
              </a:solidFill>
              <a:latin typeface="Arial Narrow" panose="020B0606020202030204" pitchFamily="34" charset="0"/>
              <a:ea typeface="Inter" pitchFamily="34" charset="-122"/>
              <a:cs typeface="Inter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000" b="1" u="sng" dirty="0">
                <a:solidFill>
                  <a:srgbClr val="000000"/>
                </a:solidFill>
                <a:latin typeface="Arial Narrow" panose="020B0606020202030204" pitchFamily="34" charset="0"/>
                <a:ea typeface="Calibri"/>
              </a:rPr>
              <a:t>Mode opératoire:</a:t>
            </a:r>
          </a:p>
          <a:p>
            <a:r>
              <a:rPr lang="fr-FR" sz="20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Lancement d’un appel à projet au niveau national, jeunes inscrits dans la base de données de l’Observatoire National </a:t>
            </a:r>
            <a:endParaRPr lang="fr-FR" sz="2000" dirty="0" smtClean="0">
              <a:solidFill>
                <a:srgbClr val="2C2926"/>
              </a:solidFill>
              <a:latin typeface="Arial Narrow" panose="020B0606020202030204" pitchFamily="34" charset="0"/>
              <a:ea typeface="Inter" pitchFamily="34" charset="-122"/>
              <a:cs typeface="Inter" pitchFamily="34" charset="-120"/>
            </a:endParaRPr>
          </a:p>
          <a:p>
            <a:r>
              <a:rPr lang="fr-FR" sz="2000" dirty="0" smtClean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de </a:t>
            </a:r>
            <a:r>
              <a:rPr lang="fr-FR" sz="20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la Jeunesse </a:t>
            </a:r>
            <a:r>
              <a:rPr lang="fr-FR" sz="2000" dirty="0" smtClean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(</a:t>
            </a:r>
            <a:r>
              <a:rPr lang="fr-FR" sz="20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ONJ) ayant suivi la formation en entrepreneuriat prioritairement interpellés.</a:t>
            </a:r>
          </a:p>
          <a:p>
            <a:endParaRPr lang="fr-FR" sz="900" dirty="0">
              <a:solidFill>
                <a:srgbClr val="2C2926"/>
              </a:solidFill>
              <a:latin typeface="Arial Narrow" panose="020B0606020202030204" pitchFamily="34" charset="0"/>
              <a:ea typeface="Inter" pitchFamily="34" charset="-122"/>
              <a:cs typeface="Inter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000" b="1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Couverture territoriale </a:t>
            </a:r>
            <a:r>
              <a:rPr lang="fr-FR" sz="20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: </a:t>
            </a:r>
          </a:p>
          <a:p>
            <a:r>
              <a:rPr lang="fr-FR" sz="20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10 régions, 58 départements, 360 Communes</a:t>
            </a:r>
          </a:p>
          <a:p>
            <a:endParaRPr lang="fr-FR" dirty="0">
              <a:solidFill>
                <a:srgbClr val="2C2926"/>
              </a:solidFill>
              <a:latin typeface="Arial Narrow" panose="020B0606020202030204" pitchFamily="34" charset="0"/>
              <a:ea typeface="Inter" pitchFamily="34" charset="-122"/>
              <a:cs typeface="Inter" pitchFamily="34" charset="-120"/>
            </a:endParaRPr>
          </a:p>
          <a:p>
            <a:endParaRPr lang="en-US" sz="1200" dirty="0">
              <a:solidFill>
                <a:srgbClr val="2C2926"/>
              </a:solidFill>
              <a:latin typeface="Arial Narrow" panose="020B0606020202030204" pitchFamily="34" charset="0"/>
              <a:ea typeface="Inter" pitchFamily="34" charset="-122"/>
              <a:cs typeface="Inter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 Narrow" panose="020B06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 Narrow" panose="020B06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 Narrow" panose="020B06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 Narrow" panose="020B06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 Narrow" panose="020B06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 Narrow" panose="020B06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 Narrow" panose="020B06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 Narrow" panose="020B06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64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6164" y="226503"/>
            <a:ext cx="6921510" cy="3123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514350" indent="-514350">
              <a:lnSpc>
                <a:spcPct val="120000"/>
              </a:lnSpc>
              <a:spcBef>
                <a:spcPts val="1000"/>
              </a:spcBef>
              <a:buFont typeface="+mj-lt"/>
              <a:buAutoNum type="arabicPeriod" startAt="4"/>
            </a:pPr>
            <a:r>
              <a:rPr lang="fr-F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INTERVENTIONS CLES ET BENEFICIAIRES</a:t>
            </a:r>
          </a:p>
        </p:txBody>
      </p:sp>
      <p:sp>
        <p:nvSpPr>
          <p:cNvPr id="8" name="Text 6"/>
          <p:cNvSpPr/>
          <p:nvPr/>
        </p:nvSpPr>
        <p:spPr>
          <a:xfrm>
            <a:off x="2370138" y="3571677"/>
            <a:ext cx="7451725" cy="2281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92"/>
              </a:lnSpc>
            </a:pPr>
            <a:endParaRPr lang="en-US" sz="1083" dirty="0"/>
          </a:p>
        </p:txBody>
      </p:sp>
      <p:sp>
        <p:nvSpPr>
          <p:cNvPr id="9" name="Text 7"/>
          <p:cNvSpPr/>
          <p:nvPr/>
        </p:nvSpPr>
        <p:spPr>
          <a:xfrm>
            <a:off x="2370138" y="3960218"/>
            <a:ext cx="7451725" cy="2281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1792"/>
              </a:lnSpc>
              <a:buSzPct val="100000"/>
              <a:buChar char="•"/>
            </a:pPr>
            <a:endParaRPr lang="en-US" sz="1083" dirty="0"/>
          </a:p>
        </p:txBody>
      </p:sp>
      <p:sp>
        <p:nvSpPr>
          <p:cNvPr id="10" name="Text 5"/>
          <p:cNvSpPr/>
          <p:nvPr/>
        </p:nvSpPr>
        <p:spPr>
          <a:xfrm>
            <a:off x="200416" y="1132289"/>
            <a:ext cx="11451892" cy="52434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2800" b="1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Composantes</a:t>
            </a:r>
            <a:r>
              <a:rPr lang="en-US" sz="2800" b="1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:</a:t>
            </a:r>
            <a:endParaRPr lang="en-US" sz="2800" dirty="0">
              <a:solidFill>
                <a:srgbClr val="2C2926"/>
              </a:solidFill>
              <a:latin typeface="Arial Narrow" panose="020B0606020202030204" pitchFamily="34" charset="0"/>
              <a:ea typeface="Inter" pitchFamily="34" charset="-122"/>
              <a:cs typeface="Inter" pitchFamily="34" charset="-120"/>
            </a:endParaRPr>
          </a:p>
          <a:p>
            <a:r>
              <a:rPr lang="fr-FR" sz="24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1-Formation des formateurs nationaux sur les outils PPEJ ;</a:t>
            </a:r>
          </a:p>
          <a:p>
            <a:r>
              <a:rPr lang="fr-FR" sz="24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2-Formation des jeunes sur l’entrepreneuriat ;</a:t>
            </a:r>
          </a:p>
          <a:p>
            <a:r>
              <a:rPr lang="fr-FR" sz="24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3-Financement des projets des jeunes sélectionnés au Comité Technique de Sélection </a:t>
            </a:r>
            <a:endParaRPr lang="fr-FR" sz="2400" dirty="0" smtClean="0">
              <a:solidFill>
                <a:srgbClr val="2C2926"/>
              </a:solidFill>
              <a:latin typeface="Arial Narrow" panose="020B0606020202030204" pitchFamily="34" charset="0"/>
              <a:ea typeface="Inter" pitchFamily="34" charset="-122"/>
              <a:cs typeface="Inter" pitchFamily="34" charset="-120"/>
            </a:endParaRPr>
          </a:p>
          <a:p>
            <a:r>
              <a:rPr lang="fr-FR" sz="24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fr-FR" sz="2400" dirty="0" smtClean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 et </a:t>
            </a:r>
            <a:r>
              <a:rPr lang="fr-FR" sz="24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d’Orientation du PPEJ (CTSO/PPEJ);</a:t>
            </a:r>
          </a:p>
          <a:p>
            <a:r>
              <a:rPr lang="fr-FR" sz="24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4-Suivi-évaluation des projets des jeunes bénéficiaires</a:t>
            </a:r>
            <a:r>
              <a:rPr lang="fr-FR" sz="2400" dirty="0" smtClean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.</a:t>
            </a:r>
          </a:p>
          <a:p>
            <a:endParaRPr lang="fr-FR" sz="2400" dirty="0">
              <a:solidFill>
                <a:srgbClr val="2C2926"/>
              </a:solidFill>
              <a:latin typeface="Arial Narrow" panose="020B0606020202030204" pitchFamily="34" charset="0"/>
              <a:ea typeface="Inter" pitchFamily="34" charset="-122"/>
              <a:cs typeface="Inter" pitchFamily="34" charset="-120"/>
            </a:endParaRPr>
          </a:p>
          <a:p>
            <a:endParaRPr lang="fr-FR" sz="2000" dirty="0">
              <a:solidFill>
                <a:srgbClr val="2C2926"/>
              </a:solidFill>
              <a:latin typeface="Arial Narrow" panose="020B0606020202030204" pitchFamily="34" charset="0"/>
              <a:ea typeface="Inter" pitchFamily="34" charset="-122"/>
              <a:cs typeface="Inter" pitchFamily="34" charset="-120"/>
            </a:endParaRPr>
          </a:p>
          <a:p>
            <a:r>
              <a:rPr lang="en-US" sz="2800" b="1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Bénéficiaires</a:t>
            </a:r>
            <a:r>
              <a:rPr lang="en-US" sz="2800" b="1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du PPEJ </a:t>
            </a:r>
            <a:r>
              <a:rPr lang="en-US" sz="2800" b="1" dirty="0" smtClean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: </a:t>
            </a:r>
            <a:r>
              <a:rPr lang="en-US" sz="2400" dirty="0" err="1" smtClean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Jeunes</a:t>
            </a:r>
            <a:r>
              <a:rPr lang="en-US" sz="2400" dirty="0" smtClean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hommes et femmes </a:t>
            </a:r>
            <a:r>
              <a:rPr lang="en-US" sz="2400" dirty="0" err="1" smtClean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âgés</a:t>
            </a:r>
            <a:r>
              <a:rPr lang="en-US" sz="2400" dirty="0" smtClean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4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de 18 à 35 </a:t>
            </a:r>
            <a:r>
              <a:rPr lang="en-US" sz="2400" dirty="0" err="1" smtClean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ans</a:t>
            </a:r>
            <a:r>
              <a:rPr lang="en-US" sz="2400" dirty="0" smtClean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, </a:t>
            </a:r>
            <a:r>
              <a:rPr lang="en-US" sz="2400" dirty="0" err="1" smtClean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scolarisés</a:t>
            </a:r>
            <a:r>
              <a:rPr lang="en-US" sz="2400" dirty="0" smtClean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4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ou</a:t>
            </a:r>
            <a:r>
              <a:rPr lang="en-US" sz="24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400" dirty="0" smtClean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non, </a:t>
            </a:r>
          </a:p>
          <a:p>
            <a:r>
              <a:rPr lang="en-US" sz="2400" dirty="0" smtClean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			        </a:t>
            </a:r>
            <a:r>
              <a:rPr lang="en-US" sz="2400" dirty="0" err="1" smtClean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diplômés</a:t>
            </a:r>
            <a:r>
              <a:rPr lang="en-US" sz="2400" dirty="0" smtClean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4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ou</a:t>
            </a:r>
            <a:r>
              <a:rPr lang="en-US" sz="24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non.</a:t>
            </a:r>
          </a:p>
          <a:p>
            <a:pPr>
              <a:lnSpc>
                <a:spcPct val="150000"/>
              </a:lnSpc>
            </a:pPr>
            <a:endParaRPr lang="en-US" sz="1200" dirty="0">
              <a:solidFill>
                <a:srgbClr val="2C2926"/>
              </a:solidFill>
              <a:latin typeface="Arial Narrow" panose="020B0606020202030204" pitchFamily="34" charset="0"/>
              <a:ea typeface="Inter" pitchFamily="34" charset="-122"/>
              <a:cs typeface="Inter" pitchFamily="34" charset="-120"/>
            </a:endParaRPr>
          </a:p>
          <a:p>
            <a:pPr>
              <a:lnSpc>
                <a:spcPts val="1792"/>
              </a:lnSpc>
            </a:pPr>
            <a:endParaRPr lang="en-US" dirty="0">
              <a:solidFill>
                <a:srgbClr val="2C2926"/>
              </a:solidFill>
              <a:latin typeface="Arial Narrow" panose="020B0606020202030204" pitchFamily="34" charset="0"/>
              <a:ea typeface="Inter" pitchFamily="34" charset="-122"/>
              <a:cs typeface="Inter" pitchFamily="34" charset="-120"/>
            </a:endParaRPr>
          </a:p>
          <a:p>
            <a:pPr>
              <a:lnSpc>
                <a:spcPts val="1792"/>
              </a:lnSpc>
            </a:pPr>
            <a:endParaRPr lang="en-US" sz="800" dirty="0">
              <a:solidFill>
                <a:srgbClr val="2C2926"/>
              </a:solidFill>
              <a:latin typeface="Arial Narrow" panose="020B0606020202030204" pitchFamily="34" charset="0"/>
              <a:ea typeface="Inter" pitchFamily="34" charset="-122"/>
              <a:cs typeface="Inter" pitchFamily="34" charset="-120"/>
            </a:endParaRPr>
          </a:p>
          <a:p>
            <a:pPr marL="171450" indent="-171450">
              <a:lnSpc>
                <a:spcPts val="1792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rial Narrow" panose="020B0606020202030204" pitchFamily="34" charset="0"/>
            </a:endParaRPr>
          </a:p>
          <a:p>
            <a:pPr marL="171450" indent="-171450">
              <a:lnSpc>
                <a:spcPts val="1792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rial Narrow" panose="020B0606020202030204" pitchFamily="34" charset="0"/>
            </a:endParaRPr>
          </a:p>
          <a:p>
            <a:pPr marL="171450" indent="-171450">
              <a:lnSpc>
                <a:spcPts val="1792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rial Narrow" panose="020B0606020202030204" pitchFamily="34" charset="0"/>
            </a:endParaRPr>
          </a:p>
          <a:p>
            <a:pPr marL="171450" indent="-171450">
              <a:lnSpc>
                <a:spcPts val="1792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rial Narrow" panose="020B0606020202030204" pitchFamily="34" charset="0"/>
            </a:endParaRPr>
          </a:p>
          <a:p>
            <a:pPr marL="171450" indent="-171450">
              <a:lnSpc>
                <a:spcPts val="1792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rial Narrow" panose="020B0606020202030204" pitchFamily="34" charset="0"/>
            </a:endParaRPr>
          </a:p>
          <a:p>
            <a:pPr marL="171450" indent="-171450">
              <a:lnSpc>
                <a:spcPts val="1792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rial Narrow" panose="020B0606020202030204" pitchFamily="34" charset="0"/>
            </a:endParaRPr>
          </a:p>
          <a:p>
            <a:pPr marL="171450" indent="-171450">
              <a:lnSpc>
                <a:spcPts val="1792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rial Narrow" panose="020B0606020202030204" pitchFamily="34" charset="0"/>
            </a:endParaRPr>
          </a:p>
          <a:p>
            <a:pPr marL="171450" indent="-171450">
              <a:lnSpc>
                <a:spcPts val="1792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rial Narrow" panose="020B0606020202030204" pitchFamily="34" charset="0"/>
            </a:endParaRPr>
          </a:p>
          <a:p>
            <a:pPr marL="171450" indent="-171450">
              <a:lnSpc>
                <a:spcPts val="1792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297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5188" y="436283"/>
            <a:ext cx="7107337" cy="385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514350" indent="-514350">
              <a:lnSpc>
                <a:spcPct val="120000"/>
              </a:lnSpc>
              <a:spcBef>
                <a:spcPts val="1000"/>
              </a:spcBef>
              <a:buFont typeface="+mj-lt"/>
              <a:buAutoNum type="arabicPeriod" startAt="5"/>
            </a:pPr>
            <a:r>
              <a:rPr lang="fr-F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REALISATIONS ET RESULTATS</a:t>
            </a:r>
          </a:p>
        </p:txBody>
      </p:sp>
      <p:sp>
        <p:nvSpPr>
          <p:cNvPr id="4" name="Text 2"/>
          <p:cNvSpPr/>
          <p:nvPr/>
        </p:nvSpPr>
        <p:spPr>
          <a:xfrm>
            <a:off x="275572" y="1653436"/>
            <a:ext cx="11240929" cy="39331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ct val="150000"/>
              </a:lnSpc>
              <a:buSzPct val="100000"/>
              <a:buChar char="•"/>
            </a:pPr>
            <a:r>
              <a:rPr lang="en-US" sz="2800" dirty="0">
                <a:solidFill>
                  <a:srgbClr val="2C2926"/>
                </a:solidFill>
                <a:latin typeface="Arial Narrow" panose="020B0606020202030204" pitchFamily="34" charset="0"/>
                <a:ea typeface="Inter" panose="020B0604020202020204" charset="0"/>
                <a:cs typeface="Inter" pitchFamily="34" charset="-120"/>
              </a:rPr>
              <a:t>967 jeunes formés aux techniques de gestion et </a:t>
            </a:r>
            <a:r>
              <a:rPr lang="en-US" sz="2800" dirty="0" smtClean="0">
                <a:solidFill>
                  <a:srgbClr val="2C2926"/>
                </a:solidFill>
                <a:latin typeface="Arial Narrow" panose="020B0606020202030204" pitchFamily="34" charset="0"/>
                <a:ea typeface="Inter" panose="020B0604020202020204" charset="0"/>
                <a:cs typeface="Inter" pitchFamily="34" charset="-120"/>
              </a:rPr>
              <a:t>montage de </a:t>
            </a:r>
            <a:r>
              <a:rPr lang="en-US" sz="2800" dirty="0" err="1">
                <a:solidFill>
                  <a:srgbClr val="2C2926"/>
                </a:solidFill>
                <a:latin typeface="Arial Narrow" panose="020B0606020202030204" pitchFamily="34" charset="0"/>
                <a:ea typeface="Inter" panose="020B0604020202020204" charset="0"/>
                <a:cs typeface="Inter" pitchFamily="34" charset="-120"/>
              </a:rPr>
              <a:t>projets</a:t>
            </a:r>
            <a:r>
              <a:rPr lang="en-US" sz="2800" dirty="0">
                <a:solidFill>
                  <a:srgbClr val="2C2926"/>
                </a:solidFill>
                <a:latin typeface="Arial Narrow" panose="020B0606020202030204" pitchFamily="34" charset="0"/>
                <a:ea typeface="Inter" panose="020B0604020202020204" charset="0"/>
                <a:cs typeface="Inter" pitchFamily="34" charset="-120"/>
              </a:rPr>
              <a:t> ;</a:t>
            </a:r>
          </a:p>
          <a:p>
            <a:pPr marL="342900" indent="-342900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168 </a:t>
            </a:r>
            <a:r>
              <a:rPr lang="en-US" sz="28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entreprises</a:t>
            </a:r>
            <a:r>
              <a:rPr lang="en-US" sz="28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8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créées</a:t>
            </a:r>
            <a:r>
              <a:rPr lang="en-US" sz="28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et </a:t>
            </a:r>
            <a:r>
              <a:rPr lang="en-US" sz="28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financées</a:t>
            </a:r>
            <a:r>
              <a:rPr lang="en-US" sz="28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;</a:t>
            </a:r>
          </a:p>
          <a:p>
            <a:pPr marL="342900" indent="-342900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655 </a:t>
            </a:r>
            <a:r>
              <a:rPr lang="en-US" sz="28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emplois</a:t>
            </a:r>
            <a:r>
              <a:rPr lang="en-US" sz="28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directs </a:t>
            </a:r>
            <a:r>
              <a:rPr lang="en-US" sz="28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générés</a:t>
            </a:r>
            <a:r>
              <a:rPr lang="en-US" sz="28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sur </a:t>
            </a:r>
            <a:r>
              <a:rPr lang="en-US" sz="28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l'ensemble</a:t>
            </a:r>
            <a:r>
              <a:rPr lang="en-US" sz="28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du </a:t>
            </a:r>
            <a:r>
              <a:rPr lang="en-US" sz="28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territoire</a:t>
            </a:r>
            <a:r>
              <a:rPr lang="en-US" sz="28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;</a:t>
            </a:r>
          </a:p>
          <a:p>
            <a:pPr marL="342900" indent="-342900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01 plate-forme des jeunes bénéficiaires de financements fonctionnelle.</a:t>
            </a:r>
            <a:endParaRPr lang="en-US" sz="2800" dirty="0">
              <a:solidFill>
                <a:srgbClr val="2C2926"/>
              </a:solidFill>
              <a:latin typeface="Arial Narrow" panose="020B0606020202030204" pitchFamily="34" charset="0"/>
              <a:ea typeface="Inter" pitchFamily="34" charset="-122"/>
              <a:cs typeface="Inter" pitchFamily="34" charset="-12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endParaRPr lang="en-US" sz="2800" dirty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US" sz="2800" dirty="0">
              <a:latin typeface="Arial Narrow" panose="020B0606020202030204" pitchFamily="34" charset="0"/>
              <a:ea typeface="Inte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278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68018" y="317762"/>
            <a:ext cx="5079703" cy="385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514350" indent="-514350">
              <a:lnSpc>
                <a:spcPct val="120000"/>
              </a:lnSpc>
              <a:spcBef>
                <a:spcPts val="1000"/>
              </a:spcBef>
              <a:buFont typeface="+mj-lt"/>
              <a:buAutoNum type="arabicPeriod" startAt="6"/>
            </a:pPr>
            <a:r>
              <a:rPr lang="fr-F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DEFIS OPERATIONNELS</a:t>
            </a:r>
          </a:p>
        </p:txBody>
      </p:sp>
      <p:sp>
        <p:nvSpPr>
          <p:cNvPr id="6" name="Text 4"/>
          <p:cNvSpPr/>
          <p:nvPr/>
        </p:nvSpPr>
        <p:spPr>
          <a:xfrm>
            <a:off x="721023" y="4552752"/>
            <a:ext cx="10749856" cy="32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83"/>
              </a:lnSpc>
            </a:pPr>
            <a:endParaRPr lang="en-US" sz="1583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572542"/>
              </p:ext>
            </p:extLst>
          </p:nvPr>
        </p:nvGraphicFramePr>
        <p:xfrm>
          <a:off x="268018" y="1055116"/>
          <a:ext cx="10707763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1429">
                  <a:extLst>
                    <a:ext uri="{9D8B030D-6E8A-4147-A177-3AD203B41FA5}">
                      <a16:colId xmlns:a16="http://schemas.microsoft.com/office/drawing/2014/main" val="202392475"/>
                    </a:ext>
                  </a:extLst>
                </a:gridCol>
                <a:gridCol w="5226334">
                  <a:extLst>
                    <a:ext uri="{9D8B030D-6E8A-4147-A177-3AD203B41FA5}">
                      <a16:colId xmlns:a16="http://schemas.microsoft.com/office/drawing/2014/main" val="3232386506"/>
                    </a:ext>
                  </a:extLst>
                </a:gridCol>
              </a:tblGrid>
              <a:tr h="4289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DÉFIS OPÉRATIONNELS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SUGGESTIONS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430826"/>
                  </a:ext>
                </a:extLst>
              </a:tr>
              <a:tr h="696444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fr-FR" sz="1800" kern="1200" noProof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Difficulté à</a:t>
                      </a:r>
                      <a:r>
                        <a:rPr lang="fr-FR" sz="1800" kern="1200" baseline="0" noProof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r-FR" sz="1800" kern="1200" noProof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assurer un encadrement de proximité constant au niveau du suivi Post-Financement des jeunes bénéficiaires sur le long terme 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aseline="0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Implication des services déconcentrés pour un encadrement de proximité.</a:t>
                      </a:r>
                      <a:endParaRPr lang="fr-FR" sz="1800" noProof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983245"/>
                  </a:ext>
                </a:extLst>
              </a:tr>
              <a:tr h="754895">
                <a:tc>
                  <a:txBody>
                    <a:bodyPr/>
                    <a:lstStyle/>
                    <a:p>
                      <a:r>
                        <a:rPr lang="fr-FR" sz="1800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Écart entre la forte demande des jeunes et les capacités de financement actuelles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sz="1800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1-Plaidoyer pour une création des lignes de financement dédiées à l'entrepreneuriat</a:t>
                      </a:r>
                      <a:r>
                        <a:rPr lang="fr-FR" sz="1800" baseline="0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r-FR" sz="1800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direct</a:t>
                      </a:r>
                      <a:r>
                        <a:rPr lang="fr-FR" sz="1800" baseline="0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;</a:t>
                      </a:r>
                      <a:endParaRPr lang="fr-FR" sz="1800" noProof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800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2-Recherche de nouveaux mécanismes et partenaires financiers au-delà de la CONFEJES.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702812"/>
                  </a:ext>
                </a:extLst>
              </a:tr>
              <a:tr h="442997">
                <a:tc>
                  <a:txBody>
                    <a:bodyPr/>
                    <a:lstStyle/>
                    <a:p>
                      <a:r>
                        <a:rPr lang="fr-FR" sz="1800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Besoin en moyens logistiques accrus pour le contrôle sur site des projets implantés.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sz="1800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Plaidoyer pour l’acquisition d’un véhicule de service au PPEJ.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503961"/>
                  </a:ext>
                </a:extLst>
              </a:tr>
              <a:tr h="1119538">
                <a:tc>
                  <a:txBody>
                    <a:bodyPr/>
                    <a:lstStyle/>
                    <a:p>
                      <a:r>
                        <a:rPr lang="fr-FR" sz="1800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Faible</a:t>
                      </a:r>
                      <a:r>
                        <a:rPr lang="fr-FR" sz="1800" baseline="0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capacité à former un grand nombre de formateurs sur les outils du PPEJ et des jeunes à l’entrepreneuriat.</a:t>
                      </a:r>
                      <a:endParaRPr lang="fr-FR" sz="1800" noProof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sz="1800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Impliquer davantage les Centres Multifonctionnels de Promotion des Jeunes (CMPJ), à la formation des jeunes en entrepreneuriat selon le canevas de la CONFEJES</a:t>
                      </a:r>
                      <a:r>
                        <a:rPr lang="fr-FR" sz="1800" baseline="0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et des formateurs relais sur les outils du PPEJ.</a:t>
                      </a:r>
                      <a:endParaRPr lang="fr-FR" sz="1800" noProof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fr-FR" sz="1800" noProof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530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830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8987" y="673491"/>
            <a:ext cx="6905228" cy="385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514350" indent="-514350">
              <a:lnSpc>
                <a:spcPct val="120000"/>
              </a:lnSpc>
              <a:spcBef>
                <a:spcPts val="1000"/>
              </a:spcBef>
              <a:buFont typeface="+mj-lt"/>
              <a:buAutoNum type="arabicPeriod" startAt="7"/>
            </a:pPr>
            <a:r>
              <a:rPr lang="fr-F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PERSPECTIVES ET PRIORITES STRATEGIQUES</a:t>
            </a:r>
          </a:p>
        </p:txBody>
      </p:sp>
      <p:sp>
        <p:nvSpPr>
          <p:cNvPr id="7" name="Text 2"/>
          <p:cNvSpPr/>
          <p:nvPr/>
        </p:nvSpPr>
        <p:spPr>
          <a:xfrm>
            <a:off x="-137786" y="2095020"/>
            <a:ext cx="11786992" cy="26382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571477" lvl="1" indent="-285739">
              <a:lnSpc>
                <a:spcPct val="150000"/>
              </a:lnSpc>
              <a:buSzPct val="100000"/>
              <a:buChar char="•"/>
            </a:pPr>
            <a:r>
              <a:rPr lang="en-US" sz="28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Financement</a:t>
            </a:r>
            <a:r>
              <a:rPr lang="en-US" sz="28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du </a:t>
            </a:r>
            <a:r>
              <a:rPr lang="en-US" sz="28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démarage</a:t>
            </a:r>
            <a:r>
              <a:rPr lang="en-US" sz="28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de 10 nouveaux </a:t>
            </a:r>
            <a:r>
              <a:rPr lang="en-US" sz="28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projets</a:t>
            </a:r>
            <a:r>
              <a:rPr lang="en-US" sz="28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 et 10 </a:t>
            </a:r>
            <a:r>
              <a:rPr lang="en-US" sz="28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projets</a:t>
            </a:r>
            <a:r>
              <a:rPr lang="en-US" sz="28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8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incitatifs</a:t>
            </a:r>
            <a:r>
              <a:rPr lang="en-US" sz="28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;</a:t>
            </a:r>
          </a:p>
          <a:p>
            <a:pPr marL="571477" lvl="1" indent="-285739">
              <a:lnSpc>
                <a:spcPct val="150000"/>
              </a:lnSpc>
              <a:buSzPct val="100000"/>
              <a:buFontTx/>
              <a:buChar char="•"/>
            </a:pPr>
            <a:r>
              <a:rPr lang="en-US" sz="28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Formation de 40 </a:t>
            </a:r>
            <a:r>
              <a:rPr lang="en-US" sz="28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jeunes</a:t>
            </a:r>
            <a:r>
              <a:rPr lang="en-US" sz="28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par an </a:t>
            </a:r>
            <a:r>
              <a:rPr lang="en-US" sz="28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en</a:t>
            </a:r>
            <a:r>
              <a:rPr lang="en-US" sz="28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montage et </a:t>
            </a:r>
            <a:r>
              <a:rPr lang="en-US" sz="28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gestion</a:t>
            </a:r>
            <a:r>
              <a:rPr lang="en-US" sz="28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de </a:t>
            </a:r>
            <a:r>
              <a:rPr lang="en-US" sz="28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projets</a:t>
            </a:r>
            <a:r>
              <a:rPr lang="en-US" sz="28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;</a:t>
            </a:r>
          </a:p>
          <a:p>
            <a:pPr marL="571488" lvl="1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Renouvellement</a:t>
            </a:r>
            <a:r>
              <a:rPr lang="en-US" sz="28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du bureau de la </a:t>
            </a:r>
            <a:r>
              <a:rPr lang="en-US" sz="28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plateforme</a:t>
            </a:r>
            <a:r>
              <a:rPr lang="en-US" sz="28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des </a:t>
            </a:r>
            <a:r>
              <a:rPr lang="en-US" sz="2800" dirty="0" err="1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bénéficiaires</a:t>
            </a:r>
            <a:r>
              <a:rPr lang="en-US" sz="2800" dirty="0">
                <a:solidFill>
                  <a:srgbClr val="2C2926"/>
                </a:solidFill>
                <a:latin typeface="Arial Narrow" panose="020B0606020202030204" pitchFamily="34" charset="0"/>
                <a:ea typeface="Inter" pitchFamily="34" charset="-122"/>
                <a:cs typeface="Inter" pitchFamily="34" charset="-120"/>
              </a:rPr>
              <a:t> du PPEJ.</a:t>
            </a:r>
            <a:endParaRPr lang="en-US" sz="2800" dirty="0">
              <a:latin typeface="Arial Narrow" panose="020B0606020202030204" pitchFamily="34" charset="0"/>
            </a:endParaRPr>
          </a:p>
          <a:p>
            <a:pPr marL="571488" lvl="1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C2926"/>
              </a:solidFill>
              <a:latin typeface="Arial Narrow" panose="020B0606020202030204" pitchFamily="34" charset="0"/>
              <a:ea typeface="Inter" pitchFamily="34" charset="-122"/>
              <a:cs typeface="Inter" pitchFamily="34" charset="-120"/>
            </a:endParaRPr>
          </a:p>
          <a:p>
            <a:pPr marL="285738" lvl="1">
              <a:lnSpc>
                <a:spcPts val="2583"/>
              </a:lnSpc>
              <a:buSzPct val="100000"/>
            </a:pPr>
            <a:endParaRPr lang="en-US" dirty="0">
              <a:latin typeface="Arial Narrow" panose="020B0606020202030204" pitchFamily="34" charset="0"/>
            </a:endParaRPr>
          </a:p>
          <a:p>
            <a:pPr marL="571477" lvl="1" indent="-285739">
              <a:lnSpc>
                <a:spcPts val="2583"/>
              </a:lnSpc>
              <a:buSzPct val="100000"/>
              <a:buFontTx/>
              <a:buChar char="•"/>
            </a:pPr>
            <a:endParaRPr lang="en-US" dirty="0">
              <a:latin typeface="Arial Narrow" panose="020B0606020202030204" pitchFamily="34" charset="0"/>
            </a:endParaRPr>
          </a:p>
          <a:p>
            <a:pPr marL="571477" lvl="1" indent="-285739">
              <a:lnSpc>
                <a:spcPts val="2583"/>
              </a:lnSpc>
              <a:buSzPct val="100000"/>
              <a:buChar char="•"/>
            </a:pP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8373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Type de bois">
  <a:themeElements>
    <a:clrScheme name="Rouge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Type de bois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ype de bois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Grand événement">
  <a:themeElements>
    <a:clrScheme name="Bleu vert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eu vert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TM03090434[[fn=Type de bois]]</Template>
  <TotalTime>281</TotalTime>
  <Words>846</Words>
  <Application>Microsoft Office PowerPoint</Application>
  <PresentationFormat>Grand écran</PresentationFormat>
  <Paragraphs>148</Paragraphs>
  <Slides>13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27" baseType="lpstr">
      <vt:lpstr>Arial</vt:lpstr>
      <vt:lpstr>Arial Black</vt:lpstr>
      <vt:lpstr>Arial Narrow</vt:lpstr>
      <vt:lpstr>Bahnschrift</vt:lpstr>
      <vt:lpstr>Bricolage Grotesque Semi Bold</vt:lpstr>
      <vt:lpstr>Calibri</vt:lpstr>
      <vt:lpstr>Impact</vt:lpstr>
      <vt:lpstr>Inter</vt:lpstr>
      <vt:lpstr>Rockwell</vt:lpstr>
      <vt:lpstr>Rockwell Condensed</vt:lpstr>
      <vt:lpstr>Tahoma</vt:lpstr>
      <vt:lpstr>Wingdings</vt:lpstr>
      <vt:lpstr>Type de bois</vt:lpstr>
      <vt:lpstr>Grand événement</vt:lpstr>
      <vt:lpstr>PRESENTATION DU PROGRAMME DE PROMOTION  DE L’ENTREPRENEURIAT DES JEUNES  (PPEJ)</vt:lpstr>
      <vt:lpstr>PLAN DE LA PRESENTATION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DU PROGRAMME DE PROMOTION  DE L’ENTREPRENEURIAT DES JEUNES  (PPEJ)</dc:title>
  <dc:creator>PLAYER-PRO</dc:creator>
  <cp:lastModifiedBy>RAYNA</cp:lastModifiedBy>
  <cp:revision>36</cp:revision>
  <dcterms:created xsi:type="dcterms:W3CDTF">2026-01-07T10:15:03Z</dcterms:created>
  <dcterms:modified xsi:type="dcterms:W3CDTF">2026-01-08T13:33:44Z</dcterms:modified>
</cp:coreProperties>
</file>