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7" r:id="rId1"/>
  </p:sldMasterIdLst>
  <p:notesMasterIdLst>
    <p:notesMasterId r:id="rId14"/>
  </p:notesMasterIdLst>
  <p:sldIdLst>
    <p:sldId id="283" r:id="rId2"/>
    <p:sldId id="259" r:id="rId3"/>
    <p:sldId id="269" r:id="rId4"/>
    <p:sldId id="262" r:id="rId5"/>
    <p:sldId id="290" r:id="rId6"/>
    <p:sldId id="263" r:id="rId7"/>
    <p:sldId id="281" r:id="rId8"/>
    <p:sldId id="285" r:id="rId9"/>
    <p:sldId id="286" r:id="rId10"/>
    <p:sldId id="288" r:id="rId11"/>
    <p:sldId id="265" r:id="rId12"/>
    <p:sldId id="289"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65" d="100"/>
          <a:sy n="65" d="100"/>
        </p:scale>
        <p:origin x="1320" y="4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A525ED-DAEB-45AD-B367-30EE33050D93}" type="datetimeFigureOut">
              <a:rPr lang="fr-FR" smtClean="0"/>
              <a:t>12/01/2026</a:t>
            </a:fld>
            <a:endParaRPr lang="fr-FR"/>
          </a:p>
        </p:txBody>
      </p:sp>
      <p:sp>
        <p:nvSpPr>
          <p:cNvPr id="4" name="Espace réservé de l'image des diapositives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38F4867-D175-4847-BEFE-57927CCBF1BE}" type="slidenum">
              <a:rPr lang="fr-FR" smtClean="0"/>
              <a:t>‹N°›</a:t>
            </a:fld>
            <a:endParaRPr lang="fr-FR"/>
          </a:p>
        </p:txBody>
      </p:sp>
    </p:spTree>
    <p:extLst>
      <p:ext uri="{BB962C8B-B14F-4D97-AF65-F5344CB8AC3E}">
        <p14:creationId xmlns:p14="http://schemas.microsoft.com/office/powerpoint/2010/main" val="31360473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B38F4867-D175-4847-BEFE-57927CCBF1BE}" type="slidenum">
              <a:rPr lang="fr-FR" smtClean="0"/>
              <a:t>4</a:t>
            </a:fld>
            <a:endParaRPr lang="fr-FR"/>
          </a:p>
        </p:txBody>
      </p:sp>
    </p:spTree>
    <p:extLst>
      <p:ext uri="{BB962C8B-B14F-4D97-AF65-F5344CB8AC3E}">
        <p14:creationId xmlns:p14="http://schemas.microsoft.com/office/powerpoint/2010/main" val="8441496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143000" y="1122363"/>
            <a:ext cx="6858000" cy="2387600"/>
          </a:xfrm>
        </p:spPr>
        <p:txBody>
          <a:bodyPr anchor="b"/>
          <a:lstStyle>
            <a:lvl1pPr algn="ctr">
              <a:defRPr sz="4500"/>
            </a:lvl1pPr>
          </a:lstStyle>
          <a:p>
            <a:r>
              <a:rPr lang="fr-FR" smtClean="0"/>
              <a:t>Modifiez le style du titre</a:t>
            </a:r>
            <a:endParaRPr lang="fr-FR"/>
          </a:p>
        </p:txBody>
      </p:sp>
      <p:sp>
        <p:nvSpPr>
          <p:cNvPr id="3" name="Sous-titr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smtClean="0"/>
              <a:t>Modifier le style des sous-titres du masque</a:t>
            </a:r>
            <a:endParaRPr lang="fr-FR"/>
          </a:p>
        </p:txBody>
      </p:sp>
      <p:sp>
        <p:nvSpPr>
          <p:cNvPr id="4" name="Espace réservé de la date 3"/>
          <p:cNvSpPr>
            <a:spLocks noGrp="1"/>
          </p:cNvSpPr>
          <p:nvPr>
            <p:ph type="dt" sz="half" idx="10"/>
          </p:nvPr>
        </p:nvSpPr>
        <p:spPr/>
        <p:txBody>
          <a:bodyPr/>
          <a:lstStyle/>
          <a:p>
            <a:fld id="{5BCAD085-E8A6-8845-BD4E-CB4CCA059FC4}" type="datetimeFigureOut">
              <a:rPr lang="en-US" smtClean="0"/>
              <a:t>1/12/2026</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2233894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BCAD085-E8A6-8845-BD4E-CB4CCA059FC4}" type="datetimeFigureOut">
              <a:rPr lang="en-US" smtClean="0"/>
              <a:t>1/12/2026</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28013246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43675" y="365125"/>
            <a:ext cx="1971675"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628650" y="365125"/>
            <a:ext cx="5800725" cy="5811838"/>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BCAD085-E8A6-8845-BD4E-CB4CCA059FC4}" type="datetimeFigureOut">
              <a:rPr lang="en-US" smtClean="0"/>
              <a:t>1/12/2026</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12830327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BCAD085-E8A6-8845-BD4E-CB4CCA059FC4}" type="datetimeFigureOut">
              <a:rPr lang="en-US" smtClean="0"/>
              <a:t>1/12/2026</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20178459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623888" y="1709739"/>
            <a:ext cx="7886700" cy="2852737"/>
          </a:xfrm>
        </p:spPr>
        <p:txBody>
          <a:bodyPr anchor="b"/>
          <a:lstStyle>
            <a:lvl1pPr>
              <a:defRPr sz="4500"/>
            </a:lvl1pPr>
          </a:lstStyle>
          <a:p>
            <a:r>
              <a:rPr lang="fr-FR" smtClean="0"/>
              <a:t>Modifiez le style du titre</a:t>
            </a:r>
            <a:endParaRPr lang="fr-FR"/>
          </a:p>
        </p:txBody>
      </p:sp>
      <p:sp>
        <p:nvSpPr>
          <p:cNvPr id="3" name="Espace réservé du texte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smtClean="0"/>
              <a:t>Modifier les styles du texte du masque</a:t>
            </a:r>
          </a:p>
        </p:txBody>
      </p:sp>
      <p:sp>
        <p:nvSpPr>
          <p:cNvPr id="4" name="Espace réservé de la date 3"/>
          <p:cNvSpPr>
            <a:spLocks noGrp="1"/>
          </p:cNvSpPr>
          <p:nvPr>
            <p:ph type="dt" sz="half" idx="10"/>
          </p:nvPr>
        </p:nvSpPr>
        <p:spPr/>
        <p:txBody>
          <a:bodyPr/>
          <a:lstStyle/>
          <a:p>
            <a:fld id="{5BCAD085-E8A6-8845-BD4E-CB4CCA059FC4}" type="datetimeFigureOut">
              <a:rPr lang="en-US" smtClean="0"/>
              <a:t>1/12/2026</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33988574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628650" y="1825625"/>
            <a:ext cx="38862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29150" y="1825625"/>
            <a:ext cx="38862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5BCAD085-E8A6-8845-BD4E-CB4CCA059FC4}" type="datetimeFigureOut">
              <a:rPr lang="en-US" smtClean="0"/>
              <a:t>1/12/2026</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1481529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629841" y="365126"/>
            <a:ext cx="78867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smtClean="0"/>
              <a:t>Modifier les styles du texte du masque</a:t>
            </a:r>
          </a:p>
        </p:txBody>
      </p:sp>
      <p:sp>
        <p:nvSpPr>
          <p:cNvPr id="4" name="Espace réservé du contenu 3"/>
          <p:cNvSpPr>
            <a:spLocks noGrp="1"/>
          </p:cNvSpPr>
          <p:nvPr>
            <p:ph sz="half" idx="2"/>
          </p:nvPr>
        </p:nvSpPr>
        <p:spPr>
          <a:xfrm>
            <a:off x="629842" y="2505075"/>
            <a:ext cx="3868340"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smtClean="0"/>
              <a:t>Modifier les styles du texte du masque</a:t>
            </a:r>
          </a:p>
        </p:txBody>
      </p:sp>
      <p:sp>
        <p:nvSpPr>
          <p:cNvPr id="6" name="Espace réservé du contenu 5"/>
          <p:cNvSpPr>
            <a:spLocks noGrp="1"/>
          </p:cNvSpPr>
          <p:nvPr>
            <p:ph sz="quarter" idx="4"/>
          </p:nvPr>
        </p:nvSpPr>
        <p:spPr>
          <a:xfrm>
            <a:off x="4629150" y="2505075"/>
            <a:ext cx="3887391"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5BCAD085-E8A6-8845-BD4E-CB4CCA059FC4}" type="datetimeFigureOut">
              <a:rPr lang="en-US" smtClean="0"/>
              <a:t>1/12/2026</a:t>
            </a:fld>
            <a:endParaRPr lang="en-US"/>
          </a:p>
        </p:txBody>
      </p:sp>
      <p:sp>
        <p:nvSpPr>
          <p:cNvPr id="8" name="Espace réservé du pied de page 7"/>
          <p:cNvSpPr>
            <a:spLocks noGrp="1"/>
          </p:cNvSpPr>
          <p:nvPr>
            <p:ph type="ftr" sz="quarter" idx="11"/>
          </p:nvPr>
        </p:nvSpPr>
        <p:spPr/>
        <p:txBody>
          <a:bodyPr/>
          <a:lstStyle/>
          <a:p>
            <a:endParaRPr lang="en-US"/>
          </a:p>
        </p:txBody>
      </p:sp>
      <p:sp>
        <p:nvSpPr>
          <p:cNvPr id="9" name="Espace réservé du numéro de diapositive 8"/>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6493125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5BCAD085-E8A6-8845-BD4E-CB4CCA059FC4}" type="datetimeFigureOut">
              <a:rPr lang="en-US" smtClean="0"/>
              <a:t>1/12/2026</a:t>
            </a:fld>
            <a:endParaRPr lang="en-US"/>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1669643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BCAD085-E8A6-8845-BD4E-CB4CCA059FC4}" type="datetimeFigureOut">
              <a:rPr lang="en-US" smtClean="0"/>
              <a:t>1/12/2026</a:t>
            </a:fld>
            <a:endParaRPr lang="en-US"/>
          </a:p>
        </p:txBody>
      </p:sp>
      <p:sp>
        <p:nvSpPr>
          <p:cNvPr id="3" name="Espace réservé du pied de page 2"/>
          <p:cNvSpPr>
            <a:spLocks noGrp="1"/>
          </p:cNvSpPr>
          <p:nvPr>
            <p:ph type="ftr" sz="quarter" idx="11"/>
          </p:nvPr>
        </p:nvSpPr>
        <p:spPr/>
        <p:txBody>
          <a:bodyPr/>
          <a:lstStyle/>
          <a:p>
            <a:endParaRPr lang="en-US"/>
          </a:p>
        </p:txBody>
      </p:sp>
      <p:sp>
        <p:nvSpPr>
          <p:cNvPr id="4" name="Espace réservé du numéro de diapositive 3"/>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5340325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29841" y="457200"/>
            <a:ext cx="2949178" cy="1600200"/>
          </a:xfrm>
        </p:spPr>
        <p:txBody>
          <a:bodyPr anchor="b"/>
          <a:lstStyle>
            <a:lvl1pPr>
              <a:defRPr sz="2400"/>
            </a:lvl1pPr>
          </a:lstStyle>
          <a:p>
            <a:r>
              <a:rPr lang="fr-FR" smtClean="0"/>
              <a:t>Modifiez le style du titre</a:t>
            </a:r>
            <a:endParaRPr lang="fr-FR"/>
          </a:p>
        </p:txBody>
      </p:sp>
      <p:sp>
        <p:nvSpPr>
          <p:cNvPr id="3" name="Espace réservé du contenu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5BCAD085-E8A6-8845-BD4E-CB4CCA059FC4}" type="datetimeFigureOut">
              <a:rPr lang="en-US" smtClean="0"/>
              <a:t>1/12/2026</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14185917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29841" y="457200"/>
            <a:ext cx="2949178" cy="1600200"/>
          </a:xfrm>
        </p:spPr>
        <p:txBody>
          <a:bodyPr anchor="b"/>
          <a:lstStyle>
            <a:lvl1pPr>
              <a:defRPr sz="2400"/>
            </a:lvl1pPr>
          </a:lstStyle>
          <a:p>
            <a:r>
              <a:rPr lang="fr-FR" smtClean="0"/>
              <a:t>Modifiez le style du titre</a:t>
            </a:r>
            <a:endParaRPr lang="fr-FR"/>
          </a:p>
        </p:txBody>
      </p:sp>
      <p:sp>
        <p:nvSpPr>
          <p:cNvPr id="3" name="Espace réservé pour une image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fr-FR"/>
          </a:p>
        </p:txBody>
      </p:sp>
      <p:sp>
        <p:nvSpPr>
          <p:cNvPr id="4" name="Espace réservé du texte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5BCAD085-E8A6-8845-BD4E-CB4CCA059FC4}" type="datetimeFigureOut">
              <a:rPr lang="en-US" smtClean="0"/>
              <a:t>1/12/2026</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1858699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5BCAD085-E8A6-8845-BD4E-CB4CCA059FC4}" type="datetimeFigureOut">
              <a:rPr lang="en-US" smtClean="0"/>
              <a:t>1/12/2026</a:t>
            </a:fld>
            <a:endParaRPr lang="en-US"/>
          </a:p>
        </p:txBody>
      </p:sp>
      <p:sp>
        <p:nvSpPr>
          <p:cNvPr id="5" name="Espace réservé du pied de page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Espace réservé du numéro de diapositive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1FF6DA9-008F-8B48-92A6-B652298478BF}" type="slidenum">
              <a:rPr lang="en-US" smtClean="0"/>
              <a:t>‹N°›</a:t>
            </a:fld>
            <a:endParaRPr lang="en-US"/>
          </a:p>
        </p:txBody>
      </p:sp>
    </p:spTree>
    <p:extLst>
      <p:ext uri="{BB962C8B-B14F-4D97-AF65-F5344CB8AC3E}">
        <p14:creationId xmlns:p14="http://schemas.microsoft.com/office/powerpoint/2010/main" val="3670254495"/>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fr-F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1016074" y="3210510"/>
            <a:ext cx="6931742" cy="1842654"/>
          </a:xfrm>
          <a:prstGeom prst="rect">
            <a:avLst/>
          </a:prstGeom>
          <a:ln w="38100"/>
        </p:spPr>
        <p:style>
          <a:lnRef idx="2">
            <a:schemeClr val="accent1"/>
          </a:lnRef>
          <a:fillRef idx="1">
            <a:schemeClr val="lt1"/>
          </a:fillRef>
          <a:effectRef idx="0">
            <a:schemeClr val="accent1"/>
          </a:effectRef>
          <a:fontRef idx="minor">
            <a:schemeClr val="dk1"/>
          </a:fontRef>
        </p:style>
        <p:txBody>
          <a:bodyPr vert="horz" lIns="91440" tIns="45720" rIns="91440" bIns="45720" rtlCol="0" anchor="t">
            <a:noAutofit/>
          </a:bodyPr>
          <a:lstStyle>
            <a:lvl1pPr algn="ctr" defTabSz="914400" rtl="0" eaLnBrk="1" latinLnBrk="0" hangingPunct="1">
              <a:lnSpc>
                <a:spcPct val="90000"/>
              </a:lnSpc>
              <a:spcBef>
                <a:spcPct val="0"/>
              </a:spcBef>
              <a:buNone/>
              <a:defRPr sz="60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nSpc>
                <a:spcPct val="100000"/>
              </a:lnSpc>
            </a:pPr>
            <a:endParaRPr lang="fr-FR" sz="500" b="1" dirty="0" smtClean="0">
              <a:ln w="9525">
                <a:solidFill>
                  <a:schemeClr val="bg1"/>
                </a:solidFill>
                <a:prstDash val="solid"/>
              </a:ln>
              <a:solidFill>
                <a:srgbClr val="0070C0"/>
              </a:solidFill>
              <a:latin typeface="Berlin Sans FB Demi" panose="020E0802020502020306" pitchFamily="34" charset="0"/>
              <a:ea typeface="Times New Roman" panose="02020603050405020304" pitchFamily="18" charset="0"/>
            </a:endParaRPr>
          </a:p>
          <a:p>
            <a:pPr>
              <a:lnSpc>
                <a:spcPct val="100000"/>
              </a:lnSpc>
            </a:pPr>
            <a:endParaRPr lang="fr-FR" sz="100" b="1" dirty="0" smtClean="0">
              <a:ln w="9525">
                <a:solidFill>
                  <a:schemeClr val="bg1"/>
                </a:solidFill>
                <a:prstDash val="solid"/>
              </a:ln>
              <a:solidFill>
                <a:srgbClr val="0070C0"/>
              </a:solidFill>
              <a:latin typeface="Berlin Sans FB Demi" panose="020E0802020502020306" pitchFamily="34" charset="0"/>
              <a:ea typeface="Times New Roman" panose="02020603050405020304" pitchFamily="18" charset="0"/>
            </a:endParaRPr>
          </a:p>
          <a:p>
            <a:pPr>
              <a:lnSpc>
                <a:spcPct val="100000"/>
              </a:lnSpc>
            </a:pPr>
            <a:r>
              <a:rPr lang="fr-FR" sz="3200" b="1" dirty="0" smtClean="0">
                <a:ln w="9525">
                  <a:solidFill>
                    <a:schemeClr val="bg1"/>
                  </a:solidFill>
                  <a:prstDash val="solid"/>
                </a:ln>
                <a:solidFill>
                  <a:srgbClr val="0070C0"/>
                </a:solidFill>
                <a:latin typeface="Berlin Sans FB Demi" panose="020E0802020502020306" pitchFamily="34" charset="0"/>
                <a:ea typeface="Times New Roman" panose="02020603050405020304" pitchFamily="18" charset="0"/>
              </a:rPr>
              <a:t>DIRECTION DE LA PROMOTION ÉCONOMIQUE DES JEUNES </a:t>
            </a:r>
          </a:p>
          <a:p>
            <a:pPr>
              <a:lnSpc>
                <a:spcPct val="100000"/>
              </a:lnSpc>
            </a:pPr>
            <a:r>
              <a:rPr lang="fr-FR" sz="3200" b="1" dirty="0" smtClean="0">
                <a:ln w="9525">
                  <a:solidFill>
                    <a:schemeClr val="bg1"/>
                  </a:solidFill>
                  <a:prstDash val="solid"/>
                </a:ln>
                <a:solidFill>
                  <a:srgbClr val="0070C0"/>
                </a:solidFill>
                <a:latin typeface="Berlin Sans FB Demi" panose="020E0802020502020306" pitchFamily="34" charset="0"/>
                <a:ea typeface="Times New Roman" panose="02020603050405020304" pitchFamily="18" charset="0"/>
              </a:rPr>
              <a:t>(DPEJ)</a:t>
            </a:r>
          </a:p>
          <a:p>
            <a:pPr>
              <a:lnSpc>
                <a:spcPct val="100000"/>
              </a:lnSpc>
            </a:pPr>
            <a:endParaRPr lang="fr-FR" sz="2800" b="1" dirty="0">
              <a:ln w="9525">
                <a:solidFill>
                  <a:schemeClr val="bg1"/>
                </a:solidFill>
                <a:prstDash val="solid"/>
              </a:ln>
              <a:solidFill>
                <a:srgbClr val="0070C0"/>
              </a:solidFill>
              <a:latin typeface="Berlin Sans FB Demi" panose="020E0802020502020306" pitchFamily="34" charset="0"/>
              <a:ea typeface="Times New Roman" panose="02020603050405020304" pitchFamily="18" charset="0"/>
            </a:endParaRPr>
          </a:p>
        </p:txBody>
      </p:sp>
      <p:sp>
        <p:nvSpPr>
          <p:cNvPr id="5" name="Rectangle 13"/>
          <p:cNvSpPr>
            <a:spLocks noChangeArrowheads="1"/>
          </p:cNvSpPr>
          <p:nvPr/>
        </p:nvSpPr>
        <p:spPr bwMode="auto">
          <a:xfrm>
            <a:off x="0" y="-1847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dirty="0"/>
          </a:p>
        </p:txBody>
      </p:sp>
      <p:sp>
        <p:nvSpPr>
          <p:cNvPr id="6" name="Rectangle 14"/>
          <p:cNvSpPr>
            <a:spLocks noChangeArrowheads="1"/>
          </p:cNvSpPr>
          <p:nvPr/>
        </p:nvSpPr>
        <p:spPr bwMode="auto">
          <a:xfrm>
            <a:off x="-180975" y="111442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chemeClr val="tx1"/>
                </a:solidFill>
                <a:effectLst/>
                <a:latin typeface="Maiandra GD" panose="020E0502030308020204" pitchFamily="34" charset="0"/>
                <a:ea typeface="Times New Roman" panose="02020603050405020304" pitchFamily="18" charset="0"/>
                <a:cs typeface="Tahoma" panose="020B0604030504040204" pitchFamily="34" charset="0"/>
              </a:rPr>
              <a:t>					</a:t>
            </a:r>
            <a:endParaRPr kumimoji="0" lang="fr-FR" sz="1800" b="0" i="0" u="none" strike="noStrike" cap="none" normalizeH="0" baseline="0" dirty="0" smtClean="0">
              <a:ln>
                <a:noFill/>
              </a:ln>
              <a:solidFill>
                <a:schemeClr val="tx1"/>
              </a:solidFill>
              <a:effectLst/>
              <a:latin typeface="Arial" panose="020B0604020202020204" pitchFamily="34" charset="0"/>
            </a:endParaRPr>
          </a:p>
        </p:txBody>
      </p:sp>
      <p:sp>
        <p:nvSpPr>
          <p:cNvPr id="7" name="Rectangle 15"/>
          <p:cNvSpPr>
            <a:spLocks noChangeArrowheads="1"/>
          </p:cNvSpPr>
          <p:nvPr/>
        </p:nvSpPr>
        <p:spPr bwMode="auto">
          <a:xfrm>
            <a:off x="-180975" y="162877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dirty="0"/>
          </a:p>
        </p:txBody>
      </p:sp>
      <p:sp>
        <p:nvSpPr>
          <p:cNvPr id="8" name="Rectangle 16"/>
          <p:cNvSpPr>
            <a:spLocks noChangeArrowheads="1"/>
          </p:cNvSpPr>
          <p:nvPr/>
        </p:nvSpPr>
        <p:spPr bwMode="auto">
          <a:xfrm>
            <a:off x="0" y="164724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dirty="0"/>
          </a:p>
        </p:txBody>
      </p:sp>
      <p:sp>
        <p:nvSpPr>
          <p:cNvPr id="10" name="Zone de texte 12"/>
          <p:cNvSpPr txBox="1">
            <a:spLocks noChangeArrowheads="1"/>
          </p:cNvSpPr>
          <p:nvPr/>
        </p:nvSpPr>
        <p:spPr bwMode="auto">
          <a:xfrm>
            <a:off x="0" y="407279"/>
            <a:ext cx="3945803" cy="19177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chemeClr val="tx1"/>
                </a:solidFill>
                <a:effectLst/>
                <a:latin typeface="Tahoma" panose="020B0604030504040204" pitchFamily="34" charset="0"/>
                <a:ea typeface="Calibri" panose="020F0502020204030204" pitchFamily="34" charset="0"/>
                <a:cs typeface="Tahoma" panose="020B0604030504040204" pitchFamily="34" charset="0"/>
              </a:rPr>
              <a:t>REPUBLIQUE DU CAMEROUN</a:t>
            </a:r>
            <a:endParaRPr kumimoji="0" lang="fr-FR" altLang="fr-FR" sz="12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chemeClr val="tx1"/>
                </a:solidFill>
                <a:effectLst/>
                <a:latin typeface="Tahoma" panose="020B0604030504040204" pitchFamily="34" charset="0"/>
                <a:ea typeface="Calibri" panose="020F0502020204030204" pitchFamily="34" charset="0"/>
                <a:cs typeface="Tahoma" panose="020B0604030504040204" pitchFamily="34" charset="0"/>
              </a:rPr>
              <a:t>Paix-Travail-Patrie</a:t>
            </a:r>
            <a:endParaRPr kumimoji="0" lang="fr-FR" altLang="fr-FR" sz="12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chemeClr val="tx1"/>
                </a:solidFill>
                <a:effectLst/>
                <a:latin typeface="Tahoma" panose="020B0604030504040204" pitchFamily="34" charset="0"/>
                <a:ea typeface="Calibri" panose="020F0502020204030204" pitchFamily="34" charset="0"/>
                <a:cs typeface="Tahoma" panose="020B0604030504040204" pitchFamily="34" charset="0"/>
              </a:rPr>
              <a:t>*********</a:t>
            </a:r>
            <a:endParaRPr kumimoji="0" lang="fr-FR" altLang="fr-FR" sz="12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chemeClr val="tx1"/>
                </a:solidFill>
                <a:effectLst/>
                <a:latin typeface="Tahoma" panose="020B0604030504040204" pitchFamily="34" charset="0"/>
                <a:ea typeface="Calibri" panose="020F0502020204030204" pitchFamily="34" charset="0"/>
                <a:cs typeface="Tahoma" panose="020B0604030504040204" pitchFamily="34" charset="0"/>
              </a:rPr>
              <a:t>MINISTERE DE LA JEUNESSE </a:t>
            </a:r>
          </a:p>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chemeClr val="tx1"/>
                </a:solidFill>
                <a:effectLst/>
                <a:latin typeface="Tahoma" panose="020B0604030504040204" pitchFamily="34" charset="0"/>
                <a:ea typeface="Calibri" panose="020F0502020204030204" pitchFamily="34" charset="0"/>
                <a:cs typeface="Tahoma" panose="020B0604030504040204" pitchFamily="34" charset="0"/>
              </a:rPr>
              <a:t>ET DE L’EDUCATION CIVIQUE</a:t>
            </a:r>
            <a:endParaRPr kumimoji="0" lang="fr-FR" altLang="fr-FR" sz="12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chemeClr val="tx1"/>
                </a:solidFill>
                <a:effectLst/>
                <a:latin typeface="Tahoma" panose="020B0604030504040204" pitchFamily="34" charset="0"/>
                <a:ea typeface="Calibri" panose="020F0502020204030204" pitchFamily="34" charset="0"/>
                <a:cs typeface="Tahoma" panose="020B0604030504040204" pitchFamily="34" charset="0"/>
              </a:rPr>
              <a:t>**********</a:t>
            </a:r>
            <a:endParaRPr kumimoji="0" lang="fr-FR" altLang="fr-FR" sz="12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chemeClr val="tx1"/>
                </a:solidFill>
                <a:effectLst/>
                <a:latin typeface="Tahoma" panose="020B0604030504040204" pitchFamily="34" charset="0"/>
                <a:ea typeface="Calibri" panose="020F0502020204030204" pitchFamily="34" charset="0"/>
                <a:cs typeface="Tahoma" panose="020B0604030504040204" pitchFamily="34" charset="0"/>
              </a:rPr>
              <a:t>SECRETARIAT GENERAL</a:t>
            </a:r>
            <a:endParaRPr kumimoji="0" lang="fr-FR" altLang="fr-FR" sz="12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chemeClr val="tx1"/>
                </a:solidFill>
                <a:effectLst/>
                <a:latin typeface="Tahoma" panose="020B0604030504040204" pitchFamily="34" charset="0"/>
                <a:ea typeface="Calibri" panose="020F0502020204030204" pitchFamily="34" charset="0"/>
                <a:cs typeface="Tahoma" panose="020B0604030504040204" pitchFamily="34" charset="0"/>
              </a:rPr>
              <a:t>**********</a:t>
            </a:r>
            <a:endParaRPr kumimoji="0" lang="fr-FR" altLang="fr-FR" sz="12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chemeClr val="tx1"/>
                </a:solidFill>
                <a:effectLst/>
                <a:latin typeface="Tahoma" panose="020B0604030504040204" pitchFamily="34" charset="0"/>
                <a:ea typeface="Calibri" panose="020F0502020204030204" pitchFamily="34" charset="0"/>
                <a:cs typeface="Tahoma" panose="020B0604030504040204" pitchFamily="34" charset="0"/>
              </a:rPr>
              <a:t>DIRECTION DE LA PROMOTION </a:t>
            </a:r>
          </a:p>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chemeClr val="tx1"/>
                </a:solidFill>
                <a:effectLst/>
                <a:latin typeface="Tahoma" panose="020B0604030504040204" pitchFamily="34" charset="0"/>
                <a:ea typeface="Calibri" panose="020F0502020204030204" pitchFamily="34" charset="0"/>
                <a:cs typeface="Tahoma" panose="020B0604030504040204" pitchFamily="34" charset="0"/>
              </a:rPr>
              <a:t>ECONOMIQUE DE JEUNES</a:t>
            </a:r>
            <a:endParaRPr kumimoji="0" lang="fr-FR" altLang="fr-FR" sz="12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chemeClr val="tx1"/>
                </a:solidFill>
                <a:effectLst/>
                <a:latin typeface="Tahoma" panose="020B0604030504040204" pitchFamily="34" charset="0"/>
                <a:ea typeface="Calibri" panose="020F0502020204030204" pitchFamily="34" charset="0"/>
                <a:cs typeface="Tahoma" panose="020B0604030504040204" pitchFamily="34" charset="0"/>
              </a:rPr>
              <a:t>***********</a:t>
            </a:r>
            <a:endParaRPr kumimoji="0" lang="fr-FR" altLang="fr-FR" sz="1200" b="0" i="0" u="none" strike="noStrike" cap="none" normalizeH="0" baseline="0" dirty="0" smtClean="0">
              <a:ln>
                <a:noFill/>
              </a:ln>
              <a:solidFill>
                <a:schemeClr val="tx1"/>
              </a:solidFill>
              <a:effectLst/>
            </a:endParaRPr>
          </a:p>
        </p:txBody>
      </p:sp>
      <p:sp>
        <p:nvSpPr>
          <p:cNvPr id="11" name="Zone de texte 13"/>
          <p:cNvSpPr txBox="1">
            <a:spLocks noChangeArrowheads="1"/>
          </p:cNvSpPr>
          <p:nvPr/>
        </p:nvSpPr>
        <p:spPr bwMode="auto">
          <a:xfrm>
            <a:off x="5669268" y="432891"/>
            <a:ext cx="3163392" cy="20066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fr-FR" sz="1200" b="1" i="0" u="none" strike="noStrike" cap="none" normalizeH="0" baseline="0" dirty="0" smtClean="0">
                <a:ln>
                  <a:noFill/>
                </a:ln>
                <a:solidFill>
                  <a:schemeClr val="tx1"/>
                </a:solidFill>
                <a:effectLst/>
                <a:latin typeface="Tahoma" panose="020B0604030504040204" pitchFamily="34" charset="0"/>
                <a:ea typeface="Calibri" panose="020F0502020204030204" pitchFamily="34" charset="0"/>
                <a:cs typeface="Tahoma" panose="020B0604030504040204" pitchFamily="34" charset="0"/>
              </a:rPr>
              <a:t>REPUBLIC OF CAMEROON</a:t>
            </a:r>
            <a:endParaRPr kumimoji="0" lang="fr-FR" altLang="fr-FR" sz="12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fr-FR" sz="1200" b="1" i="1" u="none" strike="noStrike" cap="none" normalizeH="0" baseline="0" dirty="0" smtClean="0">
                <a:ln>
                  <a:noFill/>
                </a:ln>
                <a:solidFill>
                  <a:schemeClr val="tx1"/>
                </a:solidFill>
                <a:effectLst/>
                <a:latin typeface="Tahoma" panose="020B0604030504040204" pitchFamily="34" charset="0"/>
                <a:ea typeface="Calibri" panose="020F0502020204030204" pitchFamily="34" charset="0"/>
                <a:cs typeface="Tahoma" panose="020B0604030504040204" pitchFamily="34" charset="0"/>
              </a:rPr>
              <a:t>Peace –Work-Fatherland</a:t>
            </a:r>
            <a:endParaRPr kumimoji="0" lang="fr-FR" altLang="fr-FR" sz="12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fr-FR" sz="1200" b="1" i="0" u="none" strike="noStrike" cap="none" normalizeH="0" baseline="0" dirty="0" smtClean="0">
                <a:ln>
                  <a:noFill/>
                </a:ln>
                <a:solidFill>
                  <a:schemeClr val="tx1"/>
                </a:solidFill>
                <a:effectLst/>
                <a:latin typeface="Tahoma" panose="020B0604030504040204" pitchFamily="34" charset="0"/>
                <a:ea typeface="Calibri" panose="020F0502020204030204" pitchFamily="34" charset="0"/>
                <a:cs typeface="Tahoma" panose="020B0604030504040204" pitchFamily="34" charset="0"/>
              </a:rPr>
              <a:t>*********</a:t>
            </a:r>
            <a:endParaRPr kumimoji="0" lang="fr-FR" altLang="fr-FR" sz="12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fr-FR" sz="1200" b="1" i="0" u="none" strike="noStrike" cap="none" normalizeH="0" baseline="0" dirty="0" smtClean="0">
                <a:ln>
                  <a:noFill/>
                </a:ln>
                <a:solidFill>
                  <a:schemeClr val="tx1"/>
                </a:solidFill>
                <a:effectLst/>
                <a:latin typeface="Tahoma" panose="020B0604030504040204" pitchFamily="34" charset="0"/>
                <a:ea typeface="Calibri" panose="020F0502020204030204" pitchFamily="34" charset="0"/>
                <a:cs typeface="Tahoma" panose="020B0604030504040204" pitchFamily="34" charset="0"/>
              </a:rPr>
              <a:t>MINISTRY OF YOUTH AFFAIRS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fr-FR" sz="1200" b="1" i="0" u="none" strike="noStrike" cap="none" normalizeH="0" baseline="0" dirty="0" smtClean="0">
                <a:ln>
                  <a:noFill/>
                </a:ln>
                <a:solidFill>
                  <a:schemeClr val="tx1"/>
                </a:solidFill>
                <a:effectLst/>
                <a:latin typeface="Tahoma" panose="020B0604030504040204" pitchFamily="34" charset="0"/>
                <a:ea typeface="Calibri" panose="020F0502020204030204" pitchFamily="34" charset="0"/>
                <a:cs typeface="Tahoma" panose="020B0604030504040204" pitchFamily="34" charset="0"/>
              </a:rPr>
              <a:t>AND CIVIC EDUCATION</a:t>
            </a:r>
            <a:endParaRPr kumimoji="0" lang="fr-FR" altLang="fr-FR" sz="12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fr-FR" sz="1200" b="1" i="0" u="none" strike="noStrike" cap="none" normalizeH="0" baseline="0" dirty="0" smtClean="0">
                <a:ln>
                  <a:noFill/>
                </a:ln>
                <a:solidFill>
                  <a:schemeClr val="tx1"/>
                </a:solidFill>
                <a:effectLst/>
                <a:latin typeface="Tahoma" panose="020B0604030504040204" pitchFamily="34" charset="0"/>
                <a:ea typeface="Calibri" panose="020F0502020204030204" pitchFamily="34" charset="0"/>
                <a:cs typeface="Tahoma" panose="020B0604030504040204" pitchFamily="34" charset="0"/>
              </a:rPr>
              <a:t>**********</a:t>
            </a:r>
            <a:endParaRPr kumimoji="0" lang="fr-FR" altLang="fr-FR" sz="12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fr-FR" sz="1200" b="1" i="0" u="none" strike="noStrike" cap="none" normalizeH="0" baseline="0" dirty="0" smtClean="0">
                <a:ln>
                  <a:noFill/>
                </a:ln>
                <a:solidFill>
                  <a:schemeClr val="tx1"/>
                </a:solidFill>
                <a:effectLst/>
                <a:latin typeface="Tahoma" panose="020B0604030504040204" pitchFamily="34" charset="0"/>
                <a:ea typeface="Calibri" panose="020F0502020204030204" pitchFamily="34" charset="0"/>
                <a:cs typeface="Tahoma" panose="020B0604030504040204" pitchFamily="34" charset="0"/>
              </a:rPr>
              <a:t>   SECRETARIAT GENERAL  </a:t>
            </a:r>
            <a:endParaRPr kumimoji="0" lang="fr-FR" altLang="fr-FR" sz="12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fr-FR" sz="1200" b="1" i="0" u="none" strike="noStrike" cap="none" normalizeH="0" baseline="0" dirty="0" smtClean="0">
                <a:ln>
                  <a:noFill/>
                </a:ln>
                <a:solidFill>
                  <a:schemeClr val="tx1"/>
                </a:solidFill>
                <a:effectLst/>
                <a:latin typeface="Tahoma" panose="020B0604030504040204" pitchFamily="34" charset="0"/>
                <a:ea typeface="Calibri" panose="020F0502020204030204" pitchFamily="34" charset="0"/>
                <a:cs typeface="Tahoma" panose="020B0604030504040204" pitchFamily="34" charset="0"/>
              </a:rPr>
              <a:t>**********</a:t>
            </a:r>
            <a:endParaRPr kumimoji="0" lang="fr-FR" altLang="fr-FR" sz="12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fr-FR" sz="1200" b="1" i="0" u="none" strike="noStrike" cap="none" normalizeH="0" baseline="0" dirty="0" smtClean="0">
                <a:ln>
                  <a:noFill/>
                </a:ln>
                <a:solidFill>
                  <a:schemeClr val="tx1"/>
                </a:solidFill>
                <a:effectLst/>
                <a:latin typeface="Tahoma" panose="020B0604030504040204" pitchFamily="34" charset="0"/>
                <a:ea typeface="Calibri" panose="020F0502020204030204" pitchFamily="34" charset="0"/>
                <a:cs typeface="Tahoma" panose="020B0604030504040204" pitchFamily="34" charset="0"/>
              </a:rPr>
              <a:t>DEPARTMENT 0F YOUTH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fr-FR" sz="1200" b="1" i="0" u="none" strike="noStrike" cap="none" normalizeH="0" baseline="0" dirty="0" smtClean="0">
                <a:ln>
                  <a:noFill/>
                </a:ln>
                <a:solidFill>
                  <a:schemeClr val="tx1"/>
                </a:solidFill>
                <a:effectLst/>
                <a:latin typeface="Tahoma" panose="020B0604030504040204" pitchFamily="34" charset="0"/>
                <a:ea typeface="Calibri" panose="020F0502020204030204" pitchFamily="34" charset="0"/>
                <a:cs typeface="Tahoma" panose="020B0604030504040204" pitchFamily="34" charset="0"/>
              </a:rPr>
              <a:t>ECONOMIC EMPOWERMENT</a:t>
            </a:r>
            <a:endParaRPr kumimoji="0" lang="fr-FR" altLang="fr-FR" sz="1200" b="0" i="0" u="none" strike="noStrike" cap="none" normalizeH="0" baseline="0" dirty="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fr-FR" sz="1200" b="1" i="0" u="none" strike="noStrike" cap="none" normalizeH="0" baseline="0" dirty="0" smtClean="0">
                <a:ln>
                  <a:noFill/>
                </a:ln>
                <a:solidFill>
                  <a:schemeClr val="tx1"/>
                </a:solidFill>
                <a:effectLst/>
                <a:latin typeface="Tahoma" panose="020B0604030504040204" pitchFamily="34" charset="0"/>
                <a:ea typeface="Calibri" panose="020F0502020204030204" pitchFamily="34" charset="0"/>
                <a:cs typeface="Tahoma" panose="020B0604030504040204" pitchFamily="34" charset="0"/>
              </a:rPr>
              <a:t>***********</a:t>
            </a:r>
            <a:endParaRPr kumimoji="0" lang="fr-FR" altLang="fr-FR" sz="12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200" b="0" i="0" u="none" strike="noStrike" cap="none" normalizeH="0" baseline="0" dirty="0" smtClean="0">
              <a:ln>
                <a:noFill/>
              </a:ln>
              <a:solidFill>
                <a:schemeClr val="tx1"/>
              </a:solidFill>
              <a:effectLst/>
              <a:latin typeface="Arial" panose="020B0604020202020204" pitchFamily="34" charset="0"/>
            </a:endParaRPr>
          </a:p>
        </p:txBody>
      </p:sp>
      <p:pic>
        <p:nvPicPr>
          <p:cNvPr id="12" name="Imag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6919" y="645997"/>
            <a:ext cx="1330052" cy="1580388"/>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1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dirty="0"/>
          </a:p>
        </p:txBody>
      </p:sp>
      <p:sp>
        <p:nvSpPr>
          <p:cNvPr id="14" name="Titre 1"/>
          <p:cNvSpPr txBox="1">
            <a:spLocks/>
          </p:cNvSpPr>
          <p:nvPr/>
        </p:nvSpPr>
        <p:spPr>
          <a:xfrm>
            <a:off x="1330037" y="5515275"/>
            <a:ext cx="6483026" cy="771818"/>
          </a:xfrm>
          <a:prstGeom prst="rect">
            <a:avLst/>
          </a:prstGeom>
          <a:effectLst/>
        </p:spPr>
        <p:txBody>
          <a:bodyPr vert="horz" lIns="91440" tIns="45720" rIns="91440" bIns="45720" rtlCol="0" anchor="b">
            <a:noAutofit/>
          </a:bodyPr>
          <a:lstStyle>
            <a:lvl1pPr algn="l" defTabSz="457200" rtl="0" eaLnBrk="1" latinLnBrk="0" hangingPunct="1">
              <a:spcBef>
                <a:spcPct val="0"/>
              </a:spcBef>
              <a:buNone/>
              <a:defRPr sz="44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fr-FR" sz="1800" dirty="0" smtClean="0">
                <a:latin typeface="Tahoma" panose="020B0604030504040204" pitchFamily="34" charset="0"/>
                <a:ea typeface="Tahoma" panose="020B0604030504040204" pitchFamily="34" charset="0"/>
                <a:cs typeface="Tahoma" panose="020B0604030504040204" pitchFamily="34" charset="0"/>
              </a:rPr>
              <a:t>Par  </a:t>
            </a:r>
            <a:r>
              <a:rPr lang="fr-FR" sz="1800" b="1" dirty="0" smtClean="0">
                <a:latin typeface="Tahoma" panose="020B0604030504040204" pitchFamily="34" charset="0"/>
                <a:ea typeface="Tahoma" panose="020B0604030504040204" pitchFamily="34" charset="0"/>
                <a:cs typeface="Tahoma" panose="020B0604030504040204" pitchFamily="34" charset="0"/>
              </a:rPr>
              <a:t>M. ABDOUL-KARIM NASSOUROU,</a:t>
            </a:r>
            <a:r>
              <a:rPr lang="fr-FR" sz="1800" dirty="0" smtClean="0">
                <a:latin typeface="Tahoma" panose="020B0604030504040204" pitchFamily="34" charset="0"/>
                <a:ea typeface="Tahoma" panose="020B0604030504040204" pitchFamily="34" charset="0"/>
                <a:cs typeface="Tahoma" panose="020B0604030504040204" pitchFamily="34" charset="0"/>
              </a:rPr>
              <a:t/>
            </a:r>
            <a:br>
              <a:rPr lang="fr-FR" sz="1800" dirty="0" smtClean="0">
                <a:latin typeface="Tahoma" panose="020B0604030504040204" pitchFamily="34" charset="0"/>
                <a:ea typeface="Tahoma" panose="020B0604030504040204" pitchFamily="34" charset="0"/>
                <a:cs typeface="Tahoma" panose="020B0604030504040204" pitchFamily="34" charset="0"/>
              </a:rPr>
            </a:br>
            <a:r>
              <a:rPr lang="fr-FR" sz="1600" b="1" dirty="0" smtClean="0">
                <a:latin typeface="Tahoma" panose="020B0604030504040204" pitchFamily="34" charset="0"/>
                <a:ea typeface="Tahoma" panose="020B0604030504040204" pitchFamily="34" charset="0"/>
                <a:cs typeface="Tahoma" panose="020B0604030504040204" pitchFamily="34" charset="0"/>
              </a:rPr>
              <a:t>Directeur de la Promotion Economique des Jeunes</a:t>
            </a:r>
            <a:endParaRPr lang="fr-FR" sz="16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6772378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72714" y="417095"/>
            <a:ext cx="6347713" cy="831273"/>
          </a:xfrm>
        </p:spPr>
        <p:txBody>
          <a:bodyPr>
            <a:normAutofit fontScale="90000"/>
          </a:bodyPr>
          <a:lstStyle/>
          <a:p>
            <a:r>
              <a:rPr lang="fr-FR" b="1" dirty="0" smtClean="0">
                <a:solidFill>
                  <a:srgbClr val="0070C0"/>
                </a:solidFill>
                <a:latin typeface="Tahoma" panose="020B0604030504040204" pitchFamily="34" charset="0"/>
                <a:ea typeface="Tahoma" panose="020B0604030504040204" pitchFamily="34" charset="0"/>
                <a:cs typeface="Tahoma" panose="020B0604030504040204" pitchFamily="34" charset="0"/>
              </a:rPr>
              <a:t>9. CONTRIBUTION AU FORUM</a:t>
            </a:r>
            <a:endParaRPr lang="fr-FR" b="1" dirty="0">
              <a:solidFill>
                <a:srgbClr val="0070C0"/>
              </a:solidFill>
              <a:latin typeface="Tahoma" panose="020B0604030504040204" pitchFamily="34" charset="0"/>
              <a:ea typeface="Tahoma" panose="020B0604030504040204" pitchFamily="34" charset="0"/>
              <a:cs typeface="Tahoma" panose="020B0604030504040204" pitchFamily="34" charset="0"/>
            </a:endParaRPr>
          </a:p>
        </p:txBody>
      </p:sp>
      <p:sp>
        <p:nvSpPr>
          <p:cNvPr id="3" name="Espace réservé du contenu 2"/>
          <p:cNvSpPr>
            <a:spLocks noGrp="1"/>
          </p:cNvSpPr>
          <p:nvPr>
            <p:ph idx="1"/>
          </p:nvPr>
        </p:nvSpPr>
        <p:spPr>
          <a:xfrm>
            <a:off x="272714" y="1293799"/>
            <a:ext cx="8322645" cy="5215156"/>
          </a:xfrm>
        </p:spPr>
        <p:txBody>
          <a:bodyPr>
            <a:noAutofit/>
          </a:bodyPr>
          <a:lstStyle/>
          <a:p>
            <a:pPr marL="0" indent="0">
              <a:buNone/>
            </a:pPr>
            <a:r>
              <a:rPr lang="fr-FR" sz="2800" b="1" dirty="0" smtClean="0">
                <a:solidFill>
                  <a:srgbClr val="0070C0"/>
                </a:solidFill>
                <a:latin typeface="Tahoma" panose="020B0604030504040204" pitchFamily="34" charset="0"/>
                <a:ea typeface="Tahoma" panose="020B0604030504040204" pitchFamily="34" charset="0"/>
                <a:cs typeface="Tahoma" panose="020B0604030504040204" pitchFamily="34" charset="0"/>
              </a:rPr>
              <a:t>Message clés :</a:t>
            </a:r>
          </a:p>
          <a:p>
            <a:pPr>
              <a:buFont typeface="Wingdings" panose="05000000000000000000" pitchFamily="2" charset="2"/>
              <a:buChar char="q"/>
            </a:pPr>
            <a:endParaRPr lang="fr-FR" sz="2800" b="1" dirty="0" smtClean="0">
              <a:solidFill>
                <a:srgbClr val="0070C0"/>
              </a:solidFill>
              <a:latin typeface="Tahoma" panose="020B0604030504040204" pitchFamily="34" charset="0"/>
              <a:ea typeface="Tahoma" panose="020B0604030504040204" pitchFamily="34" charset="0"/>
              <a:cs typeface="Tahoma" panose="020B0604030504040204" pitchFamily="34" charset="0"/>
            </a:endParaRPr>
          </a:p>
          <a:p>
            <a:pPr>
              <a:buFont typeface="Wingdings" panose="05000000000000000000" pitchFamily="2" charset="2"/>
              <a:buChar char="q"/>
            </a:pPr>
            <a:r>
              <a:rPr lang="fr-FR" sz="2800" dirty="0" smtClean="0">
                <a:latin typeface="Tahoma" panose="020B0604030504040204" pitchFamily="34" charset="0"/>
                <a:ea typeface="Tahoma" panose="020B0604030504040204" pitchFamily="34" charset="0"/>
                <a:cs typeface="Tahoma" panose="020B0604030504040204" pitchFamily="34" charset="0"/>
              </a:rPr>
              <a:t> Les CMPJ constituent les Unités </a:t>
            </a:r>
            <a:r>
              <a:rPr lang="fr-FR" sz="2800" dirty="0">
                <a:latin typeface="Tahoma" panose="020B0604030504040204" pitchFamily="34" charset="0"/>
                <a:ea typeface="Tahoma" panose="020B0604030504040204" pitchFamily="34" charset="0"/>
                <a:cs typeface="Tahoma" panose="020B0604030504040204" pitchFamily="34" charset="0"/>
              </a:rPr>
              <a:t>P</a:t>
            </a:r>
            <a:r>
              <a:rPr lang="fr-FR" sz="2800" dirty="0" smtClean="0">
                <a:latin typeface="Tahoma" panose="020B0604030504040204" pitchFamily="34" charset="0"/>
                <a:ea typeface="Tahoma" panose="020B0604030504040204" pitchFamily="34" charset="0"/>
                <a:cs typeface="Tahoma" panose="020B0604030504040204" pitchFamily="34" charset="0"/>
              </a:rPr>
              <a:t>hysiques de Référence du MINJEC  ;</a:t>
            </a:r>
          </a:p>
          <a:p>
            <a:pPr marL="0" indent="0">
              <a:buNone/>
            </a:pPr>
            <a:endParaRPr lang="fr-FR" sz="2800" dirty="0" smtClean="0">
              <a:latin typeface="Tahoma" panose="020B0604030504040204" pitchFamily="34" charset="0"/>
              <a:ea typeface="Tahoma" panose="020B0604030504040204" pitchFamily="34" charset="0"/>
              <a:cs typeface="Tahoma" panose="020B0604030504040204" pitchFamily="34" charset="0"/>
            </a:endParaRPr>
          </a:p>
          <a:p>
            <a:pPr>
              <a:buFont typeface="Wingdings" panose="05000000000000000000" pitchFamily="2" charset="2"/>
              <a:buChar char="q"/>
            </a:pPr>
            <a:r>
              <a:rPr lang="fr-FR" sz="2800" dirty="0">
                <a:latin typeface="Tahoma" panose="020B0604030504040204" pitchFamily="34" charset="0"/>
                <a:ea typeface="Tahoma" panose="020B0604030504040204" pitchFamily="34" charset="0"/>
                <a:cs typeface="Tahoma" panose="020B0604030504040204" pitchFamily="34" charset="0"/>
              </a:rPr>
              <a:t> L</a:t>
            </a:r>
            <a:r>
              <a:rPr lang="fr-FR" sz="2800" dirty="0" smtClean="0">
                <a:latin typeface="Tahoma" panose="020B0604030504040204" pitchFamily="34" charset="0"/>
                <a:ea typeface="Tahoma" panose="020B0604030504040204" pitchFamily="34" charset="0"/>
                <a:cs typeface="Tahoma" panose="020B0604030504040204" pitchFamily="34" charset="0"/>
              </a:rPr>
              <a:t>’auto-emploi constitue l’une des meilleures voies d’insertion socioprofessionnelle des jeunes ;</a:t>
            </a:r>
          </a:p>
          <a:p>
            <a:pPr marL="0" indent="0">
              <a:buNone/>
            </a:pPr>
            <a:r>
              <a:rPr lang="fr-FR" sz="2800" dirty="0" smtClean="0">
                <a:latin typeface="Tahoma" panose="020B0604030504040204" pitchFamily="34" charset="0"/>
                <a:ea typeface="Tahoma" panose="020B0604030504040204" pitchFamily="34" charset="0"/>
                <a:cs typeface="Tahoma" panose="020B0604030504040204" pitchFamily="34" charset="0"/>
              </a:rPr>
              <a:t> </a:t>
            </a:r>
            <a:endParaRPr lang="fr-FR" sz="2800" dirty="0">
              <a:latin typeface="Tahoma" panose="020B0604030504040204" pitchFamily="34" charset="0"/>
              <a:ea typeface="Tahoma" panose="020B0604030504040204" pitchFamily="34" charset="0"/>
              <a:cs typeface="Tahoma" panose="020B0604030504040204" pitchFamily="34" charset="0"/>
            </a:endParaRPr>
          </a:p>
          <a:p>
            <a:pPr>
              <a:buFont typeface="Wingdings" panose="05000000000000000000" pitchFamily="2" charset="2"/>
              <a:buChar char="q"/>
            </a:pPr>
            <a:r>
              <a:rPr lang="fr-FR" sz="2800" dirty="0" smtClean="0">
                <a:latin typeface="Tahoma" panose="020B0604030504040204" pitchFamily="34" charset="0"/>
                <a:ea typeface="Tahoma" panose="020B0604030504040204" pitchFamily="34" charset="0"/>
                <a:cs typeface="Tahoma" panose="020B0604030504040204" pitchFamily="34" charset="0"/>
              </a:rPr>
              <a:t> Les jeunes éprouvent des difficultés </a:t>
            </a:r>
            <a:r>
              <a:rPr lang="fr-FR" sz="2800" dirty="0">
                <a:latin typeface="Tahoma" panose="020B0604030504040204" pitchFamily="34" charset="0"/>
                <a:ea typeface="Tahoma" panose="020B0604030504040204" pitchFamily="34" charset="0"/>
                <a:cs typeface="Tahoma" panose="020B0604030504040204" pitchFamily="34" charset="0"/>
              </a:rPr>
              <a:t>à</a:t>
            </a:r>
            <a:r>
              <a:rPr lang="fr-FR" sz="2800" dirty="0" smtClean="0">
                <a:latin typeface="Tahoma" panose="020B0604030504040204" pitchFamily="34" charset="0"/>
                <a:ea typeface="Tahoma" panose="020B0604030504040204" pitchFamily="34" charset="0"/>
                <a:cs typeface="Tahoma" panose="020B0604030504040204" pitchFamily="34" charset="0"/>
              </a:rPr>
              <a:t> accéder aux financements : plus de la moitié des jeunes inscrits à l’ONJ sont demandeurs de financements.</a:t>
            </a:r>
          </a:p>
          <a:p>
            <a:pPr>
              <a:buFont typeface="Wingdings" panose="05000000000000000000" pitchFamily="2" charset="2"/>
              <a:buChar char="q"/>
            </a:pPr>
            <a:endParaRPr lang="fr-FR" sz="2800" dirty="0" smtClean="0">
              <a:latin typeface="Tahoma" panose="020B0604030504040204" pitchFamily="34" charset="0"/>
              <a:ea typeface="Tahoma" panose="020B0604030504040204" pitchFamily="34" charset="0"/>
              <a:cs typeface="Tahoma" panose="020B0604030504040204" pitchFamily="34" charset="0"/>
            </a:endParaRPr>
          </a:p>
          <a:p>
            <a:pPr>
              <a:buFont typeface="Wingdings" panose="05000000000000000000" pitchFamily="2" charset="2"/>
              <a:buChar char="q"/>
            </a:pPr>
            <a:endParaRPr lang="fr-FR" sz="2800" dirty="0" smtClean="0">
              <a:latin typeface="Tahoma" panose="020B0604030504040204" pitchFamily="34" charset="0"/>
              <a:ea typeface="Tahoma" panose="020B0604030504040204" pitchFamily="34" charset="0"/>
              <a:cs typeface="Tahoma" panose="020B0604030504040204" pitchFamily="34" charset="0"/>
            </a:endParaRPr>
          </a:p>
          <a:p>
            <a:pPr>
              <a:buFont typeface="Wingdings" panose="05000000000000000000" pitchFamily="2" charset="2"/>
              <a:buChar char="q"/>
            </a:pPr>
            <a:endParaRPr lang="fr-FR" sz="2800" dirty="0" smtClean="0">
              <a:latin typeface="Tahoma" panose="020B0604030504040204" pitchFamily="34" charset="0"/>
              <a:ea typeface="Tahoma" panose="020B0604030504040204" pitchFamily="34" charset="0"/>
              <a:cs typeface="Tahoma" panose="020B0604030504040204" pitchFamily="34" charset="0"/>
            </a:endParaRPr>
          </a:p>
          <a:p>
            <a:pPr>
              <a:buFont typeface="Wingdings" panose="05000000000000000000" pitchFamily="2" charset="2"/>
              <a:buChar char="q"/>
            </a:pPr>
            <a:endParaRPr lang="fr-FR" sz="28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8417269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964" y="378594"/>
            <a:ext cx="4790174" cy="637309"/>
          </a:xfrm>
        </p:spPr>
        <p:txBody>
          <a:bodyPr>
            <a:normAutofit/>
          </a:bodyPr>
          <a:lstStyle/>
          <a:p>
            <a:r>
              <a:rPr lang="en-US" b="1" dirty="0" smtClean="0">
                <a:solidFill>
                  <a:srgbClr val="0070C0"/>
                </a:solidFill>
                <a:latin typeface="Tahoma" panose="020B0604030504040204" pitchFamily="34" charset="0"/>
                <a:ea typeface="Tahoma" panose="020B0604030504040204" pitchFamily="34" charset="0"/>
                <a:cs typeface="Tahoma" panose="020B0604030504040204" pitchFamily="34" charset="0"/>
              </a:rPr>
              <a:t>10. CONCLUSION</a:t>
            </a:r>
            <a:endParaRPr lang="en-US" b="1" dirty="0">
              <a:solidFill>
                <a:srgbClr val="0070C0"/>
              </a:solidFill>
              <a:latin typeface="Tahoma" panose="020B0604030504040204" pitchFamily="34" charset="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a:xfrm>
            <a:off x="471053" y="1426299"/>
            <a:ext cx="8316811" cy="4780537"/>
          </a:xfrm>
        </p:spPr>
        <p:txBody>
          <a:bodyPr>
            <a:noAutofit/>
          </a:bodyPr>
          <a:lstStyle/>
          <a:p>
            <a:pPr>
              <a:buFont typeface="Wingdings" panose="05000000000000000000" pitchFamily="2" charset="2"/>
              <a:buChar char="q"/>
            </a:pPr>
            <a:r>
              <a:rPr lang="fr-FR" sz="2800" dirty="0" smtClean="0">
                <a:latin typeface="Tahoma" panose="020B0604030504040204" pitchFamily="34" charset="0"/>
                <a:ea typeface="Tahoma" panose="020B0604030504040204" pitchFamily="34" charset="0"/>
                <a:cs typeface="Tahoma" panose="020B0604030504040204" pitchFamily="34" charset="0"/>
              </a:rPr>
              <a:t> L’encadrement et l’accompagnement extrascolaires de la jeunesse requiert un engagement collectif et concerté de l’ensemble des parties prenantes, y compris des partenaires au développement.</a:t>
            </a:r>
          </a:p>
          <a:p>
            <a:pPr marL="0" indent="0">
              <a:buNone/>
            </a:pPr>
            <a:endParaRPr lang="fr-FR" sz="1600" dirty="0" smtClean="0">
              <a:latin typeface="Tahoma" panose="020B0604030504040204" pitchFamily="34" charset="0"/>
              <a:ea typeface="Tahoma" panose="020B0604030504040204" pitchFamily="34" charset="0"/>
              <a:cs typeface="Tahoma" panose="020B0604030504040204" pitchFamily="34" charset="0"/>
            </a:endParaRPr>
          </a:p>
          <a:p>
            <a:pPr>
              <a:buFont typeface="Wingdings" panose="05000000000000000000" pitchFamily="2" charset="2"/>
              <a:buChar char="q"/>
            </a:pPr>
            <a:r>
              <a:rPr lang="fr-FR" sz="2800" dirty="0" smtClean="0">
                <a:latin typeface="Tahoma" panose="020B0604030504040204" pitchFamily="34" charset="0"/>
                <a:ea typeface="Tahoma" panose="020B0604030504040204" pitchFamily="34" charset="0"/>
                <a:cs typeface="Tahoma" panose="020B0604030504040204" pitchFamily="34" charset="0"/>
              </a:rPr>
              <a:t> Pour y parvenir, une mutualisation des moyens humains, techniques et financiers s’impose.</a:t>
            </a:r>
          </a:p>
          <a:p>
            <a:pPr marL="0" indent="0">
              <a:buNone/>
            </a:pPr>
            <a:endParaRPr lang="fr-FR" sz="1050" dirty="0" smtClean="0">
              <a:latin typeface="Tahoma" panose="020B0604030504040204" pitchFamily="34" charset="0"/>
              <a:ea typeface="Tahoma" panose="020B0604030504040204" pitchFamily="34" charset="0"/>
              <a:cs typeface="Tahoma" panose="020B0604030504040204" pitchFamily="34" charset="0"/>
            </a:endParaRPr>
          </a:p>
          <a:p>
            <a:pPr>
              <a:buFont typeface="Wingdings" panose="05000000000000000000" pitchFamily="2" charset="2"/>
              <a:buChar char="q"/>
            </a:pPr>
            <a:r>
              <a:rPr lang="en-US" sz="2800" dirty="0">
                <a:latin typeface="Tahoma" panose="020B0604030504040204" pitchFamily="34" charset="0"/>
                <a:ea typeface="Tahoma" panose="020B0604030504040204" pitchFamily="34" charset="0"/>
                <a:cs typeface="Tahoma" panose="020B0604030504040204" pitchFamily="34" charset="0"/>
              </a:rPr>
              <a:t> </a:t>
            </a:r>
            <a:r>
              <a:rPr lang="en-US" sz="2800" dirty="0" smtClean="0">
                <a:latin typeface="Tahoma" panose="020B0604030504040204" pitchFamily="34" charset="0"/>
                <a:ea typeface="Tahoma" panose="020B0604030504040204" pitchFamily="34" charset="0"/>
                <a:cs typeface="Tahoma" panose="020B0604030504040204" pitchFamily="34" charset="0"/>
              </a:rPr>
              <a:t>L</a:t>
            </a:r>
            <a:r>
              <a:rPr sz="2800" dirty="0" smtClean="0">
                <a:latin typeface="Tahoma" panose="020B0604030504040204" pitchFamily="34" charset="0"/>
                <a:ea typeface="Tahoma" panose="020B0604030504040204" pitchFamily="34" charset="0"/>
                <a:cs typeface="Tahoma" panose="020B0604030504040204" pitchFamily="34" charset="0"/>
              </a:rPr>
              <a:t>a D</a:t>
            </a:r>
            <a:r>
              <a:rPr lang="fr-FR" sz="2800" dirty="0" smtClean="0">
                <a:latin typeface="Tahoma" panose="020B0604030504040204" pitchFamily="34" charset="0"/>
                <a:ea typeface="Tahoma" panose="020B0604030504040204" pitchFamily="34" charset="0"/>
                <a:cs typeface="Tahoma" panose="020B0604030504040204" pitchFamily="34" charset="0"/>
              </a:rPr>
              <a:t>PEJ renouvelle sa gratitude à la Hiérarchie et aux partenaires, pour les efforts consentis en faveur de l’insertion socioéconomique des jeunes</a:t>
            </a:r>
            <a:r>
              <a:rPr sz="2800" dirty="0" smtClean="0">
                <a:latin typeface="Tahoma" panose="020B0604030504040204" pitchFamily="34" charset="0"/>
                <a:ea typeface="Tahoma" panose="020B0604030504040204" pitchFamily="34" charset="0"/>
                <a:cs typeface="Tahoma" panose="020B0604030504040204" pitchFamily="34" charset="0"/>
              </a:rPr>
              <a:t>.</a:t>
            </a:r>
            <a:endParaRPr sz="2800" dirty="0">
              <a:latin typeface="Tahoma" panose="020B0604030504040204" pitchFamily="34" charset="0"/>
              <a:ea typeface="Tahoma" panose="020B0604030504040204" pitchFamily="34" charset="0"/>
              <a:cs typeface="Tahoma" panose="020B0604030504040204" pitchFamily="34" charset="0"/>
            </a:endParaRPr>
          </a:p>
          <a:p>
            <a:pPr>
              <a:buFont typeface="Wingdings" panose="05000000000000000000" pitchFamily="2" charset="2"/>
              <a:buChar char="q"/>
            </a:pPr>
            <a:endParaRPr sz="2400" dirty="0">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075"/>
          <p:cNvPicPr/>
          <p:nvPr/>
        </p:nvPicPr>
        <p:blipFill>
          <a:blip r:embed="rId2"/>
          <a:stretch>
            <a:fillRect/>
          </a:stretch>
        </p:blipFill>
        <p:spPr>
          <a:xfrm>
            <a:off x="2369127" y="1662547"/>
            <a:ext cx="3893333" cy="4139095"/>
          </a:xfrm>
          <a:prstGeom prst="rect">
            <a:avLst/>
          </a:prstGeom>
        </p:spPr>
      </p:pic>
    </p:spTree>
    <p:extLst>
      <p:ext uri="{BB962C8B-B14F-4D97-AF65-F5344CB8AC3E}">
        <p14:creationId xmlns:p14="http://schemas.microsoft.com/office/powerpoint/2010/main" val="10075328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4465" y="245806"/>
            <a:ext cx="7443020" cy="904569"/>
          </a:xfrm>
        </p:spPr>
        <p:txBody>
          <a:bodyPr>
            <a:normAutofit/>
          </a:bodyPr>
          <a:lstStyle/>
          <a:p>
            <a:r>
              <a:rPr lang="fr-FR" sz="2800" b="1" dirty="0" smtClean="0">
                <a:solidFill>
                  <a:srgbClr val="0070C0"/>
                </a:solidFill>
                <a:latin typeface="Tahoma" panose="020B0604030504040204" pitchFamily="34" charset="0"/>
                <a:ea typeface="Tahoma" panose="020B0604030504040204" pitchFamily="34" charset="0"/>
                <a:cs typeface="Tahoma" panose="020B0604030504040204" pitchFamily="34" charset="0"/>
              </a:rPr>
              <a:t>2. MANDAT INSTITUTIONNEL ET </a:t>
            </a:r>
            <a:br>
              <a:rPr lang="fr-FR" sz="2800" b="1" dirty="0" smtClean="0">
                <a:solidFill>
                  <a:srgbClr val="0070C0"/>
                </a:solidFill>
                <a:latin typeface="Tahoma" panose="020B0604030504040204" pitchFamily="34" charset="0"/>
                <a:ea typeface="Tahoma" panose="020B0604030504040204" pitchFamily="34" charset="0"/>
                <a:cs typeface="Tahoma" panose="020B0604030504040204" pitchFamily="34" charset="0"/>
              </a:rPr>
            </a:br>
            <a:r>
              <a:rPr lang="fr-FR" sz="2800" b="1" dirty="0">
                <a:solidFill>
                  <a:srgbClr val="0070C0"/>
                </a:solidFill>
                <a:latin typeface="Tahoma" panose="020B0604030504040204" pitchFamily="34" charset="0"/>
                <a:ea typeface="Tahoma" panose="020B0604030504040204" pitchFamily="34" charset="0"/>
                <a:cs typeface="Tahoma" panose="020B0604030504040204" pitchFamily="34" charset="0"/>
              </a:rPr>
              <a:t> </a:t>
            </a:r>
            <a:r>
              <a:rPr lang="fr-FR" sz="2800" b="1" dirty="0" smtClean="0">
                <a:solidFill>
                  <a:srgbClr val="0070C0"/>
                </a:solidFill>
                <a:latin typeface="Tahoma" panose="020B0604030504040204" pitchFamily="34" charset="0"/>
                <a:ea typeface="Tahoma" panose="020B0604030504040204" pitchFamily="34" charset="0"/>
                <a:cs typeface="Tahoma" panose="020B0604030504040204" pitchFamily="34" charset="0"/>
              </a:rPr>
              <a:t>    BASE JURIDIQUE</a:t>
            </a:r>
            <a:endParaRPr lang="fr-FR" sz="2800" b="1" dirty="0">
              <a:solidFill>
                <a:srgbClr val="0070C0"/>
              </a:solidFill>
              <a:latin typeface="Tahoma" panose="020B0604030504040204" pitchFamily="34" charset="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a:xfrm>
            <a:off x="324465" y="1498898"/>
            <a:ext cx="8554064" cy="5103463"/>
          </a:xfrm>
        </p:spPr>
        <p:txBody>
          <a:bodyPr>
            <a:noAutofit/>
          </a:bodyPr>
          <a:lstStyle/>
          <a:p>
            <a:pPr>
              <a:buFont typeface="Wingdings" panose="05000000000000000000" pitchFamily="2" charset="2"/>
              <a:buChar char="v"/>
            </a:pPr>
            <a:r>
              <a:rPr lang="fr-FR" b="1" dirty="0" smtClean="0">
                <a:solidFill>
                  <a:srgbClr val="0070C0"/>
                </a:solidFill>
                <a:latin typeface="Tahoma" panose="020B0604030504040204" pitchFamily="34" charset="0"/>
                <a:ea typeface="Tahoma" panose="020B0604030504040204" pitchFamily="34" charset="0"/>
                <a:cs typeface="Tahoma" panose="020B0604030504040204" pitchFamily="34" charset="0"/>
              </a:rPr>
              <a:t> MISSION: </a:t>
            </a:r>
            <a:r>
              <a:rPr lang="fr-FR" sz="2400" dirty="0" smtClean="0">
                <a:latin typeface="Tahoma" panose="020B0604030504040204" pitchFamily="34" charset="0"/>
                <a:ea typeface="Tahoma" panose="020B0604030504040204" pitchFamily="34" charset="0"/>
                <a:cs typeface="Tahoma" panose="020B0604030504040204" pitchFamily="34" charset="0"/>
              </a:rPr>
              <a:t>Insertion socio-économique </a:t>
            </a:r>
            <a:r>
              <a:rPr lang="fr-FR" sz="2400" dirty="0">
                <a:latin typeface="Tahoma" panose="020B0604030504040204" pitchFamily="34" charset="0"/>
                <a:ea typeface="Tahoma" panose="020B0604030504040204" pitchFamily="34" charset="0"/>
                <a:cs typeface="Tahoma" panose="020B0604030504040204" pitchFamily="34" charset="0"/>
              </a:rPr>
              <a:t>des </a:t>
            </a:r>
            <a:r>
              <a:rPr lang="fr-FR" sz="2400" dirty="0" smtClean="0">
                <a:latin typeface="Tahoma" panose="020B0604030504040204" pitchFamily="34" charset="0"/>
                <a:ea typeface="Tahoma" panose="020B0604030504040204" pitchFamily="34" charset="0"/>
                <a:cs typeface="Tahoma" panose="020B0604030504040204" pitchFamily="34" charset="0"/>
              </a:rPr>
              <a:t>jeunes hommes 		    et femmes.</a:t>
            </a:r>
          </a:p>
          <a:p>
            <a:pPr marL="0" indent="0">
              <a:buNone/>
            </a:pPr>
            <a:endParaRPr lang="fr-FR" b="1" dirty="0" smtClean="0">
              <a:latin typeface="Tahoma" panose="020B0604030504040204" pitchFamily="34" charset="0"/>
              <a:ea typeface="Tahoma" panose="020B0604030504040204" pitchFamily="34" charset="0"/>
              <a:cs typeface="Tahoma" panose="020B0604030504040204" pitchFamily="34" charset="0"/>
            </a:endParaRPr>
          </a:p>
          <a:p>
            <a:pPr>
              <a:buFont typeface="Wingdings" panose="05000000000000000000" pitchFamily="2" charset="2"/>
              <a:buChar char="v"/>
            </a:pPr>
            <a:r>
              <a:rPr lang="fr-FR" b="1" dirty="0" smtClean="0">
                <a:solidFill>
                  <a:srgbClr val="0070C0"/>
                </a:solidFill>
                <a:latin typeface="Tahoma" panose="020B0604030504040204" pitchFamily="34" charset="0"/>
                <a:ea typeface="Tahoma" panose="020B0604030504040204" pitchFamily="34" charset="0"/>
                <a:cs typeface="Tahoma" panose="020B0604030504040204" pitchFamily="34" charset="0"/>
              </a:rPr>
              <a:t> PRINCIPAUX </a:t>
            </a:r>
            <a:r>
              <a:rPr lang="fr-FR" b="1" dirty="0">
                <a:solidFill>
                  <a:srgbClr val="0070C0"/>
                </a:solidFill>
                <a:latin typeface="Tahoma" panose="020B0604030504040204" pitchFamily="34" charset="0"/>
                <a:ea typeface="Tahoma" panose="020B0604030504040204" pitchFamily="34" charset="0"/>
                <a:cs typeface="Tahoma" panose="020B0604030504040204" pitchFamily="34" charset="0"/>
              </a:rPr>
              <a:t>TEXTES </a:t>
            </a:r>
            <a:r>
              <a:rPr lang="fr-FR" b="1" dirty="0" smtClean="0">
                <a:solidFill>
                  <a:srgbClr val="0070C0"/>
                </a:solidFill>
                <a:latin typeface="Tahoma" panose="020B0604030504040204" pitchFamily="34" charset="0"/>
                <a:ea typeface="Tahoma" panose="020B0604030504040204" pitchFamily="34" charset="0"/>
                <a:cs typeface="Tahoma" panose="020B0604030504040204" pitchFamily="34" charset="0"/>
              </a:rPr>
              <a:t>JURIDIQUES :</a:t>
            </a:r>
            <a:endParaRPr lang="fr-FR" b="1" dirty="0">
              <a:solidFill>
                <a:srgbClr val="0070C0"/>
              </a:solidFill>
              <a:latin typeface="Tahoma" panose="020B0604030504040204" pitchFamily="34" charset="0"/>
              <a:ea typeface="Tahoma" panose="020B0604030504040204" pitchFamily="34" charset="0"/>
              <a:cs typeface="Tahoma" panose="020B0604030504040204" pitchFamily="34" charset="0"/>
            </a:endParaRPr>
          </a:p>
          <a:p>
            <a:pPr>
              <a:spcBef>
                <a:spcPts val="600"/>
              </a:spcBef>
              <a:buFont typeface="Wingdings" panose="05000000000000000000" pitchFamily="2" charset="2"/>
              <a:buChar char="ü"/>
            </a:pPr>
            <a:r>
              <a:rPr lang="fr-FR" dirty="0" smtClean="0">
                <a:latin typeface="Tahoma" panose="020B0604030504040204" pitchFamily="34" charset="0"/>
                <a:ea typeface="Tahoma" panose="020B0604030504040204" pitchFamily="34" charset="0"/>
                <a:cs typeface="Tahoma" panose="020B0604030504040204" pitchFamily="34" charset="0"/>
              </a:rPr>
              <a:t>  Décret </a:t>
            </a:r>
            <a:r>
              <a:rPr lang="fr-FR" dirty="0" smtClean="0">
                <a:solidFill>
                  <a:schemeClr val="tx1"/>
                </a:solidFill>
                <a:latin typeface="Tahoma" panose="020B0604030504040204" pitchFamily="34" charset="0"/>
                <a:ea typeface="Tahoma" panose="020B0604030504040204" pitchFamily="34" charset="0"/>
                <a:cs typeface="Tahoma" panose="020B0604030504040204" pitchFamily="34" charset="0"/>
              </a:rPr>
              <a:t>N</a:t>
            </a:r>
            <a:r>
              <a:rPr lang="fr-FR" baseline="30000" dirty="0" smtClean="0">
                <a:latin typeface="Tahoma" panose="020B0604030504040204" pitchFamily="34" charset="0"/>
                <a:ea typeface="Tahoma" panose="020B0604030504040204" pitchFamily="34" charset="0"/>
                <a:cs typeface="Tahoma" panose="020B0604030504040204" pitchFamily="34" charset="0"/>
              </a:rPr>
              <a:t>0</a:t>
            </a:r>
            <a:r>
              <a:rPr lang="fr-FR" dirty="0" smtClean="0">
                <a:latin typeface="Tahoma" panose="020B0604030504040204" pitchFamily="34" charset="0"/>
                <a:ea typeface="Tahoma" panose="020B0604030504040204" pitchFamily="34" charset="0"/>
                <a:cs typeface="Tahoma" panose="020B0604030504040204" pitchFamily="34" charset="0"/>
              </a:rPr>
              <a:t> 2012/565 du 28 Novembre 2012 portant organisation du Ministère de la  Jeunesse et de l’Eduction Civique; </a:t>
            </a:r>
          </a:p>
          <a:p>
            <a:pPr>
              <a:buFont typeface="Wingdings" panose="05000000000000000000" pitchFamily="2" charset="2"/>
              <a:buChar char="ü"/>
            </a:pPr>
            <a:r>
              <a:rPr lang="fr-FR" dirty="0" smtClean="0">
                <a:latin typeface="Tahoma" panose="020B0604030504040204" pitchFamily="34" charset="0"/>
                <a:ea typeface="Tahoma" panose="020B0604030504040204" pitchFamily="34" charset="0"/>
                <a:cs typeface="Tahoma" panose="020B0604030504040204" pitchFamily="34" charset="0"/>
              </a:rPr>
              <a:t>  Décret </a:t>
            </a:r>
            <a:r>
              <a:rPr lang="fr-FR" dirty="0" smtClean="0">
                <a:solidFill>
                  <a:schemeClr val="tx1"/>
                </a:solidFill>
                <a:latin typeface="Tahoma" panose="020B0604030504040204" pitchFamily="34" charset="0"/>
                <a:ea typeface="Tahoma" panose="020B0604030504040204" pitchFamily="34" charset="0"/>
                <a:cs typeface="Tahoma" panose="020B0604030504040204" pitchFamily="34" charset="0"/>
              </a:rPr>
              <a:t>N</a:t>
            </a:r>
            <a:r>
              <a:rPr lang="fr-FR" baseline="30000" dirty="0" smtClean="0">
                <a:latin typeface="Tahoma" panose="020B0604030504040204" pitchFamily="34" charset="0"/>
                <a:ea typeface="Tahoma" panose="020B0604030504040204" pitchFamily="34" charset="0"/>
                <a:cs typeface="Tahoma" panose="020B0604030504040204" pitchFamily="34" charset="0"/>
              </a:rPr>
              <a:t>0</a:t>
            </a:r>
            <a:r>
              <a:rPr lang="fr-FR" dirty="0" smtClean="0">
                <a:latin typeface="Tahoma" panose="020B0604030504040204" pitchFamily="34" charset="0"/>
                <a:ea typeface="Tahoma" panose="020B0604030504040204" pitchFamily="34" charset="0"/>
                <a:cs typeface="Tahoma" panose="020B0604030504040204" pitchFamily="34" charset="0"/>
              </a:rPr>
              <a:t> 2010/1099/PM du 07 Mai 2010 portant organisation et    fonctionnement des Centres Multifonctionnels de Promotion des Jeunes ;</a:t>
            </a:r>
          </a:p>
          <a:p>
            <a:pPr>
              <a:buFont typeface="Wingdings" panose="05000000000000000000" pitchFamily="2" charset="2"/>
              <a:buChar char="ü"/>
            </a:pPr>
            <a:r>
              <a:rPr lang="fr-FR" dirty="0" smtClean="0">
                <a:latin typeface="Tahoma" panose="020B0604030504040204" pitchFamily="34" charset="0"/>
                <a:ea typeface="Tahoma" panose="020B0604030504040204" pitchFamily="34" charset="0"/>
                <a:cs typeface="Tahoma" panose="020B0604030504040204" pitchFamily="34" charset="0"/>
              </a:rPr>
              <a:t>  Décret</a:t>
            </a:r>
            <a:r>
              <a:rPr lang="fr-FR" dirty="0" smtClean="0">
                <a:solidFill>
                  <a:srgbClr val="C00000"/>
                </a:solidFill>
                <a:latin typeface="Tahoma" panose="020B0604030504040204" pitchFamily="34" charset="0"/>
                <a:ea typeface="Tahoma" panose="020B0604030504040204" pitchFamily="34" charset="0"/>
                <a:cs typeface="Tahoma" panose="020B0604030504040204" pitchFamily="34" charset="0"/>
              </a:rPr>
              <a:t> </a:t>
            </a:r>
            <a:r>
              <a:rPr lang="fr-FR" dirty="0" smtClean="0">
                <a:solidFill>
                  <a:schemeClr val="tx1"/>
                </a:solidFill>
                <a:latin typeface="Tahoma" panose="020B0604030504040204" pitchFamily="34" charset="0"/>
                <a:ea typeface="Tahoma" panose="020B0604030504040204" pitchFamily="34" charset="0"/>
                <a:cs typeface="Tahoma" panose="020B0604030504040204" pitchFamily="34" charset="0"/>
              </a:rPr>
              <a:t>N</a:t>
            </a:r>
            <a:r>
              <a:rPr lang="fr-FR" baseline="30000" dirty="0" smtClean="0">
                <a:latin typeface="Tahoma" panose="020B0604030504040204" pitchFamily="34" charset="0"/>
                <a:ea typeface="Tahoma" panose="020B0604030504040204" pitchFamily="34" charset="0"/>
                <a:cs typeface="Tahoma" panose="020B0604030504040204" pitchFamily="34" charset="0"/>
              </a:rPr>
              <a:t>0</a:t>
            </a:r>
            <a:r>
              <a:rPr lang="fr-FR" dirty="0" smtClean="0">
                <a:solidFill>
                  <a:srgbClr val="C00000"/>
                </a:solidFill>
                <a:latin typeface="Tahoma" panose="020B0604030504040204" pitchFamily="34" charset="0"/>
                <a:ea typeface="Tahoma" panose="020B0604030504040204" pitchFamily="34" charset="0"/>
                <a:cs typeface="Tahoma" panose="020B0604030504040204" pitchFamily="34" charset="0"/>
              </a:rPr>
              <a:t> </a:t>
            </a:r>
            <a:r>
              <a:rPr lang="fr-FR" dirty="0" smtClean="0">
                <a:latin typeface="Tahoma" panose="020B0604030504040204" pitchFamily="34" charset="0"/>
                <a:ea typeface="Tahoma" panose="020B0604030504040204" pitchFamily="34" charset="0"/>
                <a:cs typeface="Tahoma" panose="020B0604030504040204" pitchFamily="34" charset="0"/>
              </a:rPr>
              <a:t>2015/1374/PM du 08 juin 2015 fixant modalités d’exercice de compétences transférées par l’Etat aux Communes en matières de construction et d’équipement des Centres Multifonctionnels de Promotion des  Jeunes.</a:t>
            </a:r>
          </a:p>
          <a:p>
            <a:pPr marL="0" indent="0">
              <a:buNone/>
            </a:pPr>
            <a:endParaRPr lang="fr-FR" b="1" dirty="0" smtClean="0">
              <a:latin typeface="Tahoma" panose="020B0604030504040204" pitchFamily="34" charset="0"/>
              <a:ea typeface="Tahoma" panose="020B0604030504040204" pitchFamily="34" charset="0"/>
              <a:cs typeface="Tahoma" panose="020B0604030504040204" pitchFamily="34" charset="0"/>
            </a:endParaRPr>
          </a:p>
          <a:p>
            <a:pPr>
              <a:buFont typeface="Wingdings" panose="05000000000000000000" pitchFamily="2" charset="2"/>
              <a:buChar char="v"/>
            </a:pPr>
            <a:r>
              <a:rPr lang="fr-FR" b="1" dirty="0" smtClean="0">
                <a:solidFill>
                  <a:srgbClr val="0070C0"/>
                </a:solidFill>
                <a:latin typeface="Tahoma" panose="020B0604030504040204" pitchFamily="34" charset="0"/>
                <a:ea typeface="Tahoma" panose="020B0604030504040204" pitchFamily="34" charset="0"/>
                <a:cs typeface="Tahoma" panose="020B0604030504040204" pitchFamily="34" charset="0"/>
              </a:rPr>
              <a:t> POSITION DE UNITÉ</a:t>
            </a:r>
            <a:r>
              <a:rPr lang="fr-FR" dirty="0" smtClean="0">
                <a:solidFill>
                  <a:srgbClr val="0070C0"/>
                </a:solidFill>
                <a:latin typeface="Tahoma" panose="020B0604030504040204" pitchFamily="34" charset="0"/>
                <a:ea typeface="Tahoma" panose="020B0604030504040204" pitchFamily="34" charset="0"/>
                <a:cs typeface="Tahoma" panose="020B0604030504040204" pitchFamily="34" charset="0"/>
              </a:rPr>
              <a:t>: </a:t>
            </a:r>
            <a:r>
              <a:rPr lang="fr-FR" dirty="0" smtClean="0">
                <a:latin typeface="Tahoma" panose="020B0604030504040204" pitchFamily="34" charset="0"/>
                <a:ea typeface="Tahoma" panose="020B0604030504040204" pitchFamily="34" charset="0"/>
                <a:cs typeface="Tahoma" panose="020B0604030504040204" pitchFamily="34" charset="0"/>
              </a:rPr>
              <a:t>Direction Technique Opérationnelle.</a:t>
            </a:r>
            <a:endParaRPr dirty="0">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4632" y="1093510"/>
            <a:ext cx="8829368" cy="5476972"/>
          </a:xfrm>
        </p:spPr>
        <p:txBody>
          <a:bodyPr>
            <a:noAutofit/>
          </a:bodyPr>
          <a:lstStyle/>
          <a:p>
            <a:r>
              <a:rPr lang="fr-FR" sz="2300" b="1" dirty="0" smtClean="0">
                <a:solidFill>
                  <a:srgbClr val="0070C0"/>
                </a:solidFill>
                <a:latin typeface="Tahoma" panose="020B0604030504040204" pitchFamily="34" charset="0"/>
                <a:ea typeface="Tahoma" panose="020B0604030504040204" pitchFamily="34" charset="0"/>
                <a:cs typeface="Tahoma" panose="020B0604030504040204" pitchFamily="34" charset="0"/>
              </a:rPr>
              <a:t>(i) </a:t>
            </a:r>
            <a:r>
              <a:rPr lang="fr-FR" sz="2300" b="1" u="sng" dirty="0" smtClean="0">
                <a:solidFill>
                  <a:srgbClr val="0070C0"/>
                </a:solidFill>
                <a:latin typeface="Tahoma" panose="020B0604030504040204" pitchFamily="34" charset="0"/>
                <a:ea typeface="Tahoma" panose="020B0604030504040204" pitchFamily="34" charset="0"/>
                <a:cs typeface="Tahoma" panose="020B0604030504040204" pitchFamily="34" charset="0"/>
              </a:rPr>
              <a:t>Très </a:t>
            </a:r>
            <a:r>
              <a:rPr lang="fr-FR" sz="2300" b="1" u="sng" dirty="0" smtClean="0">
                <a:solidFill>
                  <a:srgbClr val="0070C0"/>
                </a:solidFill>
                <a:latin typeface="Tahoma" panose="020B0604030504040204" pitchFamily="34" charset="0"/>
                <a:ea typeface="Tahoma" panose="020B0604030504040204" pitchFamily="34" charset="0"/>
                <a:cs typeface="Tahoma" panose="020B0604030504040204" pitchFamily="34" charset="0"/>
              </a:rPr>
              <a:t>Hautes Instructions du Chef d’Etat :</a:t>
            </a:r>
            <a:br>
              <a:rPr lang="fr-FR" sz="2300" b="1" u="sng" dirty="0" smtClean="0">
                <a:solidFill>
                  <a:srgbClr val="0070C0"/>
                </a:solidFill>
                <a:latin typeface="Tahoma" panose="020B0604030504040204" pitchFamily="34" charset="0"/>
                <a:ea typeface="Tahoma" panose="020B0604030504040204" pitchFamily="34" charset="0"/>
                <a:cs typeface="Tahoma" panose="020B0604030504040204" pitchFamily="34" charset="0"/>
              </a:rPr>
            </a:br>
            <a:r>
              <a:rPr lang="fr-FR" sz="2300" dirty="0">
                <a:latin typeface="Tahoma" panose="020B0604030504040204" pitchFamily="34" charset="0"/>
                <a:ea typeface="Tahoma" panose="020B0604030504040204" pitchFamily="34" charset="0"/>
                <a:cs typeface="Tahoma" panose="020B0604030504040204" pitchFamily="34" charset="0"/>
              </a:rPr>
              <a:t>- Mise en œuvre du </a:t>
            </a:r>
            <a:r>
              <a:rPr lang="fr-FR" sz="2300" dirty="0" smtClean="0">
                <a:latin typeface="Tahoma" panose="020B0604030504040204" pitchFamily="34" charset="0"/>
                <a:ea typeface="Tahoma" panose="020B0604030504040204" pitchFamily="34" charset="0"/>
                <a:cs typeface="Tahoma" panose="020B0604030504040204" pitchFamily="34" charset="0"/>
              </a:rPr>
              <a:t>Plan triennal Spécial Jeunes (</a:t>
            </a:r>
            <a:r>
              <a:rPr lang="fr-FR" sz="2300" b="1" dirty="0" smtClean="0">
                <a:latin typeface="Tahoma" panose="020B0604030504040204" pitchFamily="34" charset="0"/>
                <a:ea typeface="Tahoma" panose="020B0604030504040204" pitchFamily="34" charset="0"/>
                <a:cs typeface="Tahoma" panose="020B0604030504040204" pitchFamily="34" charset="0"/>
              </a:rPr>
              <a:t>PTS-Jeunes)</a:t>
            </a:r>
            <a:r>
              <a:rPr lang="fr-FR" sz="2300" dirty="0" smtClean="0">
                <a:latin typeface="Tahoma" panose="020B0604030504040204" pitchFamily="34" charset="0"/>
                <a:ea typeface="Tahoma" panose="020B0604030504040204" pitchFamily="34" charset="0"/>
                <a:cs typeface="Tahoma" panose="020B0604030504040204" pitchFamily="34" charset="0"/>
              </a:rPr>
              <a:t>, doté d’une enveloppe de </a:t>
            </a:r>
            <a:r>
              <a:rPr lang="fr-FR" sz="2300" dirty="0">
                <a:latin typeface="Tahoma" panose="020B0604030504040204" pitchFamily="34" charset="0"/>
                <a:ea typeface="Tahoma" panose="020B0604030504040204" pitchFamily="34" charset="0"/>
                <a:cs typeface="Tahoma" panose="020B0604030504040204" pitchFamily="34" charset="0"/>
              </a:rPr>
              <a:t>102 milliards ;</a:t>
            </a:r>
            <a:br>
              <a:rPr lang="fr-FR" sz="2300" dirty="0">
                <a:latin typeface="Tahoma" panose="020B0604030504040204" pitchFamily="34" charset="0"/>
                <a:ea typeface="Tahoma" panose="020B0604030504040204" pitchFamily="34" charset="0"/>
                <a:cs typeface="Tahoma" panose="020B0604030504040204" pitchFamily="34" charset="0"/>
              </a:rPr>
            </a:br>
            <a:r>
              <a:rPr lang="fr-FR" sz="2300" dirty="0">
                <a:latin typeface="Tahoma" panose="020B0604030504040204" pitchFamily="34" charset="0"/>
                <a:ea typeface="Tahoma" panose="020B0604030504040204" pitchFamily="34" charset="0"/>
                <a:cs typeface="Tahoma" panose="020B0604030504040204" pitchFamily="34" charset="0"/>
              </a:rPr>
              <a:t>- Mise </a:t>
            </a:r>
            <a:r>
              <a:rPr lang="fr-FR" sz="2300" dirty="0" smtClean="0">
                <a:latin typeface="Tahoma" panose="020B0604030504040204" pitchFamily="34" charset="0"/>
                <a:ea typeface="Tahoma" panose="020B0604030504040204" pitchFamily="34" charset="0"/>
                <a:cs typeface="Tahoma" panose="020B0604030504040204" pitchFamily="34" charset="0"/>
              </a:rPr>
              <a:t>en place </a:t>
            </a:r>
            <a:r>
              <a:rPr lang="fr-FR" sz="2300" dirty="0">
                <a:latin typeface="Tahoma" panose="020B0604030504040204" pitchFamily="34" charset="0"/>
                <a:ea typeface="Tahoma" panose="020B0604030504040204" pitchFamily="34" charset="0"/>
                <a:cs typeface="Tahoma" panose="020B0604030504040204" pitchFamily="34" charset="0"/>
              </a:rPr>
              <a:t>du </a:t>
            </a:r>
            <a:r>
              <a:rPr lang="fr-FR" sz="2300" dirty="0" smtClean="0">
                <a:latin typeface="Tahoma" panose="020B0604030504040204" pitchFamily="34" charset="0"/>
                <a:ea typeface="Tahoma" panose="020B0604030504040204" pitchFamily="34" charset="0"/>
                <a:cs typeface="Tahoma" panose="020B0604030504040204" pitchFamily="34" charset="0"/>
              </a:rPr>
              <a:t>Fonds de Garantie aux Jeunes Entrepreneurs (</a:t>
            </a:r>
            <a:r>
              <a:rPr lang="fr-FR" sz="2300" b="1" dirty="0" smtClean="0">
                <a:latin typeface="Tahoma" panose="020B0604030504040204" pitchFamily="34" charset="0"/>
                <a:ea typeface="Tahoma" panose="020B0604030504040204" pitchFamily="34" charset="0"/>
                <a:cs typeface="Tahoma" panose="020B0604030504040204" pitchFamily="34" charset="0"/>
              </a:rPr>
              <a:t>FOGAJEUNE</a:t>
            </a:r>
            <a:r>
              <a:rPr lang="fr-FR" sz="2300" dirty="0" smtClean="0">
                <a:latin typeface="Tahoma" panose="020B0604030504040204" pitchFamily="34" charset="0"/>
                <a:ea typeface="Tahoma" panose="020B0604030504040204" pitchFamily="34" charset="0"/>
                <a:cs typeface="Tahoma" panose="020B0604030504040204" pitchFamily="34" charset="0"/>
              </a:rPr>
              <a:t>) </a:t>
            </a:r>
            <a:r>
              <a:rPr lang="fr-FR" sz="2300" dirty="0">
                <a:latin typeface="Tahoma" panose="020B0604030504040204" pitchFamily="34" charset="0"/>
                <a:ea typeface="Tahoma" panose="020B0604030504040204" pitchFamily="34" charset="0"/>
                <a:cs typeface="Tahoma" panose="020B0604030504040204" pitchFamily="34" charset="0"/>
              </a:rPr>
              <a:t>;</a:t>
            </a:r>
            <a:r>
              <a:rPr lang="fr-FR" sz="2300" b="1" dirty="0">
                <a:solidFill>
                  <a:srgbClr val="0070C0"/>
                </a:solidFill>
                <a:latin typeface="Tahoma" panose="020B0604030504040204" pitchFamily="34" charset="0"/>
                <a:ea typeface="Tahoma" panose="020B0604030504040204" pitchFamily="34" charset="0"/>
                <a:cs typeface="Tahoma" panose="020B0604030504040204" pitchFamily="34" charset="0"/>
              </a:rPr>
              <a:t/>
            </a:r>
            <a:br>
              <a:rPr lang="fr-FR" sz="2300" b="1" dirty="0">
                <a:solidFill>
                  <a:srgbClr val="0070C0"/>
                </a:solidFill>
                <a:latin typeface="Tahoma" panose="020B0604030504040204" pitchFamily="34" charset="0"/>
                <a:ea typeface="Tahoma" panose="020B0604030504040204" pitchFamily="34" charset="0"/>
                <a:cs typeface="Tahoma" panose="020B0604030504040204" pitchFamily="34" charset="0"/>
              </a:rPr>
            </a:br>
            <a:r>
              <a:rPr lang="fr-FR" sz="2300" b="1" dirty="0" smtClean="0">
                <a:solidFill>
                  <a:srgbClr val="0070C0"/>
                </a:solidFill>
                <a:latin typeface="Tahoma" panose="020B0604030504040204" pitchFamily="34" charset="0"/>
                <a:ea typeface="Tahoma" panose="020B0604030504040204" pitchFamily="34" charset="0"/>
                <a:cs typeface="Tahoma" panose="020B0604030504040204" pitchFamily="34" charset="0"/>
              </a:rPr>
              <a:t>- </a:t>
            </a:r>
            <a:r>
              <a:rPr lang="fr-FR" sz="2300" dirty="0" smtClean="0">
                <a:solidFill>
                  <a:schemeClr val="tx1"/>
                </a:solidFill>
                <a:latin typeface="Tahoma" panose="020B0604030504040204" pitchFamily="34" charset="0"/>
                <a:ea typeface="Tahoma" panose="020B0604030504040204" pitchFamily="34" charset="0"/>
                <a:cs typeface="Tahoma" panose="020B0604030504040204" pitchFamily="34" charset="0"/>
              </a:rPr>
              <a:t>Mise </a:t>
            </a:r>
            <a:r>
              <a:rPr lang="fr-FR" sz="2300" dirty="0" smtClean="0">
                <a:solidFill>
                  <a:schemeClr val="tx1"/>
                </a:solidFill>
                <a:latin typeface="Tahoma" panose="020B0604030504040204" pitchFamily="34" charset="0"/>
                <a:ea typeface="Tahoma" panose="020B0604030504040204" pitchFamily="34" charset="0"/>
                <a:cs typeface="Tahoma" panose="020B0604030504040204" pitchFamily="34" charset="0"/>
              </a:rPr>
              <a:t>en </a:t>
            </a:r>
            <a:r>
              <a:rPr lang="fr-FR" sz="2300" dirty="0" smtClean="0">
                <a:solidFill>
                  <a:schemeClr val="tx1"/>
                </a:solidFill>
                <a:latin typeface="Tahoma" panose="020B0604030504040204" pitchFamily="34" charset="0"/>
                <a:ea typeface="Tahoma" panose="020B0604030504040204" pitchFamily="34" charset="0"/>
                <a:cs typeface="Tahoma" panose="020B0604030504040204" pitchFamily="34" charset="0"/>
              </a:rPr>
              <a:t>œuvre </a:t>
            </a:r>
            <a:r>
              <a:rPr lang="fr-FR" sz="2300" dirty="0" smtClean="0">
                <a:solidFill>
                  <a:schemeClr val="tx1"/>
                </a:solidFill>
                <a:latin typeface="Tahoma" panose="020B0604030504040204" pitchFamily="34" charset="0"/>
                <a:ea typeface="Tahoma" panose="020B0604030504040204" pitchFamily="34" charset="0"/>
                <a:cs typeface="Tahoma" panose="020B0604030504040204" pitchFamily="34" charset="0"/>
              </a:rPr>
              <a:t>du </a:t>
            </a:r>
            <a:r>
              <a:rPr lang="fr-FR" sz="23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Plan Spécial de Promotion de l’Emploi </a:t>
            </a:r>
            <a:r>
              <a:rPr lang="fr-FR" sz="23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des </a:t>
            </a:r>
            <a:r>
              <a:rPr lang="fr-FR" sz="23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Jeunes</a:t>
            </a:r>
            <a:r>
              <a:rPr lang="fr-FR" sz="2300" dirty="0" smtClean="0">
                <a:solidFill>
                  <a:schemeClr val="tx1"/>
                </a:solidFill>
                <a:latin typeface="Tahoma" panose="020B0604030504040204" pitchFamily="34" charset="0"/>
                <a:ea typeface="Tahoma" panose="020B0604030504040204" pitchFamily="34" charset="0"/>
                <a:cs typeface="Tahoma" panose="020B0604030504040204" pitchFamily="34" charset="0"/>
              </a:rPr>
              <a:t>, doté d’une provision de 50 Milliard Frs CFA pour l’exercice 2026, pour le financement des premières tranches des projets initiés par les jeunes</a:t>
            </a:r>
            <a:r>
              <a:rPr lang="fr-FR" sz="2300" dirty="0" smtClean="0">
                <a:solidFill>
                  <a:schemeClr val="tx1"/>
                </a:solidFill>
                <a:latin typeface="Tahoma" panose="020B0604030504040204" pitchFamily="34" charset="0"/>
                <a:ea typeface="Tahoma" panose="020B0604030504040204" pitchFamily="34" charset="0"/>
                <a:cs typeface="Tahoma" panose="020B0604030504040204" pitchFamily="34" charset="0"/>
              </a:rPr>
              <a:t>.</a:t>
            </a:r>
            <a:br>
              <a:rPr lang="fr-FR" sz="2300" dirty="0" smtClean="0">
                <a:solidFill>
                  <a:schemeClr val="tx1"/>
                </a:solidFill>
                <a:latin typeface="Tahoma" panose="020B0604030504040204" pitchFamily="34" charset="0"/>
                <a:ea typeface="Tahoma" panose="020B0604030504040204" pitchFamily="34" charset="0"/>
                <a:cs typeface="Tahoma" panose="020B0604030504040204" pitchFamily="34" charset="0"/>
              </a:rPr>
            </a:br>
            <a:r>
              <a:rPr lang="fr-FR" sz="2300" b="1" dirty="0">
                <a:solidFill>
                  <a:srgbClr val="0070C0"/>
                </a:solidFill>
                <a:latin typeface="Tahoma" panose="020B0604030504040204" pitchFamily="34" charset="0"/>
                <a:ea typeface="Tahoma" panose="020B0604030504040204" pitchFamily="34" charset="0"/>
                <a:cs typeface="Tahoma" panose="020B0604030504040204" pitchFamily="34" charset="0"/>
              </a:rPr>
              <a:t/>
            </a:r>
            <a:br>
              <a:rPr lang="fr-FR" sz="2300" b="1" dirty="0">
                <a:solidFill>
                  <a:srgbClr val="0070C0"/>
                </a:solidFill>
                <a:latin typeface="Tahoma" panose="020B0604030504040204" pitchFamily="34" charset="0"/>
                <a:ea typeface="Tahoma" panose="020B0604030504040204" pitchFamily="34" charset="0"/>
                <a:cs typeface="Tahoma" panose="020B0604030504040204" pitchFamily="34" charset="0"/>
              </a:rPr>
            </a:br>
            <a:r>
              <a:rPr lang="fr-FR" sz="2300" b="1" dirty="0" smtClean="0">
                <a:solidFill>
                  <a:srgbClr val="0070C0"/>
                </a:solidFill>
                <a:latin typeface="Tahoma" panose="020B0604030504040204" pitchFamily="34" charset="0"/>
                <a:ea typeface="Tahoma" panose="020B0604030504040204" pitchFamily="34" charset="0"/>
                <a:cs typeface="Tahoma" panose="020B0604030504040204" pitchFamily="34" charset="0"/>
              </a:rPr>
              <a:t>(ii) </a:t>
            </a:r>
            <a:r>
              <a:rPr lang="fr-FR" sz="2300" b="1" u="sng" dirty="0" smtClean="0">
                <a:solidFill>
                  <a:srgbClr val="0070C0"/>
                </a:solidFill>
                <a:latin typeface="Tahoma" panose="020B0604030504040204" pitchFamily="34" charset="0"/>
                <a:ea typeface="Tahoma" panose="020B0604030504040204" pitchFamily="34" charset="0"/>
                <a:cs typeface="Tahoma" panose="020B0604030504040204" pitchFamily="34" charset="0"/>
              </a:rPr>
              <a:t>SND30</a:t>
            </a:r>
            <a:r>
              <a:rPr lang="fr-FR" sz="2300" b="1" u="sng" dirty="0">
                <a:solidFill>
                  <a:srgbClr val="0070C0"/>
                </a:solidFill>
                <a:latin typeface="Tahoma" panose="020B0604030504040204" pitchFamily="34" charset="0"/>
                <a:ea typeface="Tahoma" panose="020B0604030504040204" pitchFamily="34" charset="0"/>
                <a:cs typeface="Tahoma" panose="020B0604030504040204" pitchFamily="34" charset="0"/>
              </a:rPr>
              <a:t>:</a:t>
            </a:r>
            <a:r>
              <a:rPr lang="fr-FR" sz="2300" dirty="0" smtClean="0">
                <a:solidFill>
                  <a:schemeClr val="tx1"/>
                </a:solidFill>
                <a:latin typeface="Tahoma" panose="020B0604030504040204" pitchFamily="34" charset="0"/>
                <a:ea typeface="Tahoma" panose="020B0604030504040204" pitchFamily="34" charset="0"/>
                <a:cs typeface="Tahoma" panose="020B0604030504040204" pitchFamily="34" charset="0"/>
              </a:rPr>
              <a:t/>
            </a:r>
            <a:br>
              <a:rPr lang="fr-FR" sz="2300" dirty="0" smtClean="0">
                <a:solidFill>
                  <a:schemeClr val="tx1"/>
                </a:solidFill>
                <a:latin typeface="Tahoma" panose="020B0604030504040204" pitchFamily="34" charset="0"/>
                <a:ea typeface="Tahoma" panose="020B0604030504040204" pitchFamily="34" charset="0"/>
                <a:cs typeface="Tahoma" panose="020B0604030504040204" pitchFamily="34" charset="0"/>
              </a:rPr>
            </a:br>
            <a:r>
              <a:rPr lang="fr-FR" sz="2300" dirty="0" smtClean="0">
                <a:solidFill>
                  <a:schemeClr val="tx1"/>
                </a:solidFill>
                <a:latin typeface="Tahoma" panose="020B0604030504040204" pitchFamily="34" charset="0"/>
                <a:ea typeface="Tahoma" panose="020B0604030504040204" pitchFamily="34" charset="0"/>
                <a:cs typeface="Tahoma" panose="020B0604030504040204" pitchFamily="34" charset="0"/>
              </a:rPr>
              <a:t>- </a:t>
            </a:r>
            <a:r>
              <a:rPr sz="2300" dirty="0" smtClean="0">
                <a:solidFill>
                  <a:schemeClr val="tx1"/>
                </a:solidFill>
                <a:latin typeface="Tahoma" panose="020B0604030504040204" pitchFamily="34" charset="0"/>
                <a:ea typeface="Tahoma" panose="020B0604030504040204" pitchFamily="34" charset="0"/>
                <a:cs typeface="Tahoma" panose="020B0604030504040204" pitchFamily="34" charset="0"/>
              </a:rPr>
              <a:t>Axe 1:</a:t>
            </a:r>
            <a:r>
              <a:rPr lang="en-US" sz="2300" dirty="0" smtClean="0">
                <a:solidFill>
                  <a:schemeClr val="tx1"/>
                </a:solidFill>
                <a:latin typeface="Tahoma" panose="020B0604030504040204" pitchFamily="34" charset="0"/>
                <a:ea typeface="Tahoma" panose="020B0604030504040204" pitchFamily="34" charset="0"/>
                <a:cs typeface="Tahoma" panose="020B0604030504040204" pitchFamily="34" charset="0"/>
              </a:rPr>
              <a:t> </a:t>
            </a:r>
            <a:r>
              <a:rPr lang="fr-FR" sz="2300" dirty="0" smtClean="0">
                <a:solidFill>
                  <a:schemeClr val="tx1"/>
                </a:solidFill>
                <a:latin typeface="Tahoma" panose="020B0604030504040204" pitchFamily="34" charset="0"/>
                <a:ea typeface="Tahoma" panose="020B0604030504040204" pitchFamily="34" charset="0"/>
                <a:cs typeface="Tahoma" panose="020B0604030504040204" pitchFamily="34" charset="0"/>
              </a:rPr>
              <a:t>Transformation structurelle de l’économie ;</a:t>
            </a:r>
            <a:br>
              <a:rPr lang="fr-FR" sz="2300" dirty="0" smtClean="0">
                <a:solidFill>
                  <a:schemeClr val="tx1"/>
                </a:solidFill>
                <a:latin typeface="Tahoma" panose="020B0604030504040204" pitchFamily="34" charset="0"/>
                <a:ea typeface="Tahoma" panose="020B0604030504040204" pitchFamily="34" charset="0"/>
                <a:cs typeface="Tahoma" panose="020B0604030504040204" pitchFamily="34" charset="0"/>
              </a:rPr>
            </a:br>
            <a:r>
              <a:rPr lang="fr-FR" sz="2300" dirty="0" smtClean="0">
                <a:solidFill>
                  <a:schemeClr val="tx1"/>
                </a:solidFill>
                <a:latin typeface="Tahoma" panose="020B0604030504040204" pitchFamily="34" charset="0"/>
                <a:ea typeface="Tahoma" panose="020B0604030504040204" pitchFamily="34" charset="0"/>
                <a:cs typeface="Tahoma" panose="020B0604030504040204" pitchFamily="34" charset="0"/>
              </a:rPr>
              <a:t>- Axe 2: Développement du capital humain et du bien-être ; </a:t>
            </a:r>
            <a:br>
              <a:rPr lang="fr-FR" sz="2300" dirty="0" smtClean="0">
                <a:solidFill>
                  <a:schemeClr val="tx1"/>
                </a:solidFill>
                <a:latin typeface="Tahoma" panose="020B0604030504040204" pitchFamily="34" charset="0"/>
                <a:ea typeface="Tahoma" panose="020B0604030504040204" pitchFamily="34" charset="0"/>
                <a:cs typeface="Tahoma" panose="020B0604030504040204" pitchFamily="34" charset="0"/>
              </a:rPr>
            </a:br>
            <a:r>
              <a:rPr lang="fr-FR" sz="2300" dirty="0" smtClean="0">
                <a:solidFill>
                  <a:schemeClr val="tx1"/>
                </a:solidFill>
                <a:latin typeface="Tahoma" panose="020B0604030504040204" pitchFamily="34" charset="0"/>
                <a:ea typeface="Tahoma" panose="020B0604030504040204" pitchFamily="34" charset="0"/>
                <a:cs typeface="Tahoma" panose="020B0604030504040204" pitchFamily="34" charset="0"/>
              </a:rPr>
              <a:t>- Axe 3: </a:t>
            </a:r>
            <a:r>
              <a:rPr lang="fr-FR" sz="2300" dirty="0">
                <a:solidFill>
                  <a:schemeClr val="tx1"/>
                </a:solidFill>
                <a:latin typeface="Tahoma" panose="020B0604030504040204" pitchFamily="34" charset="0"/>
                <a:ea typeface="Tahoma" panose="020B0604030504040204" pitchFamily="34" charset="0"/>
                <a:cs typeface="Tahoma" panose="020B0604030504040204" pitchFamily="34" charset="0"/>
              </a:rPr>
              <a:t>Promotion de l’emploi et </a:t>
            </a:r>
            <a:r>
              <a:rPr lang="fr-FR" sz="2300" dirty="0" smtClean="0">
                <a:solidFill>
                  <a:schemeClr val="tx1"/>
                </a:solidFill>
                <a:latin typeface="Tahoma" panose="020B0604030504040204" pitchFamily="34" charset="0"/>
                <a:ea typeface="Tahoma" panose="020B0604030504040204" pitchFamily="34" charset="0"/>
                <a:cs typeface="Tahoma" panose="020B0604030504040204" pitchFamily="34" charset="0"/>
              </a:rPr>
              <a:t>insertion économique.</a:t>
            </a:r>
            <a:br>
              <a:rPr lang="fr-FR" sz="2300" dirty="0" smtClean="0">
                <a:solidFill>
                  <a:schemeClr val="tx1"/>
                </a:solidFill>
                <a:latin typeface="Tahoma" panose="020B0604030504040204" pitchFamily="34" charset="0"/>
                <a:ea typeface="Tahoma" panose="020B0604030504040204" pitchFamily="34" charset="0"/>
                <a:cs typeface="Tahoma" panose="020B0604030504040204" pitchFamily="34" charset="0"/>
              </a:rPr>
            </a:br>
            <a:r>
              <a:rPr lang="fr-FR" sz="23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
            </a:r>
            <a:br>
              <a:rPr lang="fr-FR" sz="2300" b="1" dirty="0" smtClean="0">
                <a:solidFill>
                  <a:schemeClr val="tx1"/>
                </a:solidFill>
                <a:latin typeface="Tahoma" panose="020B0604030504040204" pitchFamily="34" charset="0"/>
                <a:ea typeface="Tahoma" panose="020B0604030504040204" pitchFamily="34" charset="0"/>
                <a:cs typeface="Tahoma" panose="020B0604030504040204" pitchFamily="34" charset="0"/>
              </a:rPr>
            </a:br>
            <a:r>
              <a:rPr lang="fr-FR" sz="2300" b="1" dirty="0" smtClean="0">
                <a:solidFill>
                  <a:srgbClr val="0070C0"/>
                </a:solidFill>
                <a:latin typeface="Tahoma" panose="020B0604030504040204" pitchFamily="34" charset="0"/>
                <a:ea typeface="Tahoma" panose="020B0604030504040204" pitchFamily="34" charset="0"/>
                <a:cs typeface="Tahoma" panose="020B0604030504040204" pitchFamily="34" charset="0"/>
              </a:rPr>
              <a:t>(iii) </a:t>
            </a:r>
            <a:r>
              <a:rPr lang="fr-FR" sz="2300" b="1" u="sng" dirty="0" smtClean="0">
                <a:solidFill>
                  <a:srgbClr val="0070C0"/>
                </a:solidFill>
                <a:latin typeface="Tahoma" panose="020B0604030504040204" pitchFamily="34" charset="0"/>
                <a:ea typeface="Tahoma" panose="020B0604030504040204" pitchFamily="34" charset="0"/>
                <a:cs typeface="Tahoma" panose="020B0604030504040204" pitchFamily="34" charset="0"/>
              </a:rPr>
              <a:t>P</a:t>
            </a:r>
            <a:r>
              <a:rPr lang="fr-FR" sz="2300" b="1" u="sng" dirty="0" smtClean="0">
                <a:solidFill>
                  <a:srgbClr val="0070C0"/>
                </a:solidFill>
                <a:latin typeface="Tahoma" panose="020B0604030504040204" pitchFamily="34" charset="0"/>
                <a:ea typeface="Tahoma" panose="020B0604030504040204" pitchFamily="34" charset="0"/>
                <a:cs typeface="Tahoma" panose="020B0604030504040204" pitchFamily="34" charset="0"/>
              </a:rPr>
              <a:t>NJ </a:t>
            </a:r>
            <a:r>
              <a:rPr lang="fr-FR" sz="2300" b="1" u="sng" dirty="0" smtClean="0">
                <a:solidFill>
                  <a:srgbClr val="0070C0"/>
                </a:solidFill>
                <a:latin typeface="Tahoma" panose="020B0604030504040204" pitchFamily="34" charset="0"/>
                <a:ea typeface="Tahoma" panose="020B0604030504040204" pitchFamily="34" charset="0"/>
                <a:cs typeface="Tahoma" panose="020B0604030504040204" pitchFamily="34" charset="0"/>
              </a:rPr>
              <a:t>: </a:t>
            </a:r>
            <a:r>
              <a:rPr lang="fr-FR" sz="2300" b="1" dirty="0">
                <a:solidFill>
                  <a:schemeClr val="tx1"/>
                </a:solidFill>
                <a:latin typeface="Tahoma" panose="020B0604030504040204" pitchFamily="34" charset="0"/>
                <a:ea typeface="Tahoma" panose="020B0604030504040204" pitchFamily="34" charset="0"/>
                <a:cs typeface="Tahoma" panose="020B0604030504040204" pitchFamily="34" charset="0"/>
              </a:rPr>
              <a:t/>
            </a:r>
            <a:br>
              <a:rPr lang="fr-FR" sz="2300" b="1" dirty="0">
                <a:solidFill>
                  <a:schemeClr val="tx1"/>
                </a:solidFill>
                <a:latin typeface="Tahoma" panose="020B0604030504040204" pitchFamily="34" charset="0"/>
                <a:ea typeface="Tahoma" panose="020B0604030504040204" pitchFamily="34" charset="0"/>
                <a:cs typeface="Tahoma" panose="020B0604030504040204" pitchFamily="34" charset="0"/>
              </a:rPr>
            </a:br>
            <a:r>
              <a:rPr lang="fr-FR" sz="2300" dirty="0">
                <a:solidFill>
                  <a:schemeClr val="tx1"/>
                </a:solidFill>
                <a:latin typeface="Tahoma" panose="020B0604030504040204" pitchFamily="34" charset="0"/>
                <a:ea typeface="Tahoma" panose="020B0604030504040204" pitchFamily="34" charset="0"/>
                <a:cs typeface="Tahoma" panose="020B0604030504040204" pitchFamily="34" charset="0"/>
              </a:rPr>
              <a:t>- Axe 1: Education et formation;</a:t>
            </a:r>
            <a:br>
              <a:rPr lang="fr-FR" sz="2300" dirty="0">
                <a:solidFill>
                  <a:schemeClr val="tx1"/>
                </a:solidFill>
                <a:latin typeface="Tahoma" panose="020B0604030504040204" pitchFamily="34" charset="0"/>
                <a:ea typeface="Tahoma" panose="020B0604030504040204" pitchFamily="34" charset="0"/>
                <a:cs typeface="Tahoma" panose="020B0604030504040204" pitchFamily="34" charset="0"/>
              </a:rPr>
            </a:br>
            <a:r>
              <a:rPr lang="fr-FR" sz="2300" dirty="0">
                <a:solidFill>
                  <a:schemeClr val="tx1"/>
                </a:solidFill>
                <a:latin typeface="Tahoma" panose="020B0604030504040204" pitchFamily="34" charset="0"/>
                <a:ea typeface="Tahoma" panose="020B0604030504040204" pitchFamily="34" charset="0"/>
                <a:cs typeface="Tahoma" panose="020B0604030504040204" pitchFamily="34" charset="0"/>
              </a:rPr>
              <a:t>- Axe 2: Emploi, insertion sociale et </a:t>
            </a:r>
            <a:r>
              <a:rPr lang="fr-FR" sz="2300" dirty="0" smtClean="0">
                <a:solidFill>
                  <a:schemeClr val="tx1"/>
                </a:solidFill>
                <a:latin typeface="Tahoma" panose="020B0604030504040204" pitchFamily="34" charset="0"/>
                <a:ea typeface="Tahoma" panose="020B0604030504040204" pitchFamily="34" charset="0"/>
                <a:cs typeface="Tahoma" panose="020B0604030504040204" pitchFamily="34" charset="0"/>
              </a:rPr>
              <a:t>économique.</a:t>
            </a:r>
            <a:endParaRPr sz="23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5" name="Rectangle 4"/>
          <p:cNvSpPr/>
          <p:nvPr/>
        </p:nvSpPr>
        <p:spPr>
          <a:xfrm>
            <a:off x="127464" y="123982"/>
            <a:ext cx="7970363" cy="584775"/>
          </a:xfrm>
          <a:prstGeom prst="rect">
            <a:avLst/>
          </a:prstGeom>
        </p:spPr>
        <p:txBody>
          <a:bodyPr wrap="square">
            <a:spAutoFit/>
          </a:bodyPr>
          <a:lstStyle/>
          <a:p>
            <a:r>
              <a:rPr lang="fr-FR" sz="3200" b="1" dirty="0" smtClean="0">
                <a:solidFill>
                  <a:srgbClr val="0070C0"/>
                </a:solidFill>
                <a:latin typeface="Tahoma" panose="020B0604030504040204" pitchFamily="34" charset="0"/>
                <a:ea typeface="Tahoma" panose="020B0604030504040204" pitchFamily="34" charset="0"/>
                <a:cs typeface="Tahoma" panose="020B0604030504040204" pitchFamily="34" charset="0"/>
              </a:rPr>
              <a:t>3. ALIGNEMENT STRATÉGIQUE</a:t>
            </a:r>
            <a:endParaRPr lang="fr-FR" sz="3200" b="1" dirty="0">
              <a:solidFill>
                <a:srgbClr val="0070C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5790317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235528"/>
            <a:ext cx="7973962" cy="1163781"/>
          </a:xfrm>
        </p:spPr>
        <p:txBody>
          <a:bodyPr>
            <a:normAutofit/>
          </a:bodyPr>
          <a:lstStyle/>
          <a:p>
            <a:r>
              <a:rPr lang="fr-FR" sz="2400" b="1" dirty="0" smtClean="0">
                <a:solidFill>
                  <a:srgbClr val="0070C0"/>
                </a:solidFill>
                <a:latin typeface="Tahoma" panose="020B0604030504040204" pitchFamily="34" charset="0"/>
                <a:ea typeface="Tahoma" panose="020B0604030504040204" pitchFamily="34" charset="0"/>
                <a:cs typeface="Tahoma" panose="020B0604030504040204" pitchFamily="34" charset="0"/>
              </a:rPr>
              <a:t>4. INTERVENTIONS CLÉS ET ACTIONS PHARES</a:t>
            </a:r>
            <a:endParaRPr lang="fr-FR" sz="2400" b="1" dirty="0">
              <a:solidFill>
                <a:srgbClr val="0070C0"/>
              </a:solidFill>
              <a:latin typeface="Tahoma" panose="020B0604030504040204" pitchFamily="34" charset="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a:xfrm>
            <a:off x="526024" y="1605787"/>
            <a:ext cx="8141112" cy="4667194"/>
          </a:xfrm>
        </p:spPr>
        <p:txBody>
          <a:bodyPr>
            <a:normAutofit lnSpcReduction="10000"/>
          </a:bodyPr>
          <a:lstStyle/>
          <a:p>
            <a:r>
              <a:rPr lang="fr-FR" sz="2800" b="1" dirty="0">
                <a:latin typeface="Tahoma" panose="020B0604030504040204" pitchFamily="34" charset="0"/>
                <a:ea typeface="Tahoma" panose="020B0604030504040204" pitchFamily="34" charset="0"/>
                <a:cs typeface="Tahoma" panose="020B0604030504040204" pitchFamily="34" charset="0"/>
              </a:rPr>
              <a:t>Connexion des jeunes </a:t>
            </a:r>
            <a:r>
              <a:rPr lang="fr-FR" sz="2800" dirty="0" smtClean="0">
                <a:latin typeface="Tahoma" panose="020B0604030504040204" pitchFamily="34" charset="0"/>
                <a:ea typeface="Tahoma" panose="020B0604030504040204" pitchFamily="34" charset="0"/>
                <a:cs typeface="Tahoma" panose="020B0604030504040204" pitchFamily="34" charset="0"/>
              </a:rPr>
              <a:t>(15-35 ans) </a:t>
            </a:r>
            <a:r>
              <a:rPr lang="fr-FR" sz="2800" b="1" dirty="0" smtClean="0">
                <a:latin typeface="Tahoma" panose="020B0604030504040204" pitchFamily="34" charset="0"/>
                <a:ea typeface="Tahoma" panose="020B0604030504040204" pitchFamily="34" charset="0"/>
                <a:cs typeface="Tahoma" panose="020B0604030504040204" pitchFamily="34" charset="0"/>
              </a:rPr>
              <a:t>aux </a:t>
            </a:r>
            <a:r>
              <a:rPr lang="fr-FR" sz="2800" b="1" dirty="0">
                <a:latin typeface="Tahoma" panose="020B0604030504040204" pitchFamily="34" charset="0"/>
                <a:ea typeface="Tahoma" panose="020B0604030504040204" pitchFamily="34" charset="0"/>
                <a:cs typeface="Tahoma" panose="020B0604030504040204" pitchFamily="34" charset="0"/>
              </a:rPr>
              <a:t>opportunités </a:t>
            </a:r>
            <a:r>
              <a:rPr lang="fr-FR" sz="2800" dirty="0" smtClean="0">
                <a:latin typeface="Tahoma" panose="020B0604030504040204" pitchFamily="34" charset="0"/>
                <a:ea typeface="Tahoma" panose="020B0604030504040204" pitchFamily="34" charset="0"/>
                <a:cs typeface="Tahoma" panose="020B0604030504040204" pitchFamily="34" charset="0"/>
              </a:rPr>
              <a:t>(</a:t>
            </a:r>
            <a:r>
              <a:rPr lang="fr-FR" sz="2800" dirty="0" err="1">
                <a:latin typeface="Tahoma" panose="020B0604030504040204" pitchFamily="34" charset="0"/>
                <a:ea typeface="Tahoma" panose="020B0604030504040204" pitchFamily="34" charset="0"/>
                <a:cs typeface="Tahoma" panose="020B0604030504040204" pitchFamily="34" charset="0"/>
              </a:rPr>
              <a:t>Youth</a:t>
            </a:r>
            <a:r>
              <a:rPr lang="fr-FR" sz="2800" dirty="0">
                <a:latin typeface="Tahoma" panose="020B0604030504040204" pitchFamily="34" charset="0"/>
                <a:ea typeface="Tahoma" panose="020B0604030504040204" pitchFamily="34" charset="0"/>
                <a:cs typeface="Tahoma" panose="020B0604030504040204" pitchFamily="34" charset="0"/>
              </a:rPr>
              <a:t> </a:t>
            </a:r>
            <a:r>
              <a:rPr lang="fr-FR" sz="2800" dirty="0" err="1">
                <a:latin typeface="Tahoma" panose="020B0604030504040204" pitchFamily="34" charset="0"/>
                <a:ea typeface="Tahoma" panose="020B0604030504040204" pitchFamily="34" charset="0"/>
                <a:cs typeface="Tahoma" panose="020B0604030504040204" pitchFamily="34" charset="0"/>
              </a:rPr>
              <a:t>Connekt</a:t>
            </a:r>
            <a:r>
              <a:rPr lang="fr-FR" sz="2800" dirty="0">
                <a:latin typeface="Tahoma" panose="020B0604030504040204" pitchFamily="34" charset="0"/>
                <a:ea typeface="Tahoma" panose="020B0604030504040204" pitchFamily="34" charset="0"/>
                <a:cs typeface="Tahoma" panose="020B0604030504040204" pitchFamily="34" charset="0"/>
              </a:rPr>
              <a:t> </a:t>
            </a:r>
            <a:r>
              <a:rPr lang="fr-FR" sz="2800" dirty="0" err="1" smtClean="0">
                <a:latin typeface="Tahoma" panose="020B0604030504040204" pitchFamily="34" charset="0"/>
                <a:ea typeface="Tahoma" panose="020B0604030504040204" pitchFamily="34" charset="0"/>
                <a:cs typeface="Tahoma" panose="020B0604030504040204" pitchFamily="34" charset="0"/>
              </a:rPr>
              <a:t>Cameroon</a:t>
            </a:r>
            <a:r>
              <a:rPr lang="fr-FR" sz="2800" dirty="0" smtClean="0">
                <a:latin typeface="Tahoma" panose="020B0604030504040204" pitchFamily="34" charset="0"/>
                <a:ea typeface="Tahoma" panose="020B0604030504040204" pitchFamily="34" charset="0"/>
                <a:cs typeface="Tahoma" panose="020B0604030504040204" pitchFamily="34" charset="0"/>
              </a:rPr>
              <a:t>) ;</a:t>
            </a:r>
          </a:p>
          <a:p>
            <a:pPr marL="0" indent="0">
              <a:buNone/>
            </a:pPr>
            <a:endParaRPr lang="fr-FR" sz="1050" dirty="0">
              <a:latin typeface="Tahoma" panose="020B0604030504040204" pitchFamily="34" charset="0"/>
              <a:ea typeface="Tahoma" panose="020B0604030504040204" pitchFamily="34" charset="0"/>
              <a:cs typeface="Tahoma" panose="020B0604030504040204" pitchFamily="34" charset="0"/>
            </a:endParaRPr>
          </a:p>
          <a:p>
            <a:r>
              <a:rPr lang="fr-FR" sz="2800" b="1" dirty="0" smtClean="0">
                <a:latin typeface="Tahoma" panose="020B0604030504040204" pitchFamily="34" charset="0"/>
                <a:ea typeface="Tahoma" panose="020B0604030504040204" pitchFamily="34" charset="0"/>
                <a:cs typeface="Tahoma" panose="020B0604030504040204" pitchFamily="34" charset="0"/>
              </a:rPr>
              <a:t>Formation </a:t>
            </a:r>
            <a:r>
              <a:rPr lang="fr-FR" sz="2800" b="1" dirty="0">
                <a:latin typeface="Tahoma" panose="020B0604030504040204" pitchFamily="34" charset="0"/>
                <a:ea typeface="Tahoma" panose="020B0604030504040204" pitchFamily="34" charset="0"/>
                <a:cs typeface="Tahoma" panose="020B0604030504040204" pitchFamily="34" charset="0"/>
              </a:rPr>
              <a:t>technique, entrepreneuriale et </a:t>
            </a:r>
            <a:r>
              <a:rPr lang="fr-FR" sz="2800" b="1" dirty="0" smtClean="0">
                <a:latin typeface="Tahoma" panose="020B0604030504040204" pitchFamily="34" charset="0"/>
                <a:ea typeface="Tahoma" panose="020B0604030504040204" pitchFamily="34" charset="0"/>
                <a:cs typeface="Tahoma" panose="020B0604030504040204" pitchFamily="34" charset="0"/>
              </a:rPr>
              <a:t>managériale </a:t>
            </a:r>
            <a:r>
              <a:rPr lang="fr-FR" sz="2800" b="1" dirty="0">
                <a:latin typeface="Tahoma" panose="020B0604030504040204" pitchFamily="34" charset="0"/>
                <a:ea typeface="Tahoma" panose="020B0604030504040204" pitchFamily="34" charset="0"/>
                <a:cs typeface="Tahoma" panose="020B0604030504040204" pitchFamily="34" charset="0"/>
              </a:rPr>
              <a:t>des </a:t>
            </a:r>
            <a:r>
              <a:rPr lang="fr-FR" sz="2800" b="1" dirty="0" smtClean="0">
                <a:latin typeface="Tahoma" panose="020B0604030504040204" pitchFamily="34" charset="0"/>
                <a:ea typeface="Tahoma" panose="020B0604030504040204" pitchFamily="34" charset="0"/>
                <a:cs typeface="Tahoma" panose="020B0604030504040204" pitchFamily="34" charset="0"/>
              </a:rPr>
              <a:t>jeunes </a:t>
            </a:r>
            <a:r>
              <a:rPr lang="fr-FR" sz="2800" dirty="0" smtClean="0">
                <a:latin typeface="Tahoma" panose="020B0604030504040204" pitchFamily="34" charset="0"/>
                <a:ea typeface="Tahoma" panose="020B0604030504040204" pitchFamily="34" charset="0"/>
                <a:cs typeface="Tahoma" panose="020B0604030504040204" pitchFamily="34" charset="0"/>
              </a:rPr>
              <a:t>(CMPJ) ;</a:t>
            </a:r>
          </a:p>
          <a:p>
            <a:pPr marL="0" indent="0">
              <a:buNone/>
            </a:pPr>
            <a:endParaRPr lang="fr-FR" sz="1200" b="1" dirty="0" smtClean="0">
              <a:latin typeface="Tahoma" panose="020B0604030504040204" pitchFamily="34" charset="0"/>
              <a:ea typeface="Tahoma" panose="020B0604030504040204" pitchFamily="34" charset="0"/>
              <a:cs typeface="Tahoma" panose="020B0604030504040204" pitchFamily="34" charset="0"/>
            </a:endParaRPr>
          </a:p>
          <a:p>
            <a:r>
              <a:rPr lang="fr-FR" sz="2800" b="1" dirty="0" smtClean="0">
                <a:latin typeface="Tahoma" panose="020B0604030504040204" pitchFamily="34" charset="0"/>
                <a:ea typeface="Tahoma" panose="020B0604030504040204" pitchFamily="34" charset="0"/>
                <a:cs typeface="Tahoma" panose="020B0604030504040204" pitchFamily="34" charset="0"/>
              </a:rPr>
              <a:t>Accompagnement </a:t>
            </a:r>
            <a:r>
              <a:rPr lang="fr-FR" sz="2800" b="1" dirty="0">
                <a:latin typeface="Tahoma" panose="020B0604030504040204" pitchFamily="34" charset="0"/>
                <a:ea typeface="Tahoma" panose="020B0604030504040204" pitchFamily="34" charset="0"/>
                <a:cs typeface="Tahoma" panose="020B0604030504040204" pitchFamily="34" charset="0"/>
              </a:rPr>
              <a:t>technique et financier des projets des </a:t>
            </a:r>
            <a:r>
              <a:rPr lang="fr-FR" sz="2800" b="1" dirty="0" smtClean="0">
                <a:latin typeface="Tahoma" panose="020B0604030504040204" pitchFamily="34" charset="0"/>
                <a:ea typeface="Tahoma" panose="020B0604030504040204" pitchFamily="34" charset="0"/>
                <a:cs typeface="Tahoma" panose="020B0604030504040204" pitchFamily="34" charset="0"/>
              </a:rPr>
              <a:t>jeunes </a:t>
            </a:r>
            <a:r>
              <a:rPr lang="fr-FR" sz="2800" dirty="0" smtClean="0">
                <a:latin typeface="Tahoma" panose="020B0604030504040204" pitchFamily="34" charset="0"/>
                <a:ea typeface="Tahoma" panose="020B0604030504040204" pitchFamily="34" charset="0"/>
                <a:cs typeface="Tahoma" panose="020B0604030504040204" pitchFamily="34" charset="0"/>
              </a:rPr>
              <a:t>(PAJERU, PTS-Jeunes, FOGAJEUNE…) ;</a:t>
            </a:r>
          </a:p>
          <a:p>
            <a:pPr marL="0" indent="0">
              <a:buNone/>
            </a:pPr>
            <a:endParaRPr lang="fr-FR" sz="1400" b="1" dirty="0" smtClean="0">
              <a:latin typeface="Tahoma" panose="020B0604030504040204" pitchFamily="34" charset="0"/>
              <a:ea typeface="Tahoma" panose="020B0604030504040204" pitchFamily="34" charset="0"/>
              <a:cs typeface="Tahoma" panose="020B0604030504040204" pitchFamily="34" charset="0"/>
            </a:endParaRPr>
          </a:p>
          <a:p>
            <a:r>
              <a:rPr lang="fr-FR" sz="2800" b="1" dirty="0" smtClean="0">
                <a:latin typeface="Tahoma" panose="020B0604030504040204" pitchFamily="34" charset="0"/>
                <a:ea typeface="Tahoma" panose="020B0604030504040204" pitchFamily="34" charset="0"/>
                <a:cs typeface="Tahoma" panose="020B0604030504040204" pitchFamily="34" charset="0"/>
              </a:rPr>
              <a:t>Immersion </a:t>
            </a:r>
            <a:r>
              <a:rPr lang="fr-FR" sz="2800" b="1" dirty="0">
                <a:latin typeface="Tahoma" panose="020B0604030504040204" pitchFamily="34" charset="0"/>
                <a:ea typeface="Tahoma" panose="020B0604030504040204" pitchFamily="34" charset="0"/>
                <a:cs typeface="Tahoma" panose="020B0604030504040204" pitchFamily="34" charset="0"/>
              </a:rPr>
              <a:t>professionnelle des </a:t>
            </a:r>
            <a:r>
              <a:rPr lang="fr-FR" sz="2800" b="1" dirty="0" smtClean="0">
                <a:latin typeface="Tahoma" panose="020B0604030504040204" pitchFamily="34" charset="0"/>
                <a:ea typeface="Tahoma" panose="020B0604030504040204" pitchFamily="34" charset="0"/>
                <a:cs typeface="Tahoma" panose="020B0604030504040204" pitchFamily="34" charset="0"/>
              </a:rPr>
              <a:t>jeunes</a:t>
            </a:r>
            <a:r>
              <a:rPr lang="fr-FR" sz="2800" dirty="0" smtClean="0">
                <a:latin typeface="Tahoma" panose="020B0604030504040204" pitchFamily="34" charset="0"/>
                <a:ea typeface="Tahoma" panose="020B0604030504040204" pitchFamily="34" charset="0"/>
                <a:cs typeface="Tahoma" panose="020B0604030504040204" pitchFamily="34" charset="0"/>
              </a:rPr>
              <a:t> ;</a:t>
            </a:r>
          </a:p>
          <a:p>
            <a:r>
              <a:rPr lang="fr-FR" sz="2800" b="1" dirty="0" smtClean="0">
                <a:latin typeface="Tahoma" panose="020B0604030504040204" pitchFamily="34" charset="0"/>
                <a:ea typeface="Tahoma" panose="020B0604030504040204" pitchFamily="34" charset="0"/>
                <a:cs typeface="Tahoma" panose="020B0604030504040204" pitchFamily="34" charset="0"/>
              </a:rPr>
              <a:t>Coordination des activités de promotion économique des jeunes.</a:t>
            </a:r>
            <a:endParaRPr lang="fr-FR" sz="2800" dirty="0">
              <a:latin typeface="Tahoma" panose="020B0604030504040204" pitchFamily="34" charset="0"/>
              <a:ea typeface="Tahoma" panose="020B0604030504040204" pitchFamily="34" charset="0"/>
              <a:cs typeface="Tahoma" panose="020B0604030504040204" pitchFamily="34" charset="0"/>
            </a:endParaRPr>
          </a:p>
          <a:p>
            <a:pPr marL="0" indent="0">
              <a:buNone/>
            </a:pPr>
            <a:endParaRPr sz="2800" dirty="0">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81891" y="1136116"/>
            <a:ext cx="8049491" cy="394453"/>
          </a:xfrm>
          <a:noFill/>
        </p:spPr>
        <p:txBody>
          <a:bodyPr>
            <a:noAutofit/>
          </a:bodyPr>
          <a:lstStyle/>
          <a:p>
            <a:r>
              <a:rPr lang="fr-FR" sz="1800" b="1" dirty="0">
                <a:solidFill>
                  <a:schemeClr val="accent5"/>
                </a:solidFill>
                <a:latin typeface="Tahoma" panose="020B0604030504040204" pitchFamily="34" charset="0"/>
                <a:ea typeface="Tahoma" panose="020B0604030504040204" pitchFamily="34" charset="0"/>
                <a:cs typeface="Tahoma" panose="020B0604030504040204" pitchFamily="34" charset="0"/>
              </a:rPr>
              <a:t>MINJEC : </a:t>
            </a:r>
            <a:r>
              <a:rPr lang="fr-FR" sz="1800" b="1" dirty="0">
                <a:solidFill>
                  <a:srgbClr val="0070C0"/>
                </a:solidFill>
                <a:latin typeface="Arial Rounded MT Bold" panose="020F0704030504030204" pitchFamily="34" charset="0"/>
              </a:rPr>
              <a:t>MECANISME D’INSERTION SOCIO-ECOMIQUE DES JEUNES</a:t>
            </a:r>
          </a:p>
        </p:txBody>
      </p:sp>
      <p:sp>
        <p:nvSpPr>
          <p:cNvPr id="9" name="Flèche droite 8"/>
          <p:cNvSpPr/>
          <p:nvPr/>
        </p:nvSpPr>
        <p:spPr>
          <a:xfrm rot="1836103" flipV="1">
            <a:off x="2606207" y="4047756"/>
            <a:ext cx="1492107" cy="126469"/>
          </a:xfrm>
          <a:prstGeom prst="rightArrow">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013"/>
          </a:p>
        </p:txBody>
      </p:sp>
      <p:sp>
        <p:nvSpPr>
          <p:cNvPr id="10" name="Flèche droite 9"/>
          <p:cNvSpPr/>
          <p:nvPr/>
        </p:nvSpPr>
        <p:spPr>
          <a:xfrm rot="19261635" flipV="1">
            <a:off x="2471265" y="3018694"/>
            <a:ext cx="1380726" cy="123229"/>
          </a:xfrm>
          <a:prstGeom prst="rightArrow">
            <a:avLst/>
          </a:prstGeom>
          <a:no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013"/>
          </a:p>
        </p:txBody>
      </p:sp>
      <p:sp>
        <p:nvSpPr>
          <p:cNvPr id="11" name="Rectangle à coins arrondis 10"/>
          <p:cNvSpPr/>
          <p:nvPr/>
        </p:nvSpPr>
        <p:spPr>
          <a:xfrm>
            <a:off x="651170" y="3092997"/>
            <a:ext cx="2102245" cy="1090435"/>
          </a:xfrm>
          <a:prstGeom prst="roundRect">
            <a:avLst/>
          </a:prstGeom>
          <a:ln w="28575"/>
        </p:spPr>
        <p:style>
          <a:lnRef idx="2">
            <a:schemeClr val="accent6"/>
          </a:lnRef>
          <a:fillRef idx="1">
            <a:schemeClr val="lt1"/>
          </a:fillRef>
          <a:effectRef idx="0">
            <a:schemeClr val="accent6"/>
          </a:effectRef>
          <a:fontRef idx="minor">
            <a:schemeClr val="dk1"/>
          </a:fontRef>
        </p:style>
        <p:txBody>
          <a:bodyPr rtlCol="0" anchor="ctr"/>
          <a:lstStyle/>
          <a:p>
            <a:pPr algn="ctr"/>
            <a:r>
              <a:rPr lang="fr-FR" sz="1500" b="1" dirty="0">
                <a:latin typeface="Tahoma" panose="020B0604030504040204" pitchFamily="34" charset="0"/>
                <a:ea typeface="Tahoma" panose="020B0604030504040204" pitchFamily="34" charset="0"/>
                <a:cs typeface="Tahoma" panose="020B0604030504040204" pitchFamily="34" charset="0"/>
              </a:rPr>
              <a:t>MOBILISATION</a:t>
            </a:r>
          </a:p>
          <a:p>
            <a:pPr algn="ctr"/>
            <a:r>
              <a:rPr lang="fr-FR" sz="1350" b="1" dirty="0">
                <a:latin typeface="Tahoma" panose="020B0604030504040204" pitchFamily="34" charset="0"/>
                <a:ea typeface="Tahoma" panose="020B0604030504040204" pitchFamily="34" charset="0"/>
                <a:cs typeface="Tahoma" panose="020B0604030504040204" pitchFamily="34" charset="0"/>
              </a:rPr>
              <a:t>ECOUTE/SELECTION</a:t>
            </a:r>
          </a:p>
          <a:p>
            <a:pPr algn="ctr"/>
            <a:r>
              <a:rPr lang="fr-FR" sz="1500" b="1" dirty="0">
                <a:latin typeface="Tahoma" panose="020B0604030504040204" pitchFamily="34" charset="0"/>
                <a:ea typeface="Tahoma" panose="020B0604030504040204" pitchFamily="34" charset="0"/>
                <a:cs typeface="Tahoma" panose="020B0604030504040204" pitchFamily="34" charset="0"/>
              </a:rPr>
              <a:t>REFERENCEMENT</a:t>
            </a:r>
          </a:p>
          <a:p>
            <a:pPr algn="ctr"/>
            <a:r>
              <a:rPr lang="fr-FR" sz="1500" i="1" dirty="0">
                <a:solidFill>
                  <a:srgbClr val="FF0000"/>
                </a:solidFill>
              </a:rPr>
              <a:t>www.onjcameroun.cm</a:t>
            </a:r>
          </a:p>
        </p:txBody>
      </p:sp>
      <p:sp>
        <p:nvSpPr>
          <p:cNvPr id="12" name="Rectangle à coins arrondis 11"/>
          <p:cNvSpPr/>
          <p:nvPr/>
        </p:nvSpPr>
        <p:spPr>
          <a:xfrm rot="5400000">
            <a:off x="2230349" y="3306764"/>
            <a:ext cx="2029817" cy="44707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sz="375" b="1" dirty="0">
              <a:latin typeface="Tahoma" panose="020B0604030504040204" pitchFamily="34" charset="0"/>
              <a:ea typeface="Tahoma" panose="020B0604030504040204" pitchFamily="34" charset="0"/>
              <a:cs typeface="Tahoma" panose="020B0604030504040204" pitchFamily="34" charset="0"/>
            </a:endParaRPr>
          </a:p>
          <a:p>
            <a:pPr algn="ctr"/>
            <a:r>
              <a:rPr lang="fr-FR" sz="2400" b="1" dirty="0">
                <a:latin typeface="Tahoma" panose="020B0604030504040204" pitchFamily="34" charset="0"/>
                <a:ea typeface="Tahoma" panose="020B0604030504040204" pitchFamily="34" charset="0"/>
                <a:cs typeface="Tahoma" panose="020B0604030504040204" pitchFamily="34" charset="0"/>
              </a:rPr>
              <a:t>REAMORCE</a:t>
            </a:r>
          </a:p>
        </p:txBody>
      </p:sp>
      <p:sp>
        <p:nvSpPr>
          <p:cNvPr id="13" name="Rectangle à coins arrondis 12"/>
          <p:cNvSpPr/>
          <p:nvPr/>
        </p:nvSpPr>
        <p:spPr>
          <a:xfrm>
            <a:off x="3737100" y="2361910"/>
            <a:ext cx="1516097" cy="607298"/>
          </a:xfrm>
          <a:prstGeom prst="roundRect">
            <a:avLst/>
          </a:prstGeom>
          <a:ln w="28575">
            <a:solidFill>
              <a:srgbClr val="0070C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b="1" dirty="0">
                <a:latin typeface="Tahoma" panose="020B0604030504040204" pitchFamily="34" charset="0"/>
                <a:ea typeface="Tahoma" panose="020B0604030504040204" pitchFamily="34" charset="0"/>
                <a:cs typeface="Tahoma" panose="020B0604030504040204" pitchFamily="34" charset="0"/>
              </a:rPr>
              <a:t>EMPLOI</a:t>
            </a:r>
            <a:r>
              <a:rPr lang="fr-FR" dirty="0">
                <a:latin typeface="Tahoma" panose="020B0604030504040204" pitchFamily="34" charset="0"/>
                <a:ea typeface="Tahoma" panose="020B0604030504040204" pitchFamily="34" charset="0"/>
                <a:cs typeface="Tahoma" panose="020B0604030504040204" pitchFamily="34" charset="0"/>
              </a:rPr>
              <a:t> </a:t>
            </a:r>
            <a:r>
              <a:rPr lang="fr-FR" b="1" dirty="0">
                <a:latin typeface="Tahoma" panose="020B0604030504040204" pitchFamily="34" charset="0"/>
                <a:ea typeface="Tahoma" panose="020B0604030504040204" pitchFamily="34" charset="0"/>
                <a:cs typeface="Tahoma" panose="020B0604030504040204" pitchFamily="34" charset="0"/>
              </a:rPr>
              <a:t>SALARIE</a:t>
            </a:r>
          </a:p>
        </p:txBody>
      </p:sp>
      <p:sp>
        <p:nvSpPr>
          <p:cNvPr id="14" name="Rectangle à coins arrondis 13"/>
          <p:cNvSpPr/>
          <p:nvPr/>
        </p:nvSpPr>
        <p:spPr>
          <a:xfrm>
            <a:off x="4011281" y="4096530"/>
            <a:ext cx="1184037" cy="635637"/>
          </a:xfrm>
          <a:prstGeom prst="roundRect">
            <a:avLst/>
          </a:prstGeom>
          <a:ln w="28575">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b="1" dirty="0">
                <a:latin typeface="Tahoma" panose="020B0604030504040204" pitchFamily="34" charset="0"/>
                <a:ea typeface="Tahoma" panose="020B0604030504040204" pitchFamily="34" charset="0"/>
                <a:cs typeface="Tahoma" panose="020B0604030504040204" pitchFamily="34" charset="0"/>
              </a:rPr>
              <a:t>AUTO-EMPLOI</a:t>
            </a:r>
          </a:p>
        </p:txBody>
      </p:sp>
      <p:sp>
        <p:nvSpPr>
          <p:cNvPr id="15" name="Rectangle à coins arrondis 14"/>
          <p:cNvSpPr/>
          <p:nvPr/>
        </p:nvSpPr>
        <p:spPr>
          <a:xfrm>
            <a:off x="6876595" y="2321033"/>
            <a:ext cx="1511549" cy="405045"/>
          </a:xfrm>
          <a:prstGeom prst="roundRect">
            <a:avLst/>
          </a:prstGeom>
          <a:ln w="28575">
            <a:solidFill>
              <a:srgbClr val="0070C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sz="1500" b="1" dirty="0">
                <a:latin typeface="Tahoma" panose="020B0604030504040204" pitchFamily="34" charset="0"/>
                <a:ea typeface="Tahoma" panose="020B0604030504040204" pitchFamily="34" charset="0"/>
                <a:cs typeface="Tahoma" panose="020B0604030504040204" pitchFamily="34" charset="0"/>
              </a:rPr>
              <a:t>EMPLOYÉ(E</a:t>
            </a:r>
            <a:r>
              <a:rPr lang="fr-FR" sz="1500" dirty="0">
                <a:latin typeface="Tahoma" panose="020B0604030504040204" pitchFamily="34" charset="0"/>
                <a:ea typeface="Tahoma" panose="020B0604030504040204" pitchFamily="34" charset="0"/>
                <a:cs typeface="Tahoma" panose="020B0604030504040204" pitchFamily="34" charset="0"/>
              </a:rPr>
              <a:t>)</a:t>
            </a:r>
          </a:p>
        </p:txBody>
      </p:sp>
      <p:sp>
        <p:nvSpPr>
          <p:cNvPr id="16" name="Rectangle à coins arrondis 15"/>
          <p:cNvSpPr/>
          <p:nvPr/>
        </p:nvSpPr>
        <p:spPr>
          <a:xfrm>
            <a:off x="6497035" y="4158261"/>
            <a:ext cx="1981202" cy="431311"/>
          </a:xfrm>
          <a:prstGeom prst="roundRect">
            <a:avLst/>
          </a:prstGeom>
          <a:ln w="28575">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sz="1500" b="1" dirty="0">
                <a:latin typeface="Tahoma" panose="020B0604030504040204" pitchFamily="34" charset="0"/>
                <a:ea typeface="Tahoma" panose="020B0604030504040204" pitchFamily="34" charset="0"/>
                <a:cs typeface="Tahoma" panose="020B0604030504040204" pitchFamily="34" charset="0"/>
              </a:rPr>
              <a:t>ENTREPRENEUR</a:t>
            </a:r>
          </a:p>
        </p:txBody>
      </p:sp>
      <p:sp>
        <p:nvSpPr>
          <p:cNvPr id="17" name="Flèche droite 16"/>
          <p:cNvSpPr/>
          <p:nvPr/>
        </p:nvSpPr>
        <p:spPr>
          <a:xfrm>
            <a:off x="5222983" y="4387723"/>
            <a:ext cx="1239528" cy="157486"/>
          </a:xfrm>
          <a:prstGeom prst="rightArrow">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013"/>
          </a:p>
        </p:txBody>
      </p:sp>
      <p:sp>
        <p:nvSpPr>
          <p:cNvPr id="18" name="Rectangle à coins arrondis 17"/>
          <p:cNvSpPr/>
          <p:nvPr/>
        </p:nvSpPr>
        <p:spPr>
          <a:xfrm>
            <a:off x="4994785" y="4244113"/>
            <a:ext cx="1702783" cy="528683"/>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i="1" dirty="0">
                <a:solidFill>
                  <a:schemeClr val="tx1"/>
                </a:solidFill>
                <a:latin typeface="Tahoma" panose="020B0604030504040204" pitchFamily="34" charset="0"/>
                <a:ea typeface="Tahoma" panose="020B0604030504040204" pitchFamily="34" charset="0"/>
                <a:cs typeface="Tahoma" panose="020B0604030504040204" pitchFamily="34" charset="0"/>
              </a:rPr>
              <a:t>Coaching (T, E)</a:t>
            </a:r>
          </a:p>
          <a:p>
            <a:pPr algn="ctr"/>
            <a:endParaRPr lang="fr-FR" sz="1200" i="1"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gn="ctr"/>
            <a:endParaRPr lang="fr-FR" sz="2400" i="1"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gn="ctr"/>
            <a:r>
              <a:rPr lang="fr-FR" sz="1200" i="1" dirty="0">
                <a:solidFill>
                  <a:schemeClr val="tx1"/>
                </a:solidFill>
                <a:latin typeface="Tahoma" panose="020B0604030504040204" pitchFamily="34" charset="0"/>
                <a:ea typeface="Tahoma" panose="020B0604030504040204" pitchFamily="34" charset="0"/>
                <a:cs typeface="Tahoma" panose="020B0604030504040204" pitchFamily="34" charset="0"/>
              </a:rPr>
              <a:t>Financement (</a:t>
            </a:r>
            <a:r>
              <a:rPr lang="fr-FR" sz="1200" b="1" i="1" dirty="0">
                <a:solidFill>
                  <a:schemeClr val="tx1"/>
                </a:solidFill>
                <a:latin typeface="Tahoma" panose="020B0604030504040204" pitchFamily="34" charset="0"/>
                <a:ea typeface="Tahoma" panose="020B0604030504040204" pitchFamily="34" charset="0"/>
                <a:cs typeface="Tahoma" panose="020B0604030504040204" pitchFamily="34" charset="0"/>
              </a:rPr>
              <a:t>PTSJ</a:t>
            </a:r>
            <a:r>
              <a:rPr lang="fr-FR" sz="1200" i="1"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fr-FR" sz="1200" b="1" i="1" dirty="0">
                <a:solidFill>
                  <a:schemeClr val="tx1"/>
                </a:solidFill>
                <a:latin typeface="Tahoma" panose="020B0604030504040204" pitchFamily="34" charset="0"/>
                <a:ea typeface="Tahoma" panose="020B0604030504040204" pitchFamily="34" charset="0"/>
                <a:cs typeface="Tahoma" panose="020B0604030504040204" pitchFamily="34" charset="0"/>
              </a:rPr>
              <a:t>FOGAJEUNE</a:t>
            </a:r>
            <a:r>
              <a:rPr lang="fr-FR" sz="1200" i="1" dirty="0">
                <a:solidFill>
                  <a:schemeClr val="tx1"/>
                </a:solidFill>
                <a:latin typeface="Tahoma" panose="020B0604030504040204" pitchFamily="34" charset="0"/>
                <a:ea typeface="Tahoma" panose="020B0604030504040204" pitchFamily="34" charset="0"/>
                <a:cs typeface="Tahoma" panose="020B0604030504040204" pitchFamily="34" charset="0"/>
              </a:rPr>
              <a:t>)</a:t>
            </a:r>
          </a:p>
          <a:p>
            <a:pPr algn="ctr"/>
            <a:r>
              <a:rPr lang="fr-FR" sz="1200" i="1" dirty="0">
                <a:solidFill>
                  <a:schemeClr val="tx1"/>
                </a:solidFill>
                <a:latin typeface="Tahoma" panose="020B0604030504040204" pitchFamily="34" charset="0"/>
                <a:ea typeface="Tahoma" panose="020B0604030504040204" pitchFamily="34" charset="0"/>
                <a:cs typeface="Tahoma" panose="020B0604030504040204" pitchFamily="34" charset="0"/>
              </a:rPr>
              <a:t>Coaching managérial</a:t>
            </a:r>
          </a:p>
        </p:txBody>
      </p:sp>
      <p:sp>
        <p:nvSpPr>
          <p:cNvPr id="19" name="Flèche droite 18"/>
          <p:cNvSpPr/>
          <p:nvPr/>
        </p:nvSpPr>
        <p:spPr>
          <a:xfrm>
            <a:off x="5429195" y="2423399"/>
            <a:ext cx="1278451" cy="136259"/>
          </a:xfrm>
          <a:prstGeom prst="rightArrow">
            <a:avLst/>
          </a:prstGeom>
          <a:no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013"/>
          </a:p>
        </p:txBody>
      </p:sp>
      <p:sp>
        <p:nvSpPr>
          <p:cNvPr id="20" name="Rectangle à coins arrondis 19"/>
          <p:cNvSpPr/>
          <p:nvPr/>
        </p:nvSpPr>
        <p:spPr>
          <a:xfrm>
            <a:off x="5197074" y="2164105"/>
            <a:ext cx="1603028" cy="723845"/>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350" i="1" dirty="0">
                <a:solidFill>
                  <a:schemeClr val="tx1"/>
                </a:solidFill>
                <a:latin typeface="Tahoma" panose="020B0604030504040204" pitchFamily="34" charset="0"/>
                <a:ea typeface="Tahoma" panose="020B0604030504040204" pitchFamily="34" charset="0"/>
                <a:cs typeface="Tahoma" panose="020B0604030504040204" pitchFamily="34" charset="0"/>
              </a:rPr>
              <a:t>Formation prof.</a:t>
            </a:r>
          </a:p>
          <a:p>
            <a:pPr algn="ctr"/>
            <a:endParaRPr lang="fr-FR" sz="1350" i="1"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gn="ctr"/>
            <a:endParaRPr lang="fr-FR" sz="150" i="1"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algn="ctr"/>
            <a:r>
              <a:rPr lang="fr-FR" sz="1350" i="1" dirty="0">
                <a:solidFill>
                  <a:schemeClr val="tx1"/>
                </a:solidFill>
                <a:latin typeface="Tahoma" panose="020B0604030504040204" pitchFamily="34" charset="0"/>
                <a:ea typeface="Tahoma" panose="020B0604030504040204" pitchFamily="34" charset="0"/>
                <a:cs typeface="Tahoma" panose="020B0604030504040204" pitchFamily="34" charset="0"/>
              </a:rPr>
              <a:t>Intermédiation</a:t>
            </a:r>
          </a:p>
        </p:txBody>
      </p:sp>
      <p:pic>
        <p:nvPicPr>
          <p:cNvPr id="21" name="Picture 2" descr="Businessman Smiley | Animated smiley faces, Smiley, Funny emoji face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74507" y="4628594"/>
            <a:ext cx="1009676" cy="757257"/>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4" descr="Costume homme pas cher, costumes hommes"/>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68408" y="2762571"/>
            <a:ext cx="337501" cy="506758"/>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6" descr="blouses nylon femme et homme en véritable polyamide 6.6 sur stock"/>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729696" y="2747990"/>
            <a:ext cx="569336" cy="569336"/>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10" descr="Homme Réfléchi Entouré Par Des Points D&amp;#39;interrogation Banque D&amp;#39;Images Et  Photos Libres De Droits. Image 17575544."/>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186122" y="4525025"/>
            <a:ext cx="802197" cy="802197"/>
          </a:xfrm>
          <a:prstGeom prst="rect">
            <a:avLst/>
          </a:prstGeom>
          <a:noFill/>
          <a:extLst>
            <a:ext uri="{909E8E84-426E-40DD-AFC4-6F175D3DCCD1}">
              <a14:hiddenFill xmlns:a14="http://schemas.microsoft.com/office/drawing/2010/main">
                <a:solidFill>
                  <a:srgbClr val="FFFFFF"/>
                </a:solidFill>
              </a14:hiddenFill>
            </a:ext>
          </a:extLst>
        </p:spPr>
      </p:pic>
      <p:sp>
        <p:nvSpPr>
          <p:cNvPr id="25" name="Flèche vers le haut 24"/>
          <p:cNvSpPr/>
          <p:nvPr/>
        </p:nvSpPr>
        <p:spPr>
          <a:xfrm flipH="1">
            <a:off x="7405237" y="3318594"/>
            <a:ext cx="130929" cy="700413"/>
          </a:xfrm>
          <a:prstGeom prst="upArrow">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013"/>
          </a:p>
        </p:txBody>
      </p:sp>
      <p:sp>
        <p:nvSpPr>
          <p:cNvPr id="26" name="Flèche vers le bas 25"/>
          <p:cNvSpPr/>
          <p:nvPr/>
        </p:nvSpPr>
        <p:spPr>
          <a:xfrm>
            <a:off x="7606109" y="3276269"/>
            <a:ext cx="117803" cy="753675"/>
          </a:xfrm>
          <a:prstGeom prst="downArrow">
            <a:avLst/>
          </a:prstGeom>
          <a:no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013"/>
          </a:p>
        </p:txBody>
      </p:sp>
      <p:sp>
        <p:nvSpPr>
          <p:cNvPr id="27" name="Rectangle 26"/>
          <p:cNvSpPr/>
          <p:nvPr/>
        </p:nvSpPr>
        <p:spPr>
          <a:xfrm>
            <a:off x="1212006" y="2826087"/>
            <a:ext cx="778027" cy="20318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100" b="1" dirty="0">
                <a:latin typeface="Tahoma" panose="020B0604030504040204" pitchFamily="34" charset="0"/>
                <a:ea typeface="Tahoma" panose="020B0604030504040204" pitchFamily="34" charset="0"/>
                <a:cs typeface="Tahoma" panose="020B0604030504040204" pitchFamily="34" charset="0"/>
              </a:rPr>
              <a:t>ONJ</a:t>
            </a:r>
          </a:p>
        </p:txBody>
      </p:sp>
      <p:sp>
        <p:nvSpPr>
          <p:cNvPr id="28" name="Rectangle 27"/>
          <p:cNvSpPr/>
          <p:nvPr/>
        </p:nvSpPr>
        <p:spPr>
          <a:xfrm>
            <a:off x="607530" y="5332855"/>
            <a:ext cx="7884520" cy="303062"/>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500" b="1" dirty="0">
                <a:solidFill>
                  <a:schemeClr val="tx1"/>
                </a:solidFill>
                <a:latin typeface="Tahoma" panose="020B0604030504040204" pitchFamily="34" charset="0"/>
                <a:ea typeface="Tahoma" panose="020B0604030504040204" pitchFamily="34" charset="0"/>
                <a:cs typeface="Tahoma" panose="020B0604030504040204" pitchFamily="34" charset="0"/>
              </a:rPr>
              <a:t>CENTRE MULTIFONCTIONNEL DE PROMOTION DES JEUNES</a:t>
            </a:r>
          </a:p>
        </p:txBody>
      </p:sp>
      <p:sp>
        <p:nvSpPr>
          <p:cNvPr id="29" name="Rectangle 28"/>
          <p:cNvSpPr/>
          <p:nvPr/>
        </p:nvSpPr>
        <p:spPr>
          <a:xfrm>
            <a:off x="581891" y="1776423"/>
            <a:ext cx="7902291" cy="283309"/>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500" b="1" dirty="0">
                <a:solidFill>
                  <a:schemeClr val="tx1"/>
                </a:solidFill>
                <a:latin typeface="Tahoma" panose="020B0604030504040204" pitchFamily="34" charset="0"/>
                <a:ea typeface="Tahoma" panose="020B0604030504040204" pitchFamily="34" charset="0"/>
                <a:cs typeface="Tahoma" panose="020B0604030504040204" pitchFamily="34" charset="0"/>
              </a:rPr>
              <a:t>CENTRE MULTIFONCTIONNEL DE PROMOTION DES JEUNES</a:t>
            </a:r>
          </a:p>
        </p:txBody>
      </p:sp>
      <p:sp>
        <p:nvSpPr>
          <p:cNvPr id="30" name="Rectangle 29"/>
          <p:cNvSpPr/>
          <p:nvPr/>
        </p:nvSpPr>
        <p:spPr>
          <a:xfrm rot="16200000">
            <a:off x="-1215207" y="3545100"/>
            <a:ext cx="3300239" cy="329501"/>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tx1"/>
                </a:solidFill>
                <a:latin typeface="Tahoma" panose="020B0604030504040204" pitchFamily="34" charset="0"/>
                <a:ea typeface="Tahoma" panose="020B0604030504040204" pitchFamily="34" charset="0"/>
                <a:cs typeface="Tahoma" panose="020B0604030504040204" pitchFamily="34" charset="0"/>
              </a:rPr>
              <a:t>CMPJ</a:t>
            </a:r>
            <a:endParaRPr lang="fr-FR" sz="1013"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31" name="Rectangle 30"/>
          <p:cNvSpPr/>
          <p:nvPr/>
        </p:nvSpPr>
        <p:spPr>
          <a:xfrm rot="5400000">
            <a:off x="6985119" y="3566660"/>
            <a:ext cx="3300238" cy="286379"/>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tx1"/>
                </a:solidFill>
                <a:latin typeface="Tahoma" panose="020B0604030504040204" pitchFamily="34" charset="0"/>
                <a:ea typeface="Tahoma" panose="020B0604030504040204" pitchFamily="34" charset="0"/>
                <a:cs typeface="Tahoma" panose="020B0604030504040204" pitchFamily="34" charset="0"/>
              </a:rPr>
              <a:t>CMPJ</a:t>
            </a:r>
            <a:endParaRPr lang="fr-FR" sz="1013"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3" name="Rectangle 2"/>
          <p:cNvSpPr/>
          <p:nvPr/>
        </p:nvSpPr>
        <p:spPr>
          <a:xfrm>
            <a:off x="4407688" y="3344341"/>
            <a:ext cx="1997663" cy="369332"/>
          </a:xfrm>
          <a:prstGeom prst="rect">
            <a:avLst/>
          </a:prstGeom>
          <a:solidFill>
            <a:schemeClr val="accent2">
              <a:lumMod val="60000"/>
              <a:lumOff val="40000"/>
            </a:schemeClr>
          </a:solidFill>
        </p:spPr>
        <p:txBody>
          <a:bodyPr wrap="none">
            <a:spAutoFit/>
          </a:bodyPr>
          <a:lstStyle/>
          <a:p>
            <a:r>
              <a:rPr lang="fr-FR" dirty="0">
                <a:latin typeface="Tahoma" panose="020B0604030504040204" pitchFamily="34" charset="0"/>
                <a:ea typeface="Tahoma" panose="020B0604030504040204" pitchFamily="34" charset="0"/>
                <a:cs typeface="Tahoma" panose="020B0604030504040204" pitchFamily="34" charset="0"/>
              </a:rPr>
              <a:t> </a:t>
            </a:r>
            <a:r>
              <a:rPr lang="fr-FR" b="1" dirty="0">
                <a:latin typeface="Tahoma" panose="020B0604030504040204" pitchFamily="34" charset="0"/>
                <a:ea typeface="Tahoma" panose="020B0604030504040204" pitchFamily="34" charset="0"/>
                <a:cs typeface="Tahoma" panose="020B0604030504040204" pitchFamily="34" charset="0"/>
              </a:rPr>
              <a:t>PARTENAIRES</a:t>
            </a:r>
            <a:r>
              <a:rPr lang="fr-FR" dirty="0">
                <a:latin typeface="Tahoma" panose="020B0604030504040204" pitchFamily="34" charset="0"/>
                <a:ea typeface="Tahoma" panose="020B0604030504040204" pitchFamily="34" charset="0"/>
                <a:cs typeface="Tahoma" panose="020B0604030504040204" pitchFamily="34" charset="0"/>
              </a:rPr>
              <a:t> </a:t>
            </a:r>
            <a:endParaRPr lang="fr-FR" dirty="0"/>
          </a:p>
        </p:txBody>
      </p:sp>
      <p:sp>
        <p:nvSpPr>
          <p:cNvPr id="4" name="ZoneTexte 3"/>
          <p:cNvSpPr txBox="1"/>
          <p:nvPr/>
        </p:nvSpPr>
        <p:spPr>
          <a:xfrm>
            <a:off x="62538" y="5672660"/>
            <a:ext cx="2363815" cy="507831"/>
          </a:xfrm>
          <a:prstGeom prst="rect">
            <a:avLst/>
          </a:prstGeom>
          <a:noFill/>
          <a:ln>
            <a:noFill/>
          </a:ln>
        </p:spPr>
        <p:txBody>
          <a:bodyPr wrap="square" rtlCol="0">
            <a:spAutoFit/>
          </a:bodyPr>
          <a:lstStyle/>
          <a:p>
            <a:pPr algn="ctr"/>
            <a:r>
              <a:rPr lang="fr-FR" sz="1350" i="1" dirty="0">
                <a:solidFill>
                  <a:srgbClr val="FF0000"/>
                </a:solidFill>
                <a:latin typeface="Tahoma" panose="020B0604030504040204" pitchFamily="34" charset="0"/>
                <a:ea typeface="Tahoma" panose="020B0604030504040204" pitchFamily="34" charset="0"/>
                <a:cs typeface="Tahoma" panose="020B0604030504040204" pitchFamily="34" charset="0"/>
              </a:rPr>
              <a:t>MOBILISATION/SELECTION</a:t>
            </a:r>
          </a:p>
          <a:p>
            <a:pPr algn="ctr"/>
            <a:endParaRPr lang="fr-FR" sz="1350" i="1"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sp>
        <p:nvSpPr>
          <p:cNvPr id="32" name="Rectangle 31"/>
          <p:cNvSpPr/>
          <p:nvPr/>
        </p:nvSpPr>
        <p:spPr>
          <a:xfrm>
            <a:off x="1904961" y="4173969"/>
            <a:ext cx="804603" cy="275813"/>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100" b="1" dirty="0">
                <a:solidFill>
                  <a:schemeClr val="accent2">
                    <a:lumMod val="75000"/>
                  </a:schemeClr>
                </a:solidFill>
                <a:latin typeface="Tahoma" panose="020B0604030504040204" pitchFamily="34" charset="0"/>
                <a:ea typeface="Tahoma" panose="020B0604030504040204" pitchFamily="34" charset="0"/>
                <a:cs typeface="Tahoma" panose="020B0604030504040204" pitchFamily="34" charset="0"/>
              </a:rPr>
              <a:t>CJB</a:t>
            </a:r>
          </a:p>
        </p:txBody>
      </p:sp>
      <p:sp>
        <p:nvSpPr>
          <p:cNvPr id="34" name="Flèche droite 33"/>
          <p:cNvSpPr/>
          <p:nvPr/>
        </p:nvSpPr>
        <p:spPr>
          <a:xfrm rot="6357497" flipV="1">
            <a:off x="5587949" y="3353338"/>
            <a:ext cx="1904798" cy="118850"/>
          </a:xfrm>
          <a:prstGeom prst="rightArrow">
            <a:avLst/>
          </a:prstGeom>
          <a:noFill/>
          <a:ln w="2857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013"/>
          </a:p>
        </p:txBody>
      </p:sp>
      <p:sp>
        <p:nvSpPr>
          <p:cNvPr id="35" name="ZoneTexte 34"/>
          <p:cNvSpPr txBox="1"/>
          <p:nvPr/>
        </p:nvSpPr>
        <p:spPr>
          <a:xfrm>
            <a:off x="1327740" y="1508305"/>
            <a:ext cx="6159896" cy="300082"/>
          </a:xfrm>
          <a:prstGeom prst="rect">
            <a:avLst/>
          </a:prstGeom>
          <a:noFill/>
          <a:ln>
            <a:noFill/>
          </a:ln>
        </p:spPr>
        <p:txBody>
          <a:bodyPr wrap="square" rtlCol="0">
            <a:spAutoFit/>
          </a:bodyPr>
          <a:lstStyle/>
          <a:p>
            <a:pPr algn="ctr"/>
            <a:r>
              <a:rPr lang="fr-FR" sz="1350" i="1" dirty="0">
                <a:latin typeface="Tahoma" panose="020B0604030504040204" pitchFamily="34" charset="0"/>
                <a:ea typeface="Tahoma" panose="020B0604030504040204" pitchFamily="34" charset="0"/>
                <a:cs typeface="Tahoma" panose="020B0604030504040204" pitchFamily="34" charset="0"/>
              </a:rPr>
              <a:t>JANVIER      ˂--------------------------------------------˃     DECEMBRE</a:t>
            </a:r>
          </a:p>
        </p:txBody>
      </p:sp>
      <p:sp>
        <p:nvSpPr>
          <p:cNvPr id="36" name="ZoneTexte 35"/>
          <p:cNvSpPr txBox="1"/>
          <p:nvPr/>
        </p:nvSpPr>
        <p:spPr>
          <a:xfrm>
            <a:off x="2677921" y="5672660"/>
            <a:ext cx="1465282" cy="507831"/>
          </a:xfrm>
          <a:prstGeom prst="rect">
            <a:avLst/>
          </a:prstGeom>
          <a:noFill/>
          <a:ln>
            <a:noFill/>
          </a:ln>
        </p:spPr>
        <p:txBody>
          <a:bodyPr wrap="square" rtlCol="0">
            <a:spAutoFit/>
          </a:bodyPr>
          <a:lstStyle/>
          <a:p>
            <a:pPr algn="ctr"/>
            <a:r>
              <a:rPr lang="fr-FR" sz="1350" i="1" dirty="0">
                <a:solidFill>
                  <a:srgbClr val="FF0000"/>
                </a:solidFill>
                <a:latin typeface="Tahoma" panose="020B0604030504040204" pitchFamily="34" charset="0"/>
                <a:ea typeface="Tahoma" panose="020B0604030504040204" pitchFamily="34" charset="0"/>
                <a:cs typeface="Tahoma" panose="020B0604030504040204" pitchFamily="34" charset="0"/>
              </a:rPr>
              <a:t>FORMATION</a:t>
            </a:r>
          </a:p>
          <a:p>
            <a:pPr algn="ctr"/>
            <a:endParaRPr lang="fr-FR" sz="1350" i="1"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sp>
        <p:nvSpPr>
          <p:cNvPr id="37" name="ZoneTexte 36"/>
          <p:cNvSpPr txBox="1"/>
          <p:nvPr/>
        </p:nvSpPr>
        <p:spPr>
          <a:xfrm>
            <a:off x="3874221" y="5708779"/>
            <a:ext cx="3002374" cy="507831"/>
          </a:xfrm>
          <a:prstGeom prst="rect">
            <a:avLst/>
          </a:prstGeom>
          <a:noFill/>
          <a:ln>
            <a:noFill/>
          </a:ln>
        </p:spPr>
        <p:txBody>
          <a:bodyPr wrap="square" rtlCol="0">
            <a:spAutoFit/>
          </a:bodyPr>
          <a:lstStyle/>
          <a:p>
            <a:pPr algn="ctr"/>
            <a:r>
              <a:rPr lang="fr-FR" sz="1350" i="1" dirty="0">
                <a:solidFill>
                  <a:srgbClr val="FF0000"/>
                </a:solidFill>
                <a:latin typeface="Tahoma" panose="020B0604030504040204" pitchFamily="34" charset="0"/>
                <a:ea typeface="Tahoma" panose="020B0604030504040204" pitchFamily="34" charset="0"/>
                <a:cs typeface="Tahoma" panose="020B0604030504040204" pitchFamily="34" charset="0"/>
              </a:rPr>
              <a:t>COACHING DIVERS</a:t>
            </a:r>
          </a:p>
          <a:p>
            <a:pPr algn="ctr"/>
            <a:endParaRPr lang="fr-FR" sz="1350" i="1"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sp>
        <p:nvSpPr>
          <p:cNvPr id="38" name="ZoneTexte 37"/>
          <p:cNvSpPr txBox="1"/>
          <p:nvPr/>
        </p:nvSpPr>
        <p:spPr>
          <a:xfrm>
            <a:off x="7128164" y="5723751"/>
            <a:ext cx="1824754" cy="300082"/>
          </a:xfrm>
          <a:prstGeom prst="rect">
            <a:avLst/>
          </a:prstGeom>
          <a:noFill/>
          <a:ln>
            <a:noFill/>
          </a:ln>
        </p:spPr>
        <p:txBody>
          <a:bodyPr wrap="square" rtlCol="0">
            <a:spAutoFit/>
          </a:bodyPr>
          <a:lstStyle/>
          <a:p>
            <a:pPr algn="ctr"/>
            <a:r>
              <a:rPr lang="fr-FR" sz="1350" i="1" dirty="0">
                <a:solidFill>
                  <a:srgbClr val="FF0000"/>
                </a:solidFill>
                <a:latin typeface="Tahoma" panose="020B0604030504040204" pitchFamily="34" charset="0"/>
                <a:ea typeface="Tahoma" panose="020B0604030504040204" pitchFamily="34" charset="0"/>
                <a:cs typeface="Tahoma" panose="020B0604030504040204" pitchFamily="34" charset="0"/>
              </a:rPr>
              <a:t>SUIVI/EVALUATION</a:t>
            </a:r>
          </a:p>
        </p:txBody>
      </p:sp>
    </p:spTree>
    <p:extLst>
      <p:ext uri="{BB962C8B-B14F-4D97-AF65-F5344CB8AC3E}">
        <p14:creationId xmlns:p14="http://schemas.microsoft.com/office/powerpoint/2010/main" val="1910155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461" y="140806"/>
            <a:ext cx="6347713" cy="422564"/>
          </a:xfrm>
        </p:spPr>
        <p:txBody>
          <a:bodyPr>
            <a:noAutofit/>
          </a:bodyPr>
          <a:lstStyle/>
          <a:p>
            <a:r>
              <a:rPr lang="fr-FR" sz="2800" b="1" dirty="0" smtClean="0">
                <a:solidFill>
                  <a:srgbClr val="0070C0"/>
                </a:solidFill>
                <a:latin typeface="Tahoma" panose="020B0604030504040204" pitchFamily="34" charset="0"/>
                <a:ea typeface="Tahoma" panose="020B0604030504040204" pitchFamily="34" charset="0"/>
                <a:cs typeface="Tahoma" panose="020B0604030504040204" pitchFamily="34" charset="0"/>
              </a:rPr>
              <a:t>5. RÉALISATIONS ET RÉSULTATS </a:t>
            </a:r>
            <a:endParaRPr lang="fr-FR" sz="2800" b="1" dirty="0">
              <a:solidFill>
                <a:srgbClr val="0070C0"/>
              </a:solidFill>
              <a:latin typeface="Tahoma" panose="020B0604030504040204" pitchFamily="34" charset="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a:xfrm>
            <a:off x="259883" y="874178"/>
            <a:ext cx="8697304" cy="5556120"/>
          </a:xfrm>
        </p:spPr>
        <p:txBody>
          <a:bodyPr>
            <a:noAutofit/>
          </a:bodyPr>
          <a:lstStyle/>
          <a:p>
            <a:pPr>
              <a:lnSpc>
                <a:spcPct val="100000"/>
              </a:lnSpc>
              <a:buFont typeface="Wingdings" panose="05000000000000000000" pitchFamily="2" charset="2"/>
              <a:buChar char="q"/>
            </a:pPr>
            <a:r>
              <a:rPr lang="fr-FR" sz="2800" dirty="0" smtClean="0">
                <a:solidFill>
                  <a:schemeClr val="tx1"/>
                </a:solidFill>
                <a:latin typeface="Tahoma" panose="020B0604030504040204" pitchFamily="34" charset="0"/>
                <a:ea typeface="Tahoma" panose="020B0604030504040204" pitchFamily="34" charset="0"/>
                <a:cs typeface="Tahoma" panose="020B0604030504040204" pitchFamily="34" charset="0"/>
              </a:rPr>
              <a:t> 14 </a:t>
            </a:r>
            <a:r>
              <a:rPr lang="fr-FR" sz="2800" dirty="0">
                <a:solidFill>
                  <a:schemeClr val="tx1"/>
                </a:solidFill>
                <a:latin typeface="Tahoma" panose="020B0604030504040204" pitchFamily="34" charset="0"/>
                <a:ea typeface="Tahoma" panose="020B0604030504040204" pitchFamily="34" charset="0"/>
                <a:cs typeface="Tahoma" panose="020B0604030504040204" pitchFamily="34" charset="0"/>
              </a:rPr>
              <a:t>829 projets </a:t>
            </a:r>
            <a:r>
              <a:rPr lang="fr-FR" sz="2800" dirty="0" smtClean="0">
                <a:solidFill>
                  <a:schemeClr val="tx1"/>
                </a:solidFill>
                <a:latin typeface="Tahoma" panose="020B0604030504040204" pitchFamily="34" charset="0"/>
                <a:ea typeface="Tahoma" panose="020B0604030504040204" pitchFamily="34" charset="0"/>
                <a:cs typeface="Tahoma" panose="020B0604030504040204" pitchFamily="34" charset="0"/>
              </a:rPr>
              <a:t>des jeunes financés</a:t>
            </a:r>
            <a:r>
              <a:rPr lang="fr-FR" sz="2800"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fr-FR" sz="2800" dirty="0" smtClean="0">
                <a:solidFill>
                  <a:schemeClr val="tx1"/>
                </a:solidFill>
                <a:latin typeface="Tahoma" panose="020B0604030504040204" pitchFamily="34" charset="0"/>
                <a:ea typeface="Tahoma" panose="020B0604030504040204" pitchFamily="34" charset="0"/>
                <a:cs typeface="Tahoma" panose="020B0604030504040204" pitchFamily="34" charset="0"/>
              </a:rPr>
              <a:t>;</a:t>
            </a:r>
          </a:p>
          <a:p>
            <a:pPr marL="0" indent="0">
              <a:lnSpc>
                <a:spcPct val="100000"/>
              </a:lnSpc>
              <a:buNone/>
            </a:pPr>
            <a:endParaRPr lang="fr-FR" sz="2800" dirty="0" smtClean="0">
              <a:solidFill>
                <a:schemeClr val="tx1"/>
              </a:solidFill>
              <a:latin typeface="Tahoma" panose="020B0604030504040204" pitchFamily="34" charset="0"/>
              <a:ea typeface="Tahoma" panose="020B0604030504040204" pitchFamily="34" charset="0"/>
              <a:cs typeface="Tahoma" panose="020B0604030504040204" pitchFamily="34" charset="0"/>
            </a:endParaRPr>
          </a:p>
          <a:p>
            <a:pPr>
              <a:lnSpc>
                <a:spcPct val="100000"/>
              </a:lnSpc>
              <a:buFont typeface="Wingdings" panose="05000000000000000000" pitchFamily="2" charset="2"/>
              <a:buChar char="q"/>
            </a:pPr>
            <a:r>
              <a:rPr lang="fr-FR" sz="2800" dirty="0" smtClean="0">
                <a:solidFill>
                  <a:schemeClr val="tx1"/>
                </a:solidFill>
                <a:latin typeface="Tahoma" panose="020B0604030504040204" pitchFamily="34" charset="0"/>
                <a:ea typeface="Tahoma" panose="020B0604030504040204" pitchFamily="34" charset="0"/>
                <a:cs typeface="Tahoma" panose="020B0604030504040204" pitchFamily="34" charset="0"/>
              </a:rPr>
              <a:t> 44 </a:t>
            </a:r>
            <a:r>
              <a:rPr lang="fr-FR" sz="2800" dirty="0">
                <a:solidFill>
                  <a:schemeClr val="tx1"/>
                </a:solidFill>
                <a:latin typeface="Tahoma" panose="020B0604030504040204" pitchFamily="34" charset="0"/>
                <a:ea typeface="Tahoma" panose="020B0604030504040204" pitchFamily="34" charset="0"/>
                <a:cs typeface="Tahoma" panose="020B0604030504040204" pitchFamily="34" charset="0"/>
              </a:rPr>
              <a:t>487 emplois directs </a:t>
            </a:r>
            <a:r>
              <a:rPr lang="fr-FR" sz="2800" dirty="0" smtClean="0">
                <a:solidFill>
                  <a:schemeClr val="tx1"/>
                </a:solidFill>
                <a:latin typeface="Tahoma" panose="020B0604030504040204" pitchFamily="34" charset="0"/>
                <a:ea typeface="Tahoma" panose="020B0604030504040204" pitchFamily="34" charset="0"/>
                <a:cs typeface="Tahoma" panose="020B0604030504040204" pitchFamily="34" charset="0"/>
              </a:rPr>
              <a:t>générés</a:t>
            </a:r>
            <a:r>
              <a:rPr lang="fr-FR" sz="2800" dirty="0">
                <a:solidFill>
                  <a:schemeClr val="tx1"/>
                </a:solidFill>
                <a:latin typeface="Tahoma" panose="020B0604030504040204" pitchFamily="34" charset="0"/>
                <a:ea typeface="Tahoma" panose="020B0604030504040204" pitchFamily="34" charset="0"/>
                <a:cs typeface="Tahoma" panose="020B0604030504040204" pitchFamily="34" charset="0"/>
              </a:rPr>
              <a:t> </a:t>
            </a:r>
            <a:r>
              <a:rPr lang="fr-FR" sz="2800" dirty="0" smtClean="0">
                <a:solidFill>
                  <a:schemeClr val="tx1"/>
                </a:solidFill>
                <a:latin typeface="Tahoma" panose="020B0604030504040204" pitchFamily="34" charset="0"/>
                <a:ea typeface="Tahoma" panose="020B0604030504040204" pitchFamily="34" charset="0"/>
                <a:cs typeface="Tahoma" panose="020B0604030504040204" pitchFamily="34" charset="0"/>
              </a:rPr>
              <a:t>;</a:t>
            </a:r>
          </a:p>
          <a:p>
            <a:pPr marL="0" indent="0">
              <a:lnSpc>
                <a:spcPct val="100000"/>
              </a:lnSpc>
              <a:buNone/>
            </a:pPr>
            <a:endParaRPr lang="fr-FR" sz="2800" dirty="0" smtClean="0">
              <a:solidFill>
                <a:schemeClr val="tx1"/>
              </a:solidFill>
              <a:latin typeface="Tahoma" panose="020B0604030504040204" pitchFamily="34" charset="0"/>
              <a:ea typeface="Tahoma" panose="020B0604030504040204" pitchFamily="34" charset="0"/>
              <a:cs typeface="Tahoma" panose="020B0604030504040204" pitchFamily="34" charset="0"/>
            </a:endParaRPr>
          </a:p>
          <a:p>
            <a:pPr marL="429750" indent="-457200">
              <a:lnSpc>
                <a:spcPct val="100000"/>
              </a:lnSpc>
              <a:buFont typeface="Wingdings" panose="05000000000000000000" pitchFamily="2" charset="2"/>
              <a:buChar char="q"/>
            </a:pPr>
            <a:r>
              <a:rPr lang="fr-FR" sz="2800" dirty="0" smtClean="0">
                <a:latin typeface="Tahoma" panose="020B0604030504040204" pitchFamily="34" charset="0"/>
                <a:ea typeface="Tahoma" panose="020B0604030504040204" pitchFamily="34" charset="0"/>
                <a:cs typeface="Tahoma" panose="020B0604030504040204" pitchFamily="34" charset="0"/>
              </a:rPr>
              <a:t>252 Centres Multifonctionnels de Promotion des Jeunes (CMPJ) construits et équipés ;</a:t>
            </a:r>
          </a:p>
          <a:p>
            <a:pPr marL="0" indent="0">
              <a:lnSpc>
                <a:spcPct val="100000"/>
              </a:lnSpc>
              <a:buNone/>
            </a:pPr>
            <a:endParaRPr lang="fr-FR" sz="2800" dirty="0" smtClean="0">
              <a:latin typeface="Tahoma" panose="020B0604030504040204" pitchFamily="34" charset="0"/>
              <a:ea typeface="Tahoma" panose="020B0604030504040204" pitchFamily="34" charset="0"/>
              <a:cs typeface="Tahoma" panose="020B0604030504040204" pitchFamily="34" charset="0"/>
            </a:endParaRPr>
          </a:p>
          <a:p>
            <a:pPr marL="429750" indent="-457200">
              <a:lnSpc>
                <a:spcPct val="100000"/>
              </a:lnSpc>
              <a:buFont typeface="Wingdings" panose="05000000000000000000" pitchFamily="2" charset="2"/>
              <a:buChar char="q"/>
            </a:pPr>
            <a:r>
              <a:rPr lang="fr-FR" sz="2800" dirty="0" smtClean="0">
                <a:latin typeface="Tahoma" panose="020B0604030504040204" pitchFamily="34" charset="0"/>
                <a:ea typeface="Tahoma" panose="020B0604030504040204" pitchFamily="34" charset="0"/>
                <a:cs typeface="Tahoma" panose="020B0604030504040204" pitchFamily="34" charset="0"/>
              </a:rPr>
              <a:t>+ 7 000 jeunes admis en stage de vacances ;</a:t>
            </a:r>
          </a:p>
          <a:p>
            <a:pPr marL="0" indent="0">
              <a:lnSpc>
                <a:spcPct val="100000"/>
              </a:lnSpc>
              <a:buNone/>
            </a:pPr>
            <a:endParaRPr lang="fr-FR" sz="2800" dirty="0" smtClean="0">
              <a:latin typeface="Tahoma" panose="020B0604030504040204" pitchFamily="34" charset="0"/>
              <a:ea typeface="Tahoma" panose="020B0604030504040204" pitchFamily="34" charset="0"/>
              <a:cs typeface="Tahoma" panose="020B0604030504040204" pitchFamily="34" charset="0"/>
            </a:endParaRPr>
          </a:p>
          <a:p>
            <a:pPr marL="429750" indent="-457200">
              <a:lnSpc>
                <a:spcPct val="100000"/>
              </a:lnSpc>
              <a:buFont typeface="Wingdings" panose="05000000000000000000" pitchFamily="2" charset="2"/>
              <a:buChar char="q"/>
            </a:pPr>
            <a:r>
              <a:rPr lang="fr-FR" sz="2800" dirty="0">
                <a:latin typeface="Tahoma" panose="020B0604030504040204" pitchFamily="34" charset="0"/>
                <a:ea typeface="Tahoma" panose="020B0604030504040204" pitchFamily="34" charset="0"/>
                <a:cs typeface="Tahoma" panose="020B0604030504040204" pitchFamily="34" charset="0"/>
              </a:rPr>
              <a:t> </a:t>
            </a:r>
            <a:r>
              <a:rPr lang="fr-FR" sz="2800" dirty="0" smtClean="0">
                <a:latin typeface="Tahoma" panose="020B0604030504040204" pitchFamily="34" charset="0"/>
                <a:ea typeface="Tahoma" panose="020B0604030504040204" pitchFamily="34" charset="0"/>
                <a:cs typeface="Tahoma" panose="020B0604030504040204" pitchFamily="34" charset="0"/>
              </a:rPr>
              <a:t>+ 5000 jeunes déployés en stage académique et professionnel, y compris dans les entreprises.</a:t>
            </a:r>
          </a:p>
          <a:p>
            <a:pPr marL="544050" indent="-571500">
              <a:lnSpc>
                <a:spcPct val="100000"/>
              </a:lnSpc>
              <a:buFont typeface="Wingdings" panose="05000000000000000000" pitchFamily="2" charset="2"/>
              <a:buChar char="q"/>
            </a:pPr>
            <a:endParaRPr lang="fr-FR" sz="4000" dirty="0">
              <a:latin typeface="Tahoma" panose="020B0604030504040204" pitchFamily="34" charset="0"/>
              <a:ea typeface="Tahoma" panose="020B0604030504040204" pitchFamily="34" charset="0"/>
              <a:cs typeface="Tahoma" panose="020B0604030504040204" pitchFamily="34" charset="0"/>
            </a:endParaRPr>
          </a:p>
          <a:p>
            <a:pPr>
              <a:buFont typeface="Wingdings" panose="05000000000000000000" pitchFamily="2" charset="2"/>
              <a:buChar char="q"/>
            </a:pPr>
            <a:endParaRPr lang="fr-FR" sz="4000" dirty="0">
              <a:latin typeface="Tahoma" panose="020B0604030504040204" pitchFamily="34" charset="0"/>
              <a:ea typeface="Tahoma" panose="020B0604030504040204" pitchFamily="34" charset="0"/>
              <a:cs typeface="Tahoma" panose="020B0604030504040204" pitchFamily="34" charset="0"/>
            </a:endParaRPr>
          </a:p>
          <a:p>
            <a:pPr>
              <a:buFont typeface="Wingdings" panose="05000000000000000000" pitchFamily="2" charset="2"/>
              <a:buChar char="q"/>
            </a:pPr>
            <a:endParaRPr lang="fr-FR" sz="2400" b="1" dirty="0" smtClean="0">
              <a:solidFill>
                <a:srgbClr val="0070C0"/>
              </a:solidFill>
              <a:latin typeface="Tahoma" panose="020B0604030504040204" pitchFamily="34" charset="0"/>
              <a:ea typeface="Tahoma" panose="020B0604030504040204" pitchFamily="34" charset="0"/>
              <a:cs typeface="Tahoma" panose="020B0604030504040204" pitchFamily="34" charset="0"/>
            </a:endParaRPr>
          </a:p>
          <a:p>
            <a:pPr>
              <a:buFont typeface="Wingdings" panose="05000000000000000000" pitchFamily="2" charset="2"/>
              <a:buChar char="q"/>
            </a:pPr>
            <a:endParaRPr lang="fr-FR" sz="2400" dirty="0" smtClean="0">
              <a:solidFill>
                <a:srgbClr val="0070C0"/>
              </a:solidFill>
              <a:latin typeface="Tahoma" panose="020B0604030504040204" pitchFamily="34" charset="0"/>
              <a:ea typeface="Tahoma" panose="020B0604030504040204" pitchFamily="34" charset="0"/>
              <a:cs typeface="Tahoma" panose="020B0604030504040204" pitchFamily="34" charset="0"/>
            </a:endParaRPr>
          </a:p>
          <a:p>
            <a:pPr>
              <a:buFont typeface="Wingdings" panose="05000000000000000000" pitchFamily="2" charset="2"/>
              <a:buChar char="q"/>
            </a:pPr>
            <a:endParaRPr lang="fr-FR" sz="2800" dirty="0" smtClean="0">
              <a:solidFill>
                <a:schemeClr val="tx1"/>
              </a:solidFill>
              <a:latin typeface="Tahoma" panose="020B0604030504040204" pitchFamily="34" charset="0"/>
              <a:ea typeface="Tahoma" panose="020B0604030504040204" pitchFamily="34" charset="0"/>
              <a:cs typeface="Tahoma" panose="020B0604030504040204" pitchFamily="34" charset="0"/>
            </a:endParaRPr>
          </a:p>
          <a:p>
            <a:pPr>
              <a:buFont typeface="Wingdings" panose="05000000000000000000" pitchFamily="2" charset="2"/>
              <a:buChar char="q"/>
            </a:pPr>
            <a:endParaRPr lang="fr-FR" sz="4000" dirty="0">
              <a:latin typeface="Tahoma" panose="020B0604030504040204" pitchFamily="34" charset="0"/>
              <a:ea typeface="Tahoma" panose="020B0604030504040204" pitchFamily="34" charset="0"/>
              <a:cs typeface="Tahoma" panose="020B0604030504040204" pitchFamily="34" charset="0"/>
            </a:endParaRPr>
          </a:p>
          <a:p>
            <a:pPr>
              <a:buFont typeface="Wingdings" panose="05000000000000000000" pitchFamily="2" charset="2"/>
              <a:buChar char="q"/>
            </a:pPr>
            <a:endParaRPr lang="fr-FR" sz="4000" dirty="0">
              <a:latin typeface="Tahoma" panose="020B0604030504040204" pitchFamily="34" charset="0"/>
              <a:ea typeface="Tahoma" panose="020B0604030504040204" pitchFamily="34" charset="0"/>
              <a:cs typeface="Tahoma" panose="020B0604030504040204" pitchFamily="34" charset="0"/>
            </a:endParaRPr>
          </a:p>
          <a:p>
            <a:pPr>
              <a:buFont typeface="Wingdings" panose="05000000000000000000" pitchFamily="2" charset="2"/>
              <a:buChar char="q"/>
            </a:pPr>
            <a:endParaRPr lang="fr-FR" sz="4000" b="1" dirty="0">
              <a:solidFill>
                <a:srgbClr val="0070C0"/>
              </a:solidFill>
              <a:latin typeface="Tahoma" panose="020B0604030504040204" pitchFamily="34" charset="0"/>
              <a:ea typeface="Tahoma" panose="020B0604030504040204" pitchFamily="34" charset="0"/>
              <a:cs typeface="Tahoma" panose="020B0604030504040204" pitchFamily="34" charset="0"/>
            </a:endParaRPr>
          </a:p>
          <a:p>
            <a:pPr>
              <a:buFont typeface="Wingdings" panose="05000000000000000000" pitchFamily="2" charset="2"/>
              <a:buChar char="q"/>
            </a:pPr>
            <a:endParaRPr sz="4000" dirty="0">
              <a:solidFill>
                <a:srgbClr val="C00000"/>
              </a:solidFill>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665018" y="290945"/>
            <a:ext cx="7135091" cy="1025237"/>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fr-FR" sz="4000" b="1" dirty="0" smtClean="0">
                <a:solidFill>
                  <a:srgbClr val="0070C0"/>
                </a:solidFill>
                <a:latin typeface="Tahoma" panose="020B0604030504040204" pitchFamily="34" charset="0"/>
                <a:ea typeface="Tahoma" panose="020B0604030504040204" pitchFamily="34" charset="0"/>
                <a:cs typeface="Tahoma" panose="020B0604030504040204" pitchFamily="34" charset="0"/>
              </a:rPr>
              <a:t>6. DÉFIS OPÉRATIONNELS</a:t>
            </a:r>
            <a:endParaRPr lang="fr-FR" sz="4000" b="1" dirty="0">
              <a:solidFill>
                <a:srgbClr val="0070C0"/>
              </a:solidFill>
              <a:latin typeface="Tahoma" panose="020B0604030504040204" pitchFamily="34" charset="0"/>
              <a:ea typeface="Tahoma" panose="020B0604030504040204" pitchFamily="34" charset="0"/>
              <a:cs typeface="Tahoma" panose="020B0604030504040204" pitchFamily="34" charset="0"/>
            </a:endParaRPr>
          </a:p>
        </p:txBody>
      </p:sp>
      <p:graphicFrame>
        <p:nvGraphicFramePr>
          <p:cNvPr id="3" name="Tableau 2"/>
          <p:cNvGraphicFramePr>
            <a:graphicFrameLocks noGrp="1"/>
          </p:cNvGraphicFramePr>
          <p:nvPr>
            <p:extLst>
              <p:ext uri="{D42A27DB-BD31-4B8C-83A1-F6EECF244321}">
                <p14:modId xmlns:p14="http://schemas.microsoft.com/office/powerpoint/2010/main" val="1321841941"/>
              </p:ext>
            </p:extLst>
          </p:nvPr>
        </p:nvGraphicFramePr>
        <p:xfrm>
          <a:off x="541339" y="1861894"/>
          <a:ext cx="8084346" cy="4410075"/>
        </p:xfrm>
        <a:graphic>
          <a:graphicData uri="http://schemas.openxmlformats.org/drawingml/2006/table">
            <a:tbl>
              <a:tblPr firstRow="1" bandRow="1">
                <a:tableStyleId>{5940675A-B579-460E-94D1-54222C63F5DA}</a:tableStyleId>
              </a:tblPr>
              <a:tblGrid>
                <a:gridCol w="2982671">
                  <a:extLst>
                    <a:ext uri="{9D8B030D-6E8A-4147-A177-3AD203B41FA5}">
                      <a16:colId xmlns:a16="http://schemas.microsoft.com/office/drawing/2014/main" val="527098158"/>
                    </a:ext>
                  </a:extLst>
                </a:gridCol>
                <a:gridCol w="5101675">
                  <a:extLst>
                    <a:ext uri="{9D8B030D-6E8A-4147-A177-3AD203B41FA5}">
                      <a16:colId xmlns:a16="http://schemas.microsoft.com/office/drawing/2014/main" val="2365478254"/>
                    </a:ext>
                  </a:extLst>
                </a:gridCol>
              </a:tblGrid>
              <a:tr h="370840">
                <a:tc>
                  <a:txBody>
                    <a:bodyPr/>
                    <a:lstStyle/>
                    <a:p>
                      <a:pPr>
                        <a:lnSpc>
                          <a:spcPct val="107000"/>
                        </a:lnSpc>
                        <a:spcAft>
                          <a:spcPts val="0"/>
                        </a:spcAft>
                      </a:pPr>
                      <a:r>
                        <a:rPr lang="fr-FR" sz="2800" b="1" dirty="0">
                          <a:effectLst/>
                          <a:latin typeface="Tahoma" panose="020B0604030504040204" pitchFamily="34" charset="0"/>
                          <a:ea typeface="Tahoma" panose="020B0604030504040204" pitchFamily="34" charset="0"/>
                          <a:cs typeface="Tahoma" panose="020B0604030504040204" pitchFamily="34" charset="0"/>
                        </a:rPr>
                        <a:t>DÉFIS</a:t>
                      </a:r>
                    </a:p>
                  </a:txBody>
                  <a:tcPr/>
                </a:tc>
                <a:tc>
                  <a:txBody>
                    <a:bodyPr/>
                    <a:lstStyle/>
                    <a:p>
                      <a:pPr>
                        <a:lnSpc>
                          <a:spcPct val="107000"/>
                        </a:lnSpc>
                        <a:spcAft>
                          <a:spcPts val="0"/>
                        </a:spcAft>
                      </a:pPr>
                      <a:r>
                        <a:rPr lang="fr-FR" sz="2800" b="1" dirty="0">
                          <a:effectLst/>
                          <a:latin typeface="Tahoma" panose="020B0604030504040204" pitchFamily="34" charset="0"/>
                          <a:ea typeface="Tahoma" panose="020B0604030504040204" pitchFamily="34" charset="0"/>
                          <a:cs typeface="Tahoma" panose="020B0604030504040204" pitchFamily="34" charset="0"/>
                        </a:rPr>
                        <a:t>SUGGESTIONS</a:t>
                      </a:r>
                    </a:p>
                  </a:txBody>
                  <a:tcPr/>
                </a:tc>
                <a:extLst>
                  <a:ext uri="{0D108BD9-81ED-4DB2-BD59-A6C34878D82A}">
                    <a16:rowId xmlns:a16="http://schemas.microsoft.com/office/drawing/2014/main" val="1471121604"/>
                  </a:ext>
                </a:extLst>
              </a:tr>
              <a:tr h="370840">
                <a:tc>
                  <a:txBody>
                    <a:bodyPr/>
                    <a:lstStyle/>
                    <a:p>
                      <a:pPr>
                        <a:lnSpc>
                          <a:spcPct val="107000"/>
                        </a:lnSpc>
                        <a:spcAft>
                          <a:spcPts val="0"/>
                        </a:spcAft>
                      </a:pPr>
                      <a:r>
                        <a:rPr lang="fr-FR" sz="2200">
                          <a:effectLst/>
                          <a:latin typeface="Tahoma" panose="020B0604030504040204" pitchFamily="34" charset="0"/>
                          <a:ea typeface="Tahoma" panose="020B0604030504040204" pitchFamily="34" charset="0"/>
                          <a:cs typeface="Tahoma" panose="020B0604030504040204" pitchFamily="34" charset="0"/>
                        </a:rPr>
                        <a:t>Opérationnalisation des CMPJ sur tout le territoire national </a:t>
                      </a:r>
                    </a:p>
                  </a:txBody>
                  <a:tcPr/>
                </a:tc>
                <a:tc>
                  <a:txBody>
                    <a:bodyPr/>
                    <a:lstStyle/>
                    <a:p>
                      <a:pPr marL="342900" lvl="0" indent="-342900" algn="l" defTabSz="685800" rtl="0" eaLnBrk="1" latinLnBrk="0" hangingPunct="1">
                        <a:lnSpc>
                          <a:spcPct val="107000"/>
                        </a:lnSpc>
                        <a:spcAft>
                          <a:spcPts val="0"/>
                        </a:spcAft>
                        <a:buFont typeface="Arial" panose="020B0604020202020204" pitchFamily="34" charset="0"/>
                        <a:buChar char="-"/>
                      </a:pPr>
                      <a:r>
                        <a:rPr lang="fr-FR" sz="2200" kern="1200" dirty="0">
                          <a:solidFill>
                            <a:schemeClr val="tx1"/>
                          </a:solidFill>
                          <a:effectLst/>
                          <a:latin typeface="Tahoma" panose="020B0604030504040204" pitchFamily="34" charset="0"/>
                          <a:ea typeface="Tahoma" panose="020B0604030504040204" pitchFamily="34" charset="0"/>
                          <a:cs typeface="Tahoma" panose="020B0604030504040204" pitchFamily="34" charset="0"/>
                        </a:rPr>
                        <a:t>Renforcement de l’enveloppe des ressources transférées aux CTD ;</a:t>
                      </a:r>
                    </a:p>
                    <a:p>
                      <a:pPr marL="342900" lvl="0" indent="-342900" algn="l" defTabSz="685800" rtl="0" eaLnBrk="1" latinLnBrk="0" hangingPunct="1">
                        <a:lnSpc>
                          <a:spcPct val="107000"/>
                        </a:lnSpc>
                        <a:spcAft>
                          <a:spcPts val="0"/>
                        </a:spcAft>
                        <a:buFont typeface="Arial" panose="020B0604020202020204" pitchFamily="34" charset="0"/>
                        <a:buChar char="-"/>
                      </a:pPr>
                      <a:r>
                        <a:rPr lang="fr-FR" sz="2200" kern="1200" dirty="0">
                          <a:solidFill>
                            <a:schemeClr val="tx1"/>
                          </a:solidFill>
                          <a:effectLst/>
                          <a:latin typeface="Tahoma" panose="020B0604030504040204" pitchFamily="34" charset="0"/>
                          <a:ea typeface="Tahoma" panose="020B0604030504040204" pitchFamily="34" charset="0"/>
                          <a:cs typeface="Tahoma" panose="020B0604030504040204" pitchFamily="34" charset="0"/>
                        </a:rPr>
                        <a:t>Participation au suivi de la construction et de </a:t>
                      </a:r>
                      <a:r>
                        <a:rPr lang="fr-FR" sz="2200" kern="1200"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t>l’équipement </a:t>
                      </a:r>
                      <a:r>
                        <a:rPr lang="fr-FR" sz="2200" kern="1200" dirty="0">
                          <a:solidFill>
                            <a:schemeClr val="tx1"/>
                          </a:solidFill>
                          <a:effectLst/>
                          <a:latin typeface="Tahoma" panose="020B0604030504040204" pitchFamily="34" charset="0"/>
                          <a:ea typeface="Tahoma" panose="020B0604030504040204" pitchFamily="34" charset="0"/>
                          <a:cs typeface="Tahoma" panose="020B0604030504040204" pitchFamily="34" charset="0"/>
                        </a:rPr>
                        <a:t>des </a:t>
                      </a:r>
                      <a:r>
                        <a:rPr lang="fr-FR" sz="2200" kern="1200" dirty="0" smtClean="0">
                          <a:solidFill>
                            <a:schemeClr val="tx1"/>
                          </a:solidFill>
                          <a:effectLst/>
                          <a:latin typeface="Tahoma" panose="020B0604030504040204" pitchFamily="34" charset="0"/>
                          <a:ea typeface="Tahoma" panose="020B0604030504040204" pitchFamily="34" charset="0"/>
                          <a:cs typeface="Tahoma" panose="020B0604030504040204" pitchFamily="34" charset="0"/>
                        </a:rPr>
                        <a:t>CMPJ.</a:t>
                      </a:r>
                      <a:endParaRPr lang="fr-FR" sz="2200" kern="1200" dirty="0">
                        <a:solidFill>
                          <a:schemeClr val="tx1"/>
                        </a:solidFill>
                        <a:effectLst/>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2894608806"/>
                  </a:ext>
                </a:extLst>
              </a:tr>
              <a:tr h="370840">
                <a:tc>
                  <a:txBody>
                    <a:bodyPr/>
                    <a:lstStyle/>
                    <a:p>
                      <a:pPr>
                        <a:lnSpc>
                          <a:spcPct val="107000"/>
                        </a:lnSpc>
                        <a:spcAft>
                          <a:spcPts val="0"/>
                        </a:spcAft>
                      </a:pPr>
                      <a:r>
                        <a:rPr lang="fr-FR" sz="2200">
                          <a:effectLst/>
                          <a:latin typeface="Tahoma" panose="020B0604030504040204" pitchFamily="34" charset="0"/>
                          <a:ea typeface="Tahoma" panose="020B0604030504040204" pitchFamily="34" charset="0"/>
                          <a:cs typeface="Tahoma" panose="020B0604030504040204" pitchFamily="34" charset="0"/>
                        </a:rPr>
                        <a:t>Insertion des jeunes formés dans les CMPJ </a:t>
                      </a:r>
                    </a:p>
                  </a:txBody>
                  <a:tcPr/>
                </a:tc>
                <a:tc>
                  <a:txBody>
                    <a:bodyPr/>
                    <a:lstStyle/>
                    <a:p>
                      <a:pPr>
                        <a:lnSpc>
                          <a:spcPct val="107000"/>
                        </a:lnSpc>
                        <a:spcAft>
                          <a:spcPts val="0"/>
                        </a:spcAft>
                      </a:pPr>
                      <a:r>
                        <a:rPr lang="en-US" sz="2200">
                          <a:effectLst/>
                          <a:latin typeface="Tahoma" panose="020B0604030504040204" pitchFamily="34" charset="0"/>
                          <a:ea typeface="Tahoma" panose="020B0604030504040204" pitchFamily="34" charset="0"/>
                          <a:cs typeface="Tahoma" panose="020B0604030504040204" pitchFamily="34" charset="0"/>
                        </a:rPr>
                        <a:t>Priorisation des jeunes formés dans les CMPJ au niveau des guichets de financements (quotas si necessaire)</a:t>
                      </a:r>
                      <a:endParaRPr lang="fr-FR" sz="2200">
                        <a:effectLst/>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3958951284"/>
                  </a:ext>
                </a:extLst>
              </a:tr>
              <a:tr h="370840">
                <a:tc>
                  <a:txBody>
                    <a:bodyPr/>
                    <a:lstStyle/>
                    <a:p>
                      <a:pPr>
                        <a:lnSpc>
                          <a:spcPct val="107000"/>
                        </a:lnSpc>
                        <a:spcAft>
                          <a:spcPts val="0"/>
                        </a:spcAft>
                      </a:pPr>
                      <a:r>
                        <a:rPr lang="fr-FR" sz="2200">
                          <a:effectLst/>
                          <a:latin typeface="Tahoma" panose="020B0604030504040204" pitchFamily="34" charset="0"/>
                          <a:ea typeface="Tahoma" panose="020B0604030504040204" pitchFamily="34" charset="0"/>
                          <a:cs typeface="Tahoma" panose="020B0604030504040204" pitchFamily="34" charset="0"/>
                        </a:rPr>
                        <a:t>Pérennisation des entreprises des jeunes</a:t>
                      </a:r>
                    </a:p>
                  </a:txBody>
                  <a:tcPr/>
                </a:tc>
                <a:tc>
                  <a:txBody>
                    <a:bodyPr/>
                    <a:lstStyle/>
                    <a:p>
                      <a:pPr marL="342900" lvl="0" indent="-342900">
                        <a:lnSpc>
                          <a:spcPct val="107000"/>
                        </a:lnSpc>
                        <a:spcAft>
                          <a:spcPts val="0"/>
                        </a:spcAft>
                        <a:buFont typeface="Arial" panose="020B0604020202020204" pitchFamily="34" charset="0"/>
                        <a:buChar char="-"/>
                      </a:pPr>
                      <a:r>
                        <a:rPr lang="en-US" sz="2200" dirty="0" err="1">
                          <a:effectLst/>
                          <a:latin typeface="Tahoma" panose="020B0604030504040204" pitchFamily="34" charset="0"/>
                          <a:ea typeface="Tahoma" panose="020B0604030504040204" pitchFamily="34" charset="0"/>
                          <a:cs typeface="Tahoma" panose="020B0604030504040204" pitchFamily="34" charset="0"/>
                        </a:rPr>
                        <a:t>Renforcement</a:t>
                      </a:r>
                      <a:r>
                        <a:rPr lang="en-US" sz="2200" dirty="0">
                          <a:effectLst/>
                          <a:latin typeface="Tahoma" panose="020B0604030504040204" pitchFamily="34" charset="0"/>
                          <a:ea typeface="Tahoma" panose="020B0604030504040204" pitchFamily="34" charset="0"/>
                          <a:cs typeface="Tahoma" panose="020B0604030504040204" pitchFamily="34" charset="0"/>
                        </a:rPr>
                        <a:t> du coaching ;</a:t>
                      </a:r>
                      <a:endParaRPr lang="fr-FR" sz="2200" dirty="0">
                        <a:effectLst/>
                        <a:latin typeface="Tahoma" panose="020B0604030504040204" pitchFamily="34" charset="0"/>
                        <a:ea typeface="Tahoma" panose="020B0604030504040204" pitchFamily="34" charset="0"/>
                        <a:cs typeface="Tahoma" panose="020B0604030504040204" pitchFamily="34" charset="0"/>
                      </a:endParaRPr>
                    </a:p>
                    <a:p>
                      <a:pPr marL="342900" lvl="0" indent="-342900">
                        <a:lnSpc>
                          <a:spcPct val="107000"/>
                        </a:lnSpc>
                        <a:spcAft>
                          <a:spcPts val="0"/>
                        </a:spcAft>
                        <a:buFont typeface="Arial" panose="020B0604020202020204" pitchFamily="34" charset="0"/>
                        <a:buChar char="-"/>
                      </a:pPr>
                      <a:r>
                        <a:rPr lang="en-US" sz="2200" dirty="0" err="1">
                          <a:effectLst/>
                          <a:latin typeface="Tahoma" panose="020B0604030504040204" pitchFamily="34" charset="0"/>
                          <a:ea typeface="Tahoma" panose="020B0604030504040204" pitchFamily="34" charset="0"/>
                          <a:cs typeface="Tahoma" panose="020B0604030504040204" pitchFamily="34" charset="0"/>
                        </a:rPr>
                        <a:t>Accès</a:t>
                      </a:r>
                      <a:r>
                        <a:rPr lang="en-US" sz="2200" dirty="0">
                          <a:effectLst/>
                          <a:latin typeface="Tahoma" panose="020B0604030504040204" pitchFamily="34" charset="0"/>
                          <a:ea typeface="Tahoma" panose="020B0604030504040204" pitchFamily="34" charset="0"/>
                          <a:cs typeface="Tahoma" panose="020B0604030504040204" pitchFamily="34" charset="0"/>
                        </a:rPr>
                        <a:t> </a:t>
                      </a:r>
                      <a:r>
                        <a:rPr lang="en-US" sz="2200" dirty="0" err="1">
                          <a:effectLst/>
                          <a:latin typeface="Tahoma" panose="020B0604030504040204" pitchFamily="34" charset="0"/>
                          <a:ea typeface="Tahoma" panose="020B0604030504040204" pitchFamily="34" charset="0"/>
                          <a:cs typeface="Tahoma" panose="020B0604030504040204" pitchFamily="34" charset="0"/>
                        </a:rPr>
                        <a:t>accru</a:t>
                      </a:r>
                      <a:r>
                        <a:rPr lang="en-US" sz="2200" dirty="0">
                          <a:effectLst/>
                          <a:latin typeface="Tahoma" panose="020B0604030504040204" pitchFamily="34" charset="0"/>
                          <a:ea typeface="Tahoma" panose="020B0604030504040204" pitchFamily="34" charset="0"/>
                          <a:cs typeface="Tahoma" panose="020B0604030504040204" pitchFamily="34" charset="0"/>
                        </a:rPr>
                        <a:t> aux </a:t>
                      </a:r>
                      <a:r>
                        <a:rPr lang="en-US" sz="2200" dirty="0" err="1">
                          <a:effectLst/>
                          <a:latin typeface="Tahoma" panose="020B0604030504040204" pitchFamily="34" charset="0"/>
                          <a:ea typeface="Tahoma" panose="020B0604030504040204" pitchFamily="34" charset="0"/>
                          <a:cs typeface="Tahoma" panose="020B0604030504040204" pitchFamily="34" charset="0"/>
                        </a:rPr>
                        <a:t>financements</a:t>
                      </a:r>
                      <a:r>
                        <a:rPr lang="en-US" sz="2200" dirty="0">
                          <a:effectLst/>
                          <a:latin typeface="Tahoma" panose="020B0604030504040204" pitchFamily="34" charset="0"/>
                          <a:ea typeface="Tahoma" panose="020B0604030504040204" pitchFamily="34" charset="0"/>
                          <a:cs typeface="Tahoma" panose="020B0604030504040204" pitchFamily="34" charset="0"/>
                        </a:rPr>
                        <a:t>.</a:t>
                      </a:r>
                      <a:endParaRPr lang="fr-FR" sz="2200" dirty="0">
                        <a:effectLst/>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2418842274"/>
                  </a:ext>
                </a:extLst>
              </a:tr>
            </a:tbl>
          </a:graphicData>
        </a:graphic>
      </p:graphicFrame>
    </p:spTree>
    <p:extLst>
      <p:ext uri="{BB962C8B-B14F-4D97-AF65-F5344CB8AC3E}">
        <p14:creationId xmlns:p14="http://schemas.microsoft.com/office/powerpoint/2010/main" val="19696635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94095" y="1552438"/>
            <a:ext cx="8303396" cy="4738253"/>
          </a:xfrm>
        </p:spPr>
        <p:txBody>
          <a:bodyPr>
            <a:noAutofit/>
          </a:bodyPr>
          <a:lstStyle/>
          <a:p>
            <a:pPr>
              <a:buFont typeface="Wingdings" panose="05000000000000000000" pitchFamily="2" charset="2"/>
              <a:buChar char="q"/>
            </a:pPr>
            <a:r>
              <a:rPr lang="fr-FR" sz="2800" dirty="0" smtClean="0">
                <a:latin typeface="Tahoma" panose="020B0604030504040204" pitchFamily="34" charset="0"/>
                <a:ea typeface="Tahoma" panose="020B0604030504040204" pitchFamily="34" charset="0"/>
                <a:cs typeface="Tahoma" panose="020B0604030504040204" pitchFamily="34" charset="0"/>
              </a:rPr>
              <a:t> Transmission régulière des rapports d’activités semestriels et annuels ;</a:t>
            </a:r>
            <a:endParaRPr lang="fr-FR" sz="2800" dirty="0">
              <a:solidFill>
                <a:srgbClr val="002060"/>
              </a:solidFill>
              <a:latin typeface="Tahoma" panose="020B0604030504040204" pitchFamily="34" charset="0"/>
              <a:ea typeface="Tahoma" panose="020B0604030504040204" pitchFamily="34" charset="0"/>
              <a:cs typeface="Tahoma" panose="020B0604030504040204" pitchFamily="34" charset="0"/>
            </a:endParaRPr>
          </a:p>
          <a:p>
            <a:pPr>
              <a:buFont typeface="Wingdings" panose="05000000000000000000" pitchFamily="2" charset="2"/>
              <a:buChar char="q"/>
            </a:pPr>
            <a:r>
              <a:rPr lang="fr-FR" sz="2800" dirty="0" smtClean="0">
                <a:latin typeface="Tahoma" panose="020B0604030504040204" pitchFamily="34" charset="0"/>
                <a:ea typeface="Tahoma" panose="020B0604030504040204" pitchFamily="34" charset="0"/>
                <a:cs typeface="Tahoma" panose="020B0604030504040204" pitchFamily="34" charset="0"/>
              </a:rPr>
              <a:t> Facilitation de la création et la tenue des sessions de conseil de direction ;</a:t>
            </a:r>
          </a:p>
          <a:p>
            <a:pPr>
              <a:buFont typeface="Wingdings" panose="05000000000000000000" pitchFamily="2" charset="2"/>
              <a:buChar char="q"/>
            </a:pPr>
            <a:r>
              <a:rPr lang="fr-FR" sz="2800" dirty="0" smtClean="0">
                <a:latin typeface="Tahoma" panose="020B0604030504040204" pitchFamily="34" charset="0"/>
                <a:ea typeface="Tahoma" panose="020B0604030504040204" pitchFamily="34" charset="0"/>
                <a:cs typeface="Tahoma" panose="020B0604030504040204" pitchFamily="34" charset="0"/>
              </a:rPr>
              <a:t> Utilisation des référentiels de formation homologués dans les CMPJ ; </a:t>
            </a:r>
          </a:p>
          <a:p>
            <a:pPr>
              <a:buFont typeface="Wingdings" panose="05000000000000000000" pitchFamily="2" charset="2"/>
              <a:buChar char="q"/>
            </a:pPr>
            <a:r>
              <a:rPr lang="fr-FR" sz="2800" dirty="0" smtClean="0">
                <a:latin typeface="Tahoma" panose="020B0604030504040204" pitchFamily="34" charset="0"/>
                <a:ea typeface="Tahoma" panose="020B0604030504040204" pitchFamily="34" charset="0"/>
                <a:cs typeface="Tahoma" panose="020B0604030504040204" pitchFamily="34" charset="0"/>
              </a:rPr>
              <a:t> Densification des partenariats au niveau local ; </a:t>
            </a:r>
          </a:p>
          <a:p>
            <a:pPr>
              <a:buFont typeface="Wingdings" panose="05000000000000000000" pitchFamily="2" charset="2"/>
              <a:buChar char="q"/>
            </a:pPr>
            <a:r>
              <a:rPr lang="fr-FR" sz="2800" dirty="0" smtClean="0">
                <a:latin typeface="Tahoma" panose="020B0604030504040204" pitchFamily="34" charset="0"/>
                <a:ea typeface="Tahoma" panose="020B0604030504040204" pitchFamily="34" charset="0"/>
                <a:cs typeface="Tahoma" panose="020B0604030504040204" pitchFamily="34" charset="0"/>
              </a:rPr>
              <a:t> Installation des jeunes formés dans les CMPJ ;</a:t>
            </a:r>
          </a:p>
          <a:p>
            <a:pPr>
              <a:buFont typeface="Wingdings" panose="05000000000000000000" pitchFamily="2" charset="2"/>
              <a:buChar char="q"/>
            </a:pPr>
            <a:r>
              <a:rPr lang="fr-FR" sz="2800" dirty="0" smtClean="0">
                <a:latin typeface="Tahoma" panose="020B0604030504040204" pitchFamily="34" charset="0"/>
                <a:ea typeface="Tahoma" panose="020B0604030504040204" pitchFamily="34" charset="0"/>
                <a:cs typeface="Tahoma" panose="020B0604030504040204" pitchFamily="34" charset="0"/>
              </a:rPr>
              <a:t> Suivi de l’insertion des jeunes formés dans les CMPJ.</a:t>
            </a:r>
          </a:p>
          <a:p>
            <a:endParaRPr lang="fr-FR" sz="2800" dirty="0" smtClean="0">
              <a:latin typeface="Tahoma" panose="020B0604030504040204" pitchFamily="34" charset="0"/>
              <a:ea typeface="Tahoma" panose="020B0604030504040204" pitchFamily="34" charset="0"/>
              <a:cs typeface="Tahoma" panose="020B0604030504040204" pitchFamily="34" charset="0"/>
            </a:endParaRPr>
          </a:p>
          <a:p>
            <a:endParaRPr lang="fr-FR" sz="2800" dirty="0">
              <a:latin typeface="Tahoma" panose="020B0604030504040204" pitchFamily="34" charset="0"/>
              <a:ea typeface="Tahoma" panose="020B0604030504040204" pitchFamily="34" charset="0"/>
              <a:cs typeface="Tahoma" panose="020B0604030504040204" pitchFamily="34" charset="0"/>
            </a:endParaRPr>
          </a:p>
        </p:txBody>
      </p:sp>
      <p:sp>
        <p:nvSpPr>
          <p:cNvPr id="4" name="Titre 1"/>
          <p:cNvSpPr txBox="1">
            <a:spLocks/>
          </p:cNvSpPr>
          <p:nvPr/>
        </p:nvSpPr>
        <p:spPr>
          <a:xfrm>
            <a:off x="154030" y="329738"/>
            <a:ext cx="6627114" cy="908785"/>
          </a:xfrm>
          <a:prstGeom prst="rect">
            <a:avLst/>
          </a:prstGeom>
        </p:spPr>
        <p:txBody>
          <a:bodyPr vert="horz" lIns="91440" tIns="45720" rIns="91440" bIns="45720" rtlCol="0" anchor="ctr">
            <a:normAutofit fontScale="700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fr-FR" b="1" dirty="0" smtClean="0">
                <a:solidFill>
                  <a:srgbClr val="0070C0"/>
                </a:solidFill>
                <a:latin typeface="Tahoma" panose="020B0604030504040204" pitchFamily="34" charset="0"/>
                <a:ea typeface="Tahoma" panose="020B0604030504040204" pitchFamily="34" charset="0"/>
                <a:cs typeface="Tahoma" panose="020B0604030504040204" pitchFamily="34" charset="0"/>
              </a:rPr>
              <a:t>7. LES ATTENTES DU TERRAIN</a:t>
            </a:r>
            <a:endParaRPr lang="fr-FR" b="1" dirty="0">
              <a:solidFill>
                <a:srgbClr val="0070C0"/>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8741091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9163" y="200891"/>
            <a:ext cx="6868209" cy="817418"/>
          </a:xfrm>
        </p:spPr>
        <p:txBody>
          <a:bodyPr>
            <a:normAutofit/>
          </a:bodyPr>
          <a:lstStyle/>
          <a:p>
            <a:r>
              <a:rPr lang="fr-FR" b="1" dirty="0" smtClean="0">
                <a:solidFill>
                  <a:srgbClr val="0070C0"/>
                </a:solidFill>
                <a:latin typeface="Tahoma" panose="020B0604030504040204" pitchFamily="34" charset="0"/>
                <a:ea typeface="Tahoma" panose="020B0604030504040204" pitchFamily="34" charset="0"/>
                <a:cs typeface="Tahoma" panose="020B0604030504040204" pitchFamily="34" charset="0"/>
              </a:rPr>
              <a:t>8. RECOMMANDATIONS CLÉS </a:t>
            </a:r>
            <a:endParaRPr lang="fr-FR" b="1" dirty="0">
              <a:solidFill>
                <a:srgbClr val="0070C0"/>
              </a:solidFill>
              <a:latin typeface="Tahoma" panose="020B0604030504040204" pitchFamily="34" charset="0"/>
              <a:ea typeface="Tahoma" panose="020B0604030504040204" pitchFamily="34" charset="0"/>
              <a:cs typeface="Tahoma" panose="020B0604030504040204" pitchFamily="34" charset="0"/>
            </a:endParaRPr>
          </a:p>
        </p:txBody>
      </p:sp>
      <p:sp>
        <p:nvSpPr>
          <p:cNvPr id="3" name="Espace réservé du contenu 2"/>
          <p:cNvSpPr>
            <a:spLocks noGrp="1"/>
          </p:cNvSpPr>
          <p:nvPr>
            <p:ph idx="1"/>
          </p:nvPr>
        </p:nvSpPr>
        <p:spPr>
          <a:xfrm>
            <a:off x="289163" y="1209156"/>
            <a:ext cx="8392722" cy="4552547"/>
          </a:xfrm>
        </p:spPr>
        <p:txBody>
          <a:bodyPr>
            <a:noAutofit/>
          </a:bodyPr>
          <a:lstStyle/>
          <a:p>
            <a:pPr>
              <a:buFont typeface="Wingdings" panose="05000000000000000000" pitchFamily="2" charset="2"/>
              <a:buChar char="q"/>
            </a:pPr>
            <a:r>
              <a:rPr lang="fr-FR" sz="2800" dirty="0" smtClean="0">
                <a:latin typeface="Tahoma" panose="020B0604030504040204" pitchFamily="34" charset="0"/>
                <a:ea typeface="Tahoma" panose="020B0604030504040204" pitchFamily="34" charset="0"/>
                <a:cs typeface="Tahoma" panose="020B0604030504040204" pitchFamily="34" charset="0"/>
              </a:rPr>
              <a:t> </a:t>
            </a:r>
            <a:r>
              <a:rPr lang="fr-FR" sz="2800" b="1" dirty="0" smtClean="0">
                <a:latin typeface="Tahoma" panose="020B0604030504040204" pitchFamily="34" charset="0"/>
                <a:ea typeface="Tahoma" panose="020B0604030504040204" pitchFamily="34" charset="0"/>
                <a:cs typeface="Tahoma" panose="020B0604030504040204" pitchFamily="34" charset="0"/>
              </a:rPr>
              <a:t>Amélioration des ressources </a:t>
            </a:r>
            <a:r>
              <a:rPr lang="fr-FR" sz="2800" dirty="0" smtClean="0">
                <a:latin typeface="Tahoma" panose="020B0604030504040204" pitchFamily="34" charset="0"/>
                <a:ea typeface="Tahoma" panose="020B0604030504040204" pitchFamily="34" charset="0"/>
                <a:cs typeface="Tahoma" panose="020B0604030504040204" pitchFamily="34" charset="0"/>
              </a:rPr>
              <a:t>allouées au financement des projets des jeunes : plaidoyer pour l’institutionnalisation du FOJAGEUNE ;</a:t>
            </a:r>
          </a:p>
          <a:p>
            <a:pPr marL="0" indent="0">
              <a:buNone/>
            </a:pPr>
            <a:endParaRPr lang="fr-FR" sz="1200" dirty="0">
              <a:latin typeface="Tahoma" panose="020B0604030504040204" pitchFamily="34" charset="0"/>
              <a:ea typeface="Tahoma" panose="020B0604030504040204" pitchFamily="34" charset="0"/>
              <a:cs typeface="Tahoma" panose="020B0604030504040204" pitchFamily="34" charset="0"/>
            </a:endParaRPr>
          </a:p>
          <a:p>
            <a:pPr>
              <a:buFont typeface="Wingdings" panose="05000000000000000000" pitchFamily="2" charset="2"/>
              <a:buChar char="q"/>
            </a:pPr>
            <a:r>
              <a:rPr lang="fr-FR" sz="2800" dirty="0" smtClean="0">
                <a:latin typeface="Tahoma" panose="020B0604030504040204" pitchFamily="34" charset="0"/>
                <a:ea typeface="Tahoma" panose="020B0604030504040204" pitchFamily="34" charset="0"/>
                <a:cs typeface="Tahoma" panose="020B0604030504040204" pitchFamily="34" charset="0"/>
              </a:rPr>
              <a:t> </a:t>
            </a:r>
            <a:r>
              <a:rPr lang="fr-FR" sz="2800" b="1" dirty="0" smtClean="0">
                <a:latin typeface="Tahoma" panose="020B0604030504040204" pitchFamily="34" charset="0"/>
                <a:ea typeface="Tahoma" panose="020B0604030504040204" pitchFamily="34" charset="0"/>
                <a:cs typeface="Tahoma" panose="020B0604030504040204" pitchFamily="34" charset="0"/>
              </a:rPr>
              <a:t>Renforcement des capacités </a:t>
            </a:r>
            <a:r>
              <a:rPr lang="fr-FR" sz="2800" dirty="0" smtClean="0">
                <a:latin typeface="Tahoma" panose="020B0604030504040204" pitchFamily="34" charset="0"/>
                <a:ea typeface="Tahoma" panose="020B0604030504040204" pitchFamily="34" charset="0"/>
                <a:cs typeface="Tahoma" panose="020B0604030504040204" pitchFamily="34" charset="0"/>
              </a:rPr>
              <a:t>des responsables des CMPJ et des encadreurs/formateurs</a:t>
            </a:r>
            <a:r>
              <a:rPr lang="fr-FR" sz="2800" dirty="0">
                <a:latin typeface="Tahoma" panose="020B0604030504040204" pitchFamily="34" charset="0"/>
                <a:ea typeface="Tahoma" panose="020B0604030504040204" pitchFamily="34" charset="0"/>
                <a:cs typeface="Tahoma" panose="020B0604030504040204" pitchFamily="34" charset="0"/>
              </a:rPr>
              <a:t> </a:t>
            </a:r>
            <a:r>
              <a:rPr lang="fr-FR" sz="2800" dirty="0" smtClean="0">
                <a:latin typeface="Tahoma" panose="020B0604030504040204" pitchFamily="34" charset="0"/>
                <a:ea typeface="Tahoma" panose="020B0604030504040204" pitchFamily="34" charset="0"/>
                <a:cs typeface="Tahoma" panose="020B0604030504040204" pitchFamily="34" charset="0"/>
              </a:rPr>
              <a:t>;</a:t>
            </a:r>
          </a:p>
          <a:p>
            <a:pPr marL="0" indent="0">
              <a:buNone/>
            </a:pPr>
            <a:endParaRPr lang="fr-FR" sz="1400" dirty="0" smtClean="0">
              <a:latin typeface="Tahoma" panose="020B0604030504040204" pitchFamily="34" charset="0"/>
              <a:ea typeface="Tahoma" panose="020B0604030504040204" pitchFamily="34" charset="0"/>
              <a:cs typeface="Tahoma" panose="020B0604030504040204" pitchFamily="34" charset="0"/>
            </a:endParaRPr>
          </a:p>
          <a:p>
            <a:pPr>
              <a:buFont typeface="Wingdings" panose="05000000000000000000" pitchFamily="2" charset="2"/>
              <a:buChar char="q"/>
            </a:pPr>
            <a:r>
              <a:rPr lang="fr-FR" sz="2800" dirty="0" smtClean="0">
                <a:latin typeface="Tahoma" panose="020B0604030504040204" pitchFamily="34" charset="0"/>
                <a:ea typeface="Tahoma" panose="020B0604030504040204" pitchFamily="34" charset="0"/>
                <a:cs typeface="Tahoma" panose="020B0604030504040204" pitchFamily="34" charset="0"/>
              </a:rPr>
              <a:t> Opérationnalisation du </a:t>
            </a:r>
            <a:r>
              <a:rPr lang="fr-FR" sz="2800" b="1" dirty="0" smtClean="0">
                <a:latin typeface="Tahoma" panose="020B0604030504040204" pitchFamily="34" charset="0"/>
                <a:ea typeface="Tahoma" panose="020B0604030504040204" pitchFamily="34" charset="0"/>
                <a:cs typeface="Tahoma" panose="020B0604030504040204" pitchFamily="34" charset="0"/>
              </a:rPr>
              <a:t>Programme de développement des incubateurs d’entreprises dans les CMPJ </a:t>
            </a:r>
            <a:r>
              <a:rPr lang="fr-FR" sz="2800" dirty="0" smtClean="0">
                <a:latin typeface="Tahoma" panose="020B0604030504040204" pitchFamily="34" charset="0"/>
                <a:ea typeface="Tahoma" panose="020B0604030504040204" pitchFamily="34" charset="0"/>
                <a:cs typeface="Tahoma" panose="020B0604030504040204" pitchFamily="34" charset="0"/>
              </a:rPr>
              <a:t>(CMPJ-</a:t>
            </a:r>
            <a:r>
              <a:rPr lang="fr-FR" sz="2800" dirty="0" err="1" smtClean="0">
                <a:latin typeface="Tahoma" panose="020B0604030504040204" pitchFamily="34" charset="0"/>
                <a:ea typeface="Tahoma" panose="020B0604030504040204" pitchFamily="34" charset="0"/>
                <a:cs typeface="Tahoma" panose="020B0604030504040204" pitchFamily="34" charset="0"/>
              </a:rPr>
              <a:t>Incubator</a:t>
            </a:r>
            <a:r>
              <a:rPr lang="fr-FR" sz="2800" dirty="0" smtClean="0">
                <a:latin typeface="Tahoma" panose="020B0604030504040204" pitchFamily="34" charset="0"/>
                <a:ea typeface="Tahoma" panose="020B0604030504040204" pitchFamily="34" charset="0"/>
                <a:cs typeface="Tahoma" panose="020B0604030504040204" pitchFamily="34" charset="0"/>
              </a:rPr>
              <a:t>), dans le but de renforcer la formation et l’insertion des jeunes hommes et femmes.</a:t>
            </a:r>
          </a:p>
        </p:txBody>
      </p:sp>
    </p:spTree>
    <p:extLst>
      <p:ext uri="{BB962C8B-B14F-4D97-AF65-F5344CB8AC3E}">
        <p14:creationId xmlns:p14="http://schemas.microsoft.com/office/powerpoint/2010/main" val="3226861755"/>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2594</TotalTime>
  <Words>560</Words>
  <Application>Microsoft Office PowerPoint</Application>
  <PresentationFormat>Affichage à l'écran (4:3)</PresentationFormat>
  <Paragraphs>138</Paragraphs>
  <Slides>12</Slides>
  <Notes>1</Notes>
  <HiddenSlides>0</HiddenSlides>
  <MMClips>0</MMClips>
  <ScaleCrop>false</ScaleCrop>
  <HeadingPairs>
    <vt:vector size="6" baseType="variant">
      <vt:variant>
        <vt:lpstr>Polices utilisées</vt:lpstr>
      </vt:variant>
      <vt:variant>
        <vt:i4>9</vt:i4>
      </vt:variant>
      <vt:variant>
        <vt:lpstr>Thème</vt:lpstr>
      </vt:variant>
      <vt:variant>
        <vt:i4>1</vt:i4>
      </vt:variant>
      <vt:variant>
        <vt:lpstr>Titres des diapositives</vt:lpstr>
      </vt:variant>
      <vt:variant>
        <vt:i4>12</vt:i4>
      </vt:variant>
    </vt:vector>
  </HeadingPairs>
  <TitlesOfParts>
    <vt:vector size="22" baseType="lpstr">
      <vt:lpstr>Arial</vt:lpstr>
      <vt:lpstr>Arial Rounded MT Bold</vt:lpstr>
      <vt:lpstr>Berlin Sans FB Demi</vt:lpstr>
      <vt:lpstr>Calibri</vt:lpstr>
      <vt:lpstr>Calibri Light</vt:lpstr>
      <vt:lpstr>Maiandra GD</vt:lpstr>
      <vt:lpstr>Tahoma</vt:lpstr>
      <vt:lpstr>Times New Roman</vt:lpstr>
      <vt:lpstr>Wingdings</vt:lpstr>
      <vt:lpstr>Thème Office</vt:lpstr>
      <vt:lpstr>Présentation PowerPoint</vt:lpstr>
      <vt:lpstr>2. MANDAT INSTITUTIONNEL ET       BASE JURIDIQUE</vt:lpstr>
      <vt:lpstr>(i) Très Hautes Instructions du Chef d’Etat : - Mise en œuvre du Plan triennal Spécial Jeunes (PTS-Jeunes), doté d’une enveloppe de 102 milliards ; - Mise en place du Fonds de Garantie aux Jeunes Entrepreneurs (FOGAJEUNE) ; - Mise en œuvre du Plan Spécial de Promotion de l’Emploi des Jeunes, doté d’une provision de 50 Milliard Frs CFA pour l’exercice 2026, pour le financement des premières tranches des projets initiés par les jeunes.  (ii) SND30: - Axe 1: Transformation structurelle de l’économie ; - Axe 2: Développement du capital humain et du bien-être ;  - Axe 3: Promotion de l’emploi et insertion économique.  (iii) PNJ :  - Axe 1: Education et formation; - Axe 2: Emploi, insertion sociale et économique.</vt:lpstr>
      <vt:lpstr>4. INTERVENTIONS CLÉS ET ACTIONS PHARES</vt:lpstr>
      <vt:lpstr>MINJEC : MECANISME D’INSERTION SOCIO-ECOMIQUE DES JEUNES</vt:lpstr>
      <vt:lpstr>5. RÉALISATIONS ET RÉSULTATS </vt:lpstr>
      <vt:lpstr>Présentation PowerPoint</vt:lpstr>
      <vt:lpstr>Présentation PowerPoint</vt:lpstr>
      <vt:lpstr>8. RECOMMANDATIONS CLÉS </vt:lpstr>
      <vt:lpstr>9. CONTRIBUTION AU FORUM</vt:lpstr>
      <vt:lpstr>10. CONCLUSION</vt:lpstr>
      <vt:lpstr>Présentation PowerPoint</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Direction de la Promotion Économique des Jeunes au Cameroun</dc:title>
  <dc:subject/>
  <dc:creator>SDPEMJ</dc:creator>
  <cp:keywords/>
  <dc:description>generated using python-pptx</dc:description>
  <cp:lastModifiedBy>RAYNA</cp:lastModifiedBy>
  <cp:revision>132</cp:revision>
  <dcterms:created xsi:type="dcterms:W3CDTF">2013-01-27T09:14:16Z</dcterms:created>
  <dcterms:modified xsi:type="dcterms:W3CDTF">2026-01-12T15:50:34Z</dcterms:modified>
  <cp:category/>
</cp:coreProperties>
</file>