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  <p:sldMasterId id="2147483677" r:id="rId2"/>
  </p:sldMasterIdLst>
  <p:sldIdLst>
    <p:sldId id="256" r:id="rId3"/>
    <p:sldId id="268" r:id="rId4"/>
    <p:sldId id="257" r:id="rId5"/>
    <p:sldId id="258" r:id="rId6"/>
    <p:sldId id="259" r:id="rId7"/>
    <p:sldId id="260" r:id="rId8"/>
    <p:sldId id="261" r:id="rId9"/>
    <p:sldId id="267" r:id="rId10"/>
    <p:sldId id="262" r:id="rId11"/>
    <p:sldId id="263" r:id="rId12"/>
    <p:sldId id="264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4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8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533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346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002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52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683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609600"/>
            <a:ext cx="978557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609600"/>
            <a:ext cx="5295113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724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372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27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0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80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69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68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487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20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484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582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318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1136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522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6150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68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08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334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6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3138026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76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737246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737246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87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61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1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514925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30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3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3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40052582-10F2-4C07-9CEF-201490917C0C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685800"/>
              <a:t>07/01/2026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6041363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6041363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/>
            <a:fld id="{0BB29850-4E64-4CEC-85F0-E910AB4A43F1}" type="slidenum">
              <a:rPr lang="fr-FR" smtClean="0">
                <a:solidFill>
                  <a:srgbClr val="90C226"/>
                </a:solidFill>
              </a:rPr>
              <a:pPr defTabSz="685800"/>
              <a:t>‹N°›</a:t>
            </a:fld>
            <a:endParaRPr lang="fr-FR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93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5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371" y="798286"/>
            <a:ext cx="8080829" cy="1684565"/>
          </a:xfrm>
        </p:spPr>
        <p:txBody>
          <a:bodyPr>
            <a:normAutofit fontScale="90000"/>
          </a:bodyPr>
          <a:lstStyle/>
          <a:p>
            <a:pPr algn="ctr"/>
            <a:r>
              <a:rPr dirty="0" smtClean="0">
                <a:solidFill>
                  <a:schemeClr val="tx1"/>
                </a:solidFill>
              </a:rPr>
              <a:t>FORUM </a:t>
            </a:r>
            <a:r>
              <a:rPr lang="fr-FR" dirty="0" smtClean="0">
                <a:solidFill>
                  <a:schemeClr val="tx1"/>
                </a:solidFill>
              </a:rPr>
              <a:t>NATIONAL DE LA JEUNESSE 2026 (Du 14 au 16 janvier 2026)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2464707"/>
            <a:ext cx="8084457" cy="3545115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algn="ctr"/>
            <a:r>
              <a:rPr sz="2400" dirty="0" err="1" smtClean="0">
                <a:solidFill>
                  <a:srgbClr val="0070C0"/>
                </a:solidFill>
              </a:rPr>
              <a:t>Conf</a:t>
            </a:r>
            <a:r>
              <a:rPr lang="fr-FR" sz="2400" dirty="0" smtClean="0">
                <a:solidFill>
                  <a:srgbClr val="0070C0"/>
                </a:solidFill>
              </a:rPr>
              <a:t>é</a:t>
            </a:r>
            <a:r>
              <a:rPr sz="2400" dirty="0" err="1" smtClean="0">
                <a:solidFill>
                  <a:srgbClr val="0070C0"/>
                </a:solidFill>
              </a:rPr>
              <a:t>rence</a:t>
            </a:r>
            <a:r>
              <a:rPr lang="fr-FR" sz="2400" dirty="0" smtClean="0">
                <a:solidFill>
                  <a:srgbClr val="0070C0"/>
                </a:solidFill>
              </a:rPr>
              <a:t> des Services Centraux, Déconcentrés, ainsi que des Structures Rattachées et Sous-tutelle du MINJEC</a:t>
            </a:r>
          </a:p>
          <a:p>
            <a:endParaRPr dirty="0"/>
          </a:p>
          <a:p>
            <a:endParaRPr lang="fr-FR" dirty="0" smtClean="0"/>
          </a:p>
          <a:p>
            <a:r>
              <a:rPr lang="fr-FR" dirty="0" smtClean="0"/>
              <a:t>  </a:t>
            </a:r>
            <a:r>
              <a:rPr lang="fr-FR" dirty="0"/>
              <a:t> </a:t>
            </a:r>
            <a:r>
              <a:rPr lang="fr-FR" b="1" dirty="0" smtClean="0">
                <a:solidFill>
                  <a:schemeClr val="tx1"/>
                </a:solidFill>
              </a:rPr>
              <a:t>Dr MANGA Manfred Jérôme</a:t>
            </a:r>
            <a:r>
              <a:rPr lang="fr-FR" dirty="0" smtClean="0">
                <a:solidFill>
                  <a:schemeClr val="tx1"/>
                </a:solidFill>
              </a:rPr>
              <a:t>,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Chef de Division des Affaires Juridiques du MINJEC</a:t>
            </a:r>
            <a:r>
              <a:rPr dirty="0" smtClean="0"/>
              <a:t>]</a:t>
            </a:r>
            <a:endParaRPr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48343"/>
            <a:ext cx="6347713" cy="914400"/>
          </a:xfrm>
        </p:spPr>
        <p:txBody>
          <a:bodyPr>
            <a:normAutofit/>
          </a:bodyPr>
          <a:lstStyle/>
          <a:p>
            <a:r>
              <a:rPr sz="4400" dirty="0" smtClean="0"/>
              <a:t>Recommendations</a:t>
            </a:r>
            <a:r>
              <a:rPr lang="fr-FR" sz="4400" dirty="0" smtClean="0"/>
              <a:t> Clés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0" y="1246190"/>
            <a:ext cx="7082973" cy="515461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sz="2800" dirty="0" smtClean="0">
                <a:solidFill>
                  <a:srgbClr val="FF0000"/>
                </a:solidFill>
              </a:rPr>
              <a:t>A l’endroit des autres UTO </a:t>
            </a:r>
            <a:r>
              <a:rPr lang="fr-FR" sz="2800" dirty="0" smtClean="0"/>
              <a:t>:</a:t>
            </a:r>
          </a:p>
          <a:p>
            <a:pPr marL="342900" lvl="1" indent="-342900" algn="just">
              <a:buFont typeface="Arial" panose="020B0604020202020204"/>
              <a:buChar char="•"/>
            </a:pPr>
            <a:r>
              <a:rPr lang="fr-FR" sz="2400" dirty="0" smtClean="0">
                <a:solidFill>
                  <a:srgbClr val="FF0000"/>
                </a:solidFill>
              </a:rPr>
              <a:t>impliquer </a:t>
            </a:r>
            <a:r>
              <a:rPr lang="fr-FR" sz="2400" dirty="0">
                <a:solidFill>
                  <a:srgbClr val="FF0000"/>
                </a:solidFill>
              </a:rPr>
              <a:t>systématiquement de la Division des Affaires Juridiques </a:t>
            </a:r>
            <a:r>
              <a:rPr lang="fr-FR" sz="2400" dirty="0"/>
              <a:t>dans chaque initiative susceptible d’engager la responsabilité du </a:t>
            </a:r>
            <a:r>
              <a:rPr lang="fr-FR" sz="2400" dirty="0" smtClean="0"/>
              <a:t>Ministère</a:t>
            </a:r>
            <a:r>
              <a:rPr lang="fr-FR" sz="2400" dirty="0"/>
              <a:t> </a:t>
            </a:r>
            <a:r>
              <a:rPr lang="fr-FR" sz="2400" dirty="0" smtClean="0"/>
              <a:t>;</a:t>
            </a:r>
          </a:p>
          <a:p>
            <a:pPr marL="342900" lvl="1" indent="-342900" algn="just">
              <a:buFont typeface="Arial" panose="020B0604020202020204"/>
              <a:buChar char="•"/>
            </a:pPr>
            <a:r>
              <a:rPr lang="fr-FR" sz="2400" dirty="0" smtClean="0">
                <a:solidFill>
                  <a:srgbClr val="FF0000"/>
                </a:solidFill>
              </a:rPr>
              <a:t>formuler des </a:t>
            </a:r>
            <a:r>
              <a:rPr lang="fr-FR" sz="2400" dirty="0">
                <a:solidFill>
                  <a:srgbClr val="FF0000"/>
                </a:solidFill>
              </a:rPr>
              <a:t>avis </a:t>
            </a:r>
            <a:r>
              <a:rPr lang="fr-FR" sz="2400" dirty="0" smtClean="0">
                <a:solidFill>
                  <a:srgbClr val="FF0000"/>
                </a:solidFill>
              </a:rPr>
              <a:t>techniques formels </a:t>
            </a:r>
            <a:r>
              <a:rPr lang="fr-FR" sz="2400" b="1" u="sng" dirty="0">
                <a:solidFill>
                  <a:srgbClr val="FF0000"/>
                </a:solidFill>
              </a:rPr>
              <a:t>préalables</a:t>
            </a:r>
            <a:r>
              <a:rPr lang="fr-FR" sz="2400" dirty="0">
                <a:solidFill>
                  <a:srgbClr val="FF0000"/>
                </a:solidFill>
              </a:rPr>
              <a:t> sur les </a:t>
            </a:r>
            <a:r>
              <a:rPr lang="fr-FR" sz="2400" dirty="0" smtClean="0">
                <a:solidFill>
                  <a:srgbClr val="FF0000"/>
                </a:solidFill>
              </a:rPr>
              <a:t>dossiers</a:t>
            </a:r>
            <a:r>
              <a:rPr lang="fr-FR" sz="2400" dirty="0" smtClean="0"/>
              <a:t> transmis </a:t>
            </a:r>
            <a:r>
              <a:rPr lang="fr-FR" sz="2400" dirty="0"/>
              <a:t>à la Division des Affaires Juridiques </a:t>
            </a:r>
            <a:r>
              <a:rPr lang="fr-FR" sz="2400" dirty="0" smtClean="0"/>
              <a:t>pour avis juridique, assortis de toute la liasse documentaire nécessaire;</a:t>
            </a:r>
          </a:p>
          <a:p>
            <a:pPr marL="342900" lvl="1" indent="-342900" algn="just">
              <a:buFont typeface="Arial" panose="020B0604020202020204"/>
              <a:buChar char="•"/>
            </a:pPr>
            <a:r>
              <a:rPr lang="fr-FR" sz="2400" dirty="0" smtClean="0">
                <a:solidFill>
                  <a:srgbClr val="FF0000"/>
                </a:solidFill>
              </a:rPr>
              <a:t>Assurer la célérité </a:t>
            </a:r>
            <a:r>
              <a:rPr lang="fr-FR" sz="2400" dirty="0" smtClean="0"/>
              <a:t>dans la transmission des pièces sollicitées par la DAJ dans le cadre du traitement des dossiers.</a:t>
            </a:r>
            <a:endParaRPr lang="fr-FR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829" y="159657"/>
            <a:ext cx="6952342" cy="1770743"/>
          </a:xfrm>
        </p:spPr>
        <p:txBody>
          <a:bodyPr>
            <a:normAutofit/>
          </a:bodyPr>
          <a:lstStyle/>
          <a:p>
            <a:r>
              <a:rPr lang="fr-FR" b="1" dirty="0"/>
              <a:t>CONTRIBUTION AU FORUM NATIONAL DE LA JEUNESSE</a:t>
            </a:r>
            <a:br>
              <a:rPr lang="fr-FR" b="1" dirty="0"/>
            </a:br>
            <a:r>
              <a:rPr dirty="0" smtClean="0"/>
              <a:t>2026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5629"/>
            <a:ext cx="7075714" cy="4525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3200" b="1" u="sng" dirty="0" smtClean="0">
                <a:solidFill>
                  <a:srgbClr val="FF0000"/>
                </a:solidFill>
              </a:rPr>
              <a:t>Message à véhiculer</a:t>
            </a:r>
            <a:r>
              <a:rPr lang="fr-FR" sz="3200" dirty="0" smtClean="0"/>
              <a:t>: l’appropriation </a:t>
            </a:r>
            <a:r>
              <a:rPr lang="fr-FR" sz="3200" dirty="0"/>
              <a:t>de la culture </a:t>
            </a:r>
            <a:r>
              <a:rPr lang="fr-FR" sz="3200" dirty="0" smtClean="0"/>
              <a:t>juridique par tous les acteurs (Administration, partenaires et jeunes), </a:t>
            </a:r>
            <a:r>
              <a:rPr lang="fr-FR" sz="3200" dirty="0"/>
              <a:t>afin d’éviter les écarts de conduites souvent observés </a:t>
            </a:r>
            <a:r>
              <a:rPr lang="fr-FR" sz="3200" dirty="0" smtClean="0"/>
              <a:t>et qui compromettent les intérêts de l’Etat.</a:t>
            </a:r>
            <a:r>
              <a:rPr lang="fr-FR" sz="3200" dirty="0"/>
              <a:t> </a:t>
            </a:r>
            <a:endParaRPr sz="32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936" y="1018286"/>
            <a:ext cx="5906069" cy="473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306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0458" y="391886"/>
            <a:ext cx="8229600" cy="1378856"/>
          </a:xfrm>
        </p:spPr>
        <p:txBody>
          <a:bodyPr>
            <a:normAutofit/>
          </a:bodyPr>
          <a:lstStyle/>
          <a:p>
            <a:r>
              <a:rPr lang="fr-FR" sz="4000" dirty="0"/>
              <a:t>Présentation </a:t>
            </a:r>
            <a:r>
              <a:rPr lang="fr-FR" sz="4000" dirty="0" smtClean="0"/>
              <a:t>générale de </a:t>
            </a:r>
            <a:r>
              <a:rPr lang="fr-FR" sz="4000" dirty="0"/>
              <a:t>la Division des Affaires </a:t>
            </a:r>
            <a:r>
              <a:rPr lang="fr-FR" sz="4000" dirty="0" smtClean="0"/>
              <a:t>Juridiques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49715"/>
            <a:ext cx="7286172" cy="447382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Présentation de 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l’Orateur</a:t>
            </a:r>
            <a:r>
              <a:rPr lang="fr-FR" sz="2800" dirty="0" smtClean="0"/>
              <a:t> ;</a:t>
            </a:r>
          </a:p>
          <a:p>
            <a:r>
              <a:rPr lang="fr-F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Mandat 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fr-FR" sz="2800" dirty="0" smtClean="0"/>
              <a:t>Préserver au mieux les intérêts de l’Etat (Article 11 de l’organigramme du MINJEC);</a:t>
            </a:r>
          </a:p>
          <a:p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Rôle de la DAJ </a:t>
            </a:r>
            <a:r>
              <a:rPr lang="fr-FR" sz="2800" dirty="0" smtClean="0"/>
              <a:t>: Gendarme et Avocat du MINJEC dans ses différents champs d’intervention.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0343985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61257"/>
            <a:ext cx="6473372" cy="1669143"/>
          </a:xfrm>
        </p:spPr>
        <p:txBody>
          <a:bodyPr>
            <a:normAutofit/>
          </a:bodyPr>
          <a:lstStyle/>
          <a:p>
            <a:r>
              <a:rPr lang="fr-FR" dirty="0" smtClean="0"/>
              <a:t>MANDAT INSTITUTIONAL ET BASE JURIDIQUE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12686"/>
            <a:ext cx="7170058" cy="4328677"/>
          </a:xfrm>
        </p:spPr>
        <p:txBody>
          <a:bodyPr>
            <a:normAutofit/>
          </a:bodyPr>
          <a:lstStyle/>
          <a:p>
            <a:pPr algn="just"/>
            <a:r>
              <a:rPr lang="fr-FR" sz="2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juridique </a:t>
            </a:r>
            <a:r>
              <a:rPr lang="fr-FR" sz="2000" dirty="0" smtClean="0"/>
              <a:t>: Organigramme, textes juridiques en vigueur</a:t>
            </a:r>
          </a:p>
          <a:p>
            <a:pPr algn="just"/>
            <a:r>
              <a:rPr lang="fr-F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Missions </a:t>
            </a:r>
            <a:r>
              <a:rPr lang="fr-FR" sz="2000" dirty="0" smtClean="0"/>
              <a:t>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Veiller </a:t>
            </a:r>
            <a:r>
              <a:rPr lang="fr-FR" sz="2000" dirty="0"/>
              <a:t>au  respect de la légalité et de la régularité juridique des actes engageant le Ministère </a:t>
            </a:r>
            <a:r>
              <a:rPr lang="fr-FR" sz="2000" dirty="0" smtClean="0"/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000" dirty="0" smtClean="0"/>
              <a:t>assurer </a:t>
            </a:r>
            <a:r>
              <a:rPr lang="fr-FR" sz="2000" dirty="0"/>
              <a:t>la défense des intérêts de l’Etat en justice (Article 11 de l’organigramme du MINJEC</a:t>
            </a:r>
            <a:r>
              <a:rPr lang="fr-FR" sz="2000" dirty="0" smtClean="0"/>
              <a:t>);</a:t>
            </a:r>
          </a:p>
          <a:p>
            <a:pPr marL="373062" indent="-285750" algn="just">
              <a:buFont typeface="Wingdings" panose="05000000000000000000" pitchFamily="2" charset="2"/>
              <a:buChar char="Ø"/>
            </a:pPr>
            <a:r>
              <a:rPr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</a:t>
            </a:r>
            <a:r>
              <a:rPr lang="fr-FR" sz="20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nement</a:t>
            </a:r>
            <a:r>
              <a:rPr lang="fr-F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dans l’architecture institutionnelle du</a:t>
            </a:r>
            <a:r>
              <a:rPr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MINJEC</a:t>
            </a:r>
            <a:r>
              <a:rPr lang="fr-FR" sz="2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fr-FR" sz="2000" dirty="0" smtClean="0"/>
              <a:t>Structure rattachée au Secrétariat Général (Article 10 de l’Organigramme du MINJEC)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343" y="145144"/>
            <a:ext cx="6778171" cy="1132114"/>
          </a:xfrm>
        </p:spPr>
        <p:txBody>
          <a:bodyPr>
            <a:normAutofit/>
          </a:bodyPr>
          <a:lstStyle/>
          <a:p>
            <a:r>
              <a:rPr lang="fr-FR" sz="4400" dirty="0" smtClean="0"/>
              <a:t>Alignement </a:t>
            </a:r>
            <a:r>
              <a:rPr sz="4400" dirty="0" smtClean="0"/>
              <a:t>Strat</a:t>
            </a:r>
            <a:r>
              <a:rPr lang="fr-FR" sz="4400" dirty="0" smtClean="0"/>
              <a:t>é</a:t>
            </a:r>
            <a:r>
              <a:rPr sz="4400" dirty="0" err="1" smtClean="0"/>
              <a:t>gi</a:t>
            </a:r>
            <a:r>
              <a:rPr lang="fr-FR" sz="4400" dirty="0" smtClean="0"/>
              <a:t>que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4" y="1436914"/>
            <a:ext cx="7184570" cy="4604449"/>
          </a:xfrm>
        </p:spPr>
        <p:txBody>
          <a:bodyPr>
            <a:normAutofit/>
          </a:bodyPr>
          <a:lstStyle/>
          <a:p>
            <a:pPr algn="just"/>
            <a:r>
              <a:rPr sz="2400" dirty="0" smtClean="0">
                <a:solidFill>
                  <a:srgbClr val="FF0000"/>
                </a:solidFill>
              </a:rPr>
              <a:t>Align</a:t>
            </a:r>
            <a:r>
              <a:rPr lang="fr-FR" sz="2400" dirty="0" smtClean="0">
                <a:solidFill>
                  <a:srgbClr val="FF0000"/>
                </a:solidFill>
              </a:rPr>
              <a:t>e</a:t>
            </a:r>
            <a:r>
              <a:rPr sz="2400" dirty="0" err="1" smtClean="0">
                <a:solidFill>
                  <a:srgbClr val="FF0000"/>
                </a:solidFill>
              </a:rPr>
              <a:t>ment</a:t>
            </a:r>
            <a:r>
              <a:rPr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>
                <a:solidFill>
                  <a:srgbClr val="FF0000"/>
                </a:solidFill>
              </a:rPr>
              <a:t>avec les Hautes </a:t>
            </a:r>
            <a:r>
              <a:rPr sz="2400" dirty="0" smtClean="0">
                <a:solidFill>
                  <a:srgbClr val="FF0000"/>
                </a:solidFill>
              </a:rPr>
              <a:t>Instructions </a:t>
            </a:r>
            <a:r>
              <a:rPr lang="fr-FR" sz="2400" dirty="0" smtClean="0">
                <a:solidFill>
                  <a:srgbClr val="FF0000"/>
                </a:solidFill>
              </a:rPr>
              <a:t>du Chef de l’Etat</a:t>
            </a:r>
            <a:r>
              <a:rPr lang="fr-FR" sz="2400" dirty="0" smtClean="0"/>
              <a:t>: Promotion de la Gouvernance et développement des initiatives en vue de l’épanouissement des jeunes ;</a:t>
            </a:r>
          </a:p>
          <a:p>
            <a:pPr algn="just"/>
            <a:r>
              <a:rPr sz="2400" dirty="0" smtClean="0">
                <a:solidFill>
                  <a:srgbClr val="FF0000"/>
                </a:solidFill>
              </a:rPr>
              <a:t>Contribution </a:t>
            </a:r>
            <a:r>
              <a:rPr lang="fr-FR" sz="2400" dirty="0" smtClean="0">
                <a:solidFill>
                  <a:srgbClr val="FF0000"/>
                </a:solidFill>
              </a:rPr>
              <a:t>à la Stratégie Nationale de </a:t>
            </a:r>
            <a:r>
              <a:rPr sz="2400" dirty="0" smtClean="0">
                <a:solidFill>
                  <a:srgbClr val="FF0000"/>
                </a:solidFill>
              </a:rPr>
              <a:t>D</a:t>
            </a:r>
            <a:r>
              <a:rPr lang="fr-FR" sz="2400" dirty="0" smtClean="0">
                <a:solidFill>
                  <a:srgbClr val="FF0000"/>
                </a:solidFill>
              </a:rPr>
              <a:t>é</a:t>
            </a:r>
            <a:r>
              <a:rPr sz="2400" dirty="0" err="1" smtClean="0">
                <a:solidFill>
                  <a:srgbClr val="FF0000"/>
                </a:solidFill>
              </a:rPr>
              <a:t>velo</a:t>
            </a:r>
            <a:r>
              <a:rPr lang="fr-FR" sz="2400" dirty="0" smtClean="0">
                <a:solidFill>
                  <a:srgbClr val="FF0000"/>
                </a:solidFill>
              </a:rPr>
              <a:t>p</a:t>
            </a:r>
            <a:r>
              <a:rPr sz="2400" dirty="0" smtClean="0">
                <a:solidFill>
                  <a:srgbClr val="FF0000"/>
                </a:solidFill>
              </a:rPr>
              <a:t>p</a:t>
            </a:r>
            <a:r>
              <a:rPr lang="fr-FR" sz="2400" dirty="0" smtClean="0">
                <a:solidFill>
                  <a:srgbClr val="FF0000"/>
                </a:solidFill>
              </a:rPr>
              <a:t>e</a:t>
            </a:r>
            <a:r>
              <a:rPr sz="2400" dirty="0" err="1" smtClean="0">
                <a:solidFill>
                  <a:srgbClr val="FF0000"/>
                </a:solidFill>
              </a:rPr>
              <a:t>ment</a:t>
            </a:r>
            <a:r>
              <a:rPr sz="2400" dirty="0" smtClean="0">
                <a:solidFill>
                  <a:srgbClr val="FF0000"/>
                </a:solidFill>
              </a:rPr>
              <a:t> 2020–2030 </a:t>
            </a:r>
            <a:r>
              <a:rPr sz="2400" dirty="0">
                <a:solidFill>
                  <a:srgbClr val="FF0000"/>
                </a:solidFill>
              </a:rPr>
              <a:t>(SND30</a:t>
            </a:r>
            <a:r>
              <a:rPr sz="2400" dirty="0" smtClean="0">
                <a:solidFill>
                  <a:srgbClr val="FF0000"/>
                </a:solidFill>
              </a:rPr>
              <a:t>)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: Gouvernance ;</a:t>
            </a:r>
          </a:p>
          <a:p>
            <a:pPr algn="just"/>
            <a:r>
              <a:rPr lang="fr-FR" sz="2400" dirty="0" smtClean="0">
                <a:solidFill>
                  <a:srgbClr val="FF0000"/>
                </a:solidFill>
              </a:rPr>
              <a:t>Liens avec la Politique </a:t>
            </a:r>
            <a:r>
              <a:rPr sz="2400" dirty="0" smtClean="0">
                <a:solidFill>
                  <a:srgbClr val="FF0000"/>
                </a:solidFill>
              </a:rPr>
              <a:t>National</a:t>
            </a:r>
            <a:r>
              <a:rPr lang="fr-FR" sz="2400" dirty="0" smtClean="0">
                <a:solidFill>
                  <a:srgbClr val="FF0000"/>
                </a:solidFill>
              </a:rPr>
              <a:t>e de la Jeunesse et le</a:t>
            </a:r>
            <a:r>
              <a:rPr sz="2400" dirty="0" smtClean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Plan </a:t>
            </a:r>
            <a:r>
              <a:rPr sz="2400" dirty="0" err="1" smtClean="0">
                <a:solidFill>
                  <a:srgbClr val="FF0000"/>
                </a:solidFill>
              </a:rPr>
              <a:t>Jeunesse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/>
              <a:t>: Appui à la promotion et à la protection des Droits des Jeunes.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371" y="246743"/>
            <a:ext cx="6778172" cy="1320800"/>
          </a:xfrm>
        </p:spPr>
        <p:txBody>
          <a:bodyPr>
            <a:normAutofit/>
          </a:bodyPr>
          <a:lstStyle/>
          <a:p>
            <a:r>
              <a:rPr dirty="0" smtClean="0"/>
              <a:t>Interventions </a:t>
            </a:r>
            <a:r>
              <a:rPr lang="fr-FR" dirty="0" smtClean="0"/>
              <a:t>clés </a:t>
            </a:r>
            <a:r>
              <a:rPr dirty="0" smtClean="0"/>
              <a:t>and Actions</a:t>
            </a:r>
            <a:r>
              <a:rPr lang="fr-FR" dirty="0" smtClean="0"/>
              <a:t> phares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582058"/>
            <a:ext cx="6995887" cy="4459306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L’élaboration des 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recueils des textes juridiques </a:t>
            </a:r>
            <a:r>
              <a:rPr lang="fr-FR" sz="2400" dirty="0" smtClean="0"/>
              <a:t>du Ministère ;</a:t>
            </a:r>
          </a:p>
          <a:p>
            <a:pPr algn="just"/>
            <a:r>
              <a:rPr lang="fr-FR" sz="2400" dirty="0" smtClean="0"/>
              <a:t>La 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vulgarisation de la culture juridique </a:t>
            </a:r>
            <a:r>
              <a:rPr lang="fr-FR" sz="2400" dirty="0" smtClean="0"/>
              <a:t>auprès du personnel et des jeunes ;</a:t>
            </a:r>
          </a:p>
          <a:p>
            <a:pPr algn="just"/>
            <a:r>
              <a:rPr lang="fr-FR" sz="2400" dirty="0" smtClean="0"/>
              <a:t>La 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défense des intérêts de l’Etat </a:t>
            </a:r>
            <a:r>
              <a:rPr lang="fr-FR" sz="2400" dirty="0" smtClean="0"/>
              <a:t>en justice;</a:t>
            </a:r>
          </a:p>
          <a:p>
            <a:pPr algn="just"/>
            <a:r>
              <a:rPr lang="fr-FR" sz="2400" dirty="0" smtClean="0"/>
              <a:t>La 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sécurisation du patrimoine foncier </a:t>
            </a:r>
            <a:r>
              <a:rPr lang="fr-FR" sz="2400" dirty="0" smtClean="0"/>
              <a:t>du Ministère ;</a:t>
            </a:r>
          </a:p>
          <a:p>
            <a:pPr algn="just"/>
            <a:r>
              <a:rPr lang="fr-FR" sz="2400" dirty="0" smtClean="0"/>
              <a:t>L’appui à la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protection et la promotion des Droits </a:t>
            </a:r>
            <a:r>
              <a:rPr lang="fr-FR" sz="2400" dirty="0" smtClean="0"/>
              <a:t>des Populations cibles du Ministère.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17715"/>
            <a:ext cx="6347713" cy="841828"/>
          </a:xfrm>
        </p:spPr>
        <p:txBody>
          <a:bodyPr>
            <a:normAutofit/>
          </a:bodyPr>
          <a:lstStyle/>
          <a:p>
            <a:r>
              <a:rPr lang="fr-FR" sz="4400" dirty="0" smtClean="0"/>
              <a:t>Quelques Réalisations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971" y="1059543"/>
            <a:ext cx="7438572" cy="5646057"/>
          </a:xfrm>
        </p:spPr>
        <p:txBody>
          <a:bodyPr>
            <a:normAutofit/>
          </a:bodyPr>
          <a:lstStyle/>
          <a:p>
            <a:pPr algn="just"/>
            <a:r>
              <a:rPr lang="fr-FR" sz="2000" dirty="0" smtClean="0"/>
              <a:t>sur </a:t>
            </a: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cinq (05) Affaires contentieuses défendues 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devant les </a:t>
            </a: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Juridictions compétentes entre </a:t>
            </a: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 et 2025, </a:t>
            </a: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DAJ a gagné tous ses procès,</a:t>
            </a:r>
            <a:r>
              <a:rPr lang="fr-FR" sz="2000" dirty="0" smtClean="0"/>
              <a:t> notamment devant le Tribunal Criminel Spécial (TCS), le Tribunal de Première Instance (TPI), le Tribunal de Grande Instance (TGI) et le Tribunal Administratif (TA) ;</a:t>
            </a:r>
          </a:p>
          <a:p>
            <a:pPr algn="just"/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 de deux mille (2000) avis juridiques </a:t>
            </a:r>
            <a:r>
              <a:rPr lang="fr-FR" sz="2000" dirty="0" smtClean="0"/>
              <a:t>ont été émis par la DAJ </a:t>
            </a:r>
            <a:r>
              <a:rPr lang="fr-FR" sz="2000" dirty="0"/>
              <a:t>entre </a:t>
            </a:r>
            <a:r>
              <a:rPr lang="fr-FR" sz="2000" dirty="0" smtClean="0"/>
              <a:t>2020 </a:t>
            </a:r>
            <a:r>
              <a:rPr lang="fr-FR" sz="2000" dirty="0"/>
              <a:t>et </a:t>
            </a:r>
            <a:r>
              <a:rPr lang="fr-FR" sz="2000" dirty="0" smtClean="0"/>
              <a:t>2025 ;</a:t>
            </a:r>
          </a:p>
          <a:p>
            <a:pPr algn="just"/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Environs 65 Conventions de Partenariats </a:t>
            </a:r>
            <a:r>
              <a:rPr lang="fr-FR" sz="2000" dirty="0" smtClean="0"/>
              <a:t>ont été examinées et mises en forme </a:t>
            </a:r>
            <a:r>
              <a:rPr lang="fr-FR" sz="2000" dirty="0"/>
              <a:t>entre </a:t>
            </a:r>
            <a:r>
              <a:rPr lang="fr-FR" sz="2000" dirty="0" smtClean="0"/>
              <a:t>2020 </a:t>
            </a:r>
            <a:r>
              <a:rPr lang="fr-FR" sz="2000" dirty="0"/>
              <a:t>et </a:t>
            </a:r>
            <a:r>
              <a:rPr lang="fr-FR" sz="2000" dirty="0" smtClean="0"/>
              <a:t>2025 ;</a:t>
            </a:r>
          </a:p>
          <a:p>
            <a:pPr algn="just"/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Près de 73 actes règlementaires </a:t>
            </a:r>
            <a:r>
              <a:rPr lang="fr-FR" sz="2000" dirty="0" smtClean="0"/>
              <a:t>ont été examinés par la DAJ </a:t>
            </a:r>
            <a:r>
              <a:rPr lang="fr-FR" sz="2000" dirty="0"/>
              <a:t>entre </a:t>
            </a:r>
            <a:r>
              <a:rPr lang="fr-FR" sz="2000" dirty="0" smtClean="0"/>
              <a:t>2020 </a:t>
            </a:r>
            <a:r>
              <a:rPr lang="fr-FR" sz="2000" dirty="0"/>
              <a:t>et </a:t>
            </a:r>
            <a:r>
              <a:rPr lang="fr-FR" sz="2000" dirty="0" smtClean="0"/>
              <a:t>2025;</a:t>
            </a:r>
          </a:p>
          <a:p>
            <a:pPr algn="just"/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les personnels du MINJEC ont été sensibilisés </a:t>
            </a:r>
            <a:r>
              <a:rPr lang="fr-FR" sz="2000" dirty="0" smtClean="0"/>
              <a:t>sur la nécessité de développer la culture juridique entre 2020 et 2025.</a:t>
            </a:r>
          </a:p>
          <a:p>
            <a:pPr algn="just"/>
            <a:endParaRPr lang="fr-FR" dirty="0" smtClean="0"/>
          </a:p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5143"/>
            <a:ext cx="6347713" cy="812800"/>
          </a:xfrm>
        </p:spPr>
        <p:txBody>
          <a:bodyPr>
            <a:normAutofit/>
          </a:bodyPr>
          <a:lstStyle/>
          <a:p>
            <a:r>
              <a:rPr lang="fr-FR" sz="4000" dirty="0" smtClean="0"/>
              <a:t>Défis </a:t>
            </a:r>
            <a:r>
              <a:rPr sz="4000" dirty="0" smtClean="0"/>
              <a:t>Operation</a:t>
            </a:r>
            <a:r>
              <a:rPr lang="fr-FR" sz="4000" dirty="0" smtClean="0"/>
              <a:t>e</a:t>
            </a:r>
            <a:r>
              <a:rPr sz="4000" dirty="0" smtClean="0"/>
              <a:t>l</a:t>
            </a:r>
            <a:r>
              <a:rPr lang="fr-FR" sz="4000" dirty="0" smtClean="0"/>
              <a:t>s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314" y="957943"/>
            <a:ext cx="6966857" cy="5588000"/>
          </a:xfrm>
        </p:spPr>
        <p:txBody>
          <a:bodyPr>
            <a:normAutofit/>
          </a:bodyPr>
          <a:lstStyle/>
          <a:p>
            <a:pPr lvl="1" algn="just"/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Contraintes </a:t>
            </a:r>
            <a:r>
              <a:rPr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</a:t>
            </a:r>
            <a:r>
              <a:rPr lang="fr-F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smtClean="0"/>
              <a:t>: la </a:t>
            </a:r>
            <a:r>
              <a:rPr lang="fr-FR" sz="2400" dirty="0" smtClean="0">
                <a:solidFill>
                  <a:srgbClr val="00B0F0"/>
                </a:solidFill>
              </a:rPr>
              <a:t>non production par les UTO, des avis techniques préalables </a:t>
            </a:r>
            <a:r>
              <a:rPr lang="fr-FR" sz="2400" dirty="0" smtClean="0"/>
              <a:t>sur les dossiers, avant leur transmission à la DAJ aux  fins de formulation de l’avis juridique; la n</a:t>
            </a:r>
            <a:r>
              <a:rPr lang="fr-FR" sz="2400" dirty="0" smtClean="0">
                <a:solidFill>
                  <a:srgbClr val="00B0F0"/>
                </a:solidFill>
              </a:rPr>
              <a:t>on-implication de la DAJ dans certaines activités</a:t>
            </a:r>
            <a:r>
              <a:rPr lang="fr-FR" sz="2400" dirty="0" smtClean="0"/>
              <a:t>, aux fins de préservation des intérêts de l’Etat;</a:t>
            </a:r>
            <a:r>
              <a:rPr lang="fr-FR" sz="2400" dirty="0"/>
              <a:t> </a:t>
            </a:r>
            <a:r>
              <a:rPr lang="fr-FR" sz="2400" dirty="0" smtClean="0">
                <a:solidFill>
                  <a:srgbClr val="00B0F0"/>
                </a:solidFill>
              </a:rPr>
              <a:t>la </a:t>
            </a:r>
            <a:r>
              <a:rPr lang="fr-FR" sz="2400" dirty="0">
                <a:solidFill>
                  <a:srgbClr val="00B0F0"/>
                </a:solidFill>
              </a:rPr>
              <a:t>saisine directe de la Division des Affaires </a:t>
            </a:r>
            <a:r>
              <a:rPr lang="fr-FR" sz="2400" dirty="0" smtClean="0">
                <a:solidFill>
                  <a:srgbClr val="00B0F0"/>
                </a:solidFill>
              </a:rPr>
              <a:t>Juridiques par les Responsables de terrain</a:t>
            </a:r>
            <a:r>
              <a:rPr lang="fr-FR" sz="2400" dirty="0" smtClean="0"/>
              <a:t>, alors qu’elle </a:t>
            </a:r>
            <a:r>
              <a:rPr lang="fr-FR" sz="2400" dirty="0"/>
              <a:t>n’est pas une structure autonome</a:t>
            </a:r>
            <a:r>
              <a:rPr lang="fr-FR" sz="2400" dirty="0" smtClean="0"/>
              <a:t>.</a:t>
            </a:r>
          </a:p>
          <a:p>
            <a:pPr lvl="1" algn="just"/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Contraintes </a:t>
            </a:r>
            <a:r>
              <a:rPr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</a:t>
            </a:r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ères</a:t>
            </a:r>
            <a:r>
              <a:rPr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400" dirty="0" smtClean="0"/>
              <a:t>: insuffisance des ressources financières;</a:t>
            </a:r>
            <a:endParaRPr sz="2400" dirty="0"/>
          </a:p>
          <a:p>
            <a:pPr lvl="1" algn="just"/>
            <a:r>
              <a:rPr lang="fr-FR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Contraintes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ogisti</a:t>
            </a:r>
            <a:r>
              <a:rPr lang="fr-FR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fr-FR" sz="2400" dirty="0" smtClean="0"/>
              <a:t>défectuosité des matériels et du cadre de travail.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5143"/>
            <a:ext cx="6347713" cy="1320800"/>
          </a:xfrm>
        </p:spPr>
        <p:txBody>
          <a:bodyPr>
            <a:normAutofit/>
          </a:bodyPr>
          <a:lstStyle/>
          <a:p>
            <a:r>
              <a:rPr lang="fr-FR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Opportunités de levée des défis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625601"/>
            <a:ext cx="7286171" cy="4575420"/>
          </a:xfrm>
        </p:spPr>
        <p:txBody>
          <a:bodyPr>
            <a:normAutofit fontScale="85000" lnSpcReduction="10000"/>
          </a:bodyPr>
          <a:lstStyle/>
          <a:p>
            <a:pPr marL="536575" lvl="1" algn="just"/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Au plan </a:t>
            </a:r>
            <a:r>
              <a:rPr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Techni</a:t>
            </a: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que</a:t>
            </a:r>
            <a:r>
              <a:rPr lang="fr-FR" sz="3200" dirty="0" smtClean="0">
                <a:sym typeface="+mn-ea"/>
              </a:rPr>
              <a:t>: la disponibilité d’un personnel hautement qualifié à la DAJ pour l’accompagnement des autres UTO ;</a:t>
            </a:r>
            <a:endParaRPr sz="3200" dirty="0">
              <a:sym typeface="+mn-ea"/>
            </a:endParaRPr>
          </a:p>
          <a:p>
            <a:pPr marL="536575" lvl="1" algn="just"/>
            <a:r>
              <a:rPr lang="fr-F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Au plan </a:t>
            </a:r>
            <a:r>
              <a:rPr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Financi</a:t>
            </a:r>
            <a:r>
              <a:rPr lang="fr-F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er</a:t>
            </a:r>
            <a:r>
              <a:rPr lang="fr-FR" sz="3200" dirty="0" smtClean="0">
                <a:sym typeface="+mn-ea"/>
              </a:rPr>
              <a:t>: la possibilité de mobiliser les partenaires ; la possibilité de faire des plaidoyers auprès de la Hiérarchie;</a:t>
            </a:r>
            <a:endParaRPr sz="3200" dirty="0">
              <a:sym typeface="+mn-ea"/>
            </a:endParaRPr>
          </a:p>
          <a:p>
            <a:pPr marL="536575" lvl="1" algn="just"/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Au plan </a:t>
            </a:r>
            <a:r>
              <a:rPr lang="en-US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L</a:t>
            </a:r>
            <a:r>
              <a:rPr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ogisti</a:t>
            </a:r>
            <a:r>
              <a:rPr lang="fr-FR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+mn-ea"/>
              </a:rPr>
              <a:t>que: </a:t>
            </a:r>
            <a:r>
              <a:rPr lang="fr-FR" sz="3200" dirty="0" smtClean="0">
                <a:sym typeface="+mn-ea"/>
              </a:rPr>
              <a:t>la </a:t>
            </a:r>
            <a:r>
              <a:rPr lang="fr-FR" sz="3200" dirty="0">
                <a:sym typeface="+mn-ea"/>
              </a:rPr>
              <a:t>possibilité de faire des </a:t>
            </a:r>
            <a:r>
              <a:rPr lang="fr-FR" sz="3200" dirty="0" smtClean="0">
                <a:sym typeface="+mn-ea"/>
              </a:rPr>
              <a:t>plaidoyers </a:t>
            </a:r>
            <a:r>
              <a:rPr lang="fr-FR" sz="3200" dirty="0">
                <a:sym typeface="+mn-ea"/>
              </a:rPr>
              <a:t>auprès de la </a:t>
            </a:r>
            <a:r>
              <a:rPr lang="fr-FR" sz="3200" dirty="0" smtClean="0">
                <a:sym typeface="+mn-ea"/>
              </a:rPr>
              <a:t>Hiérarchie aux fins d’obtention des dotations.</a:t>
            </a:r>
            <a:endParaRPr sz="3200" dirty="0">
              <a:sym typeface="+mn-ea"/>
            </a:endParaRP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32230"/>
            <a:ext cx="6662058" cy="1465942"/>
          </a:xfrm>
        </p:spPr>
        <p:txBody>
          <a:bodyPr>
            <a:normAutofit/>
          </a:bodyPr>
          <a:lstStyle/>
          <a:p>
            <a:r>
              <a:rPr sz="4000" dirty="0" smtClean="0"/>
              <a:t>Perspectives </a:t>
            </a:r>
            <a:r>
              <a:rPr sz="4000" dirty="0"/>
              <a:t>and </a:t>
            </a:r>
            <a:r>
              <a:rPr sz="4000" dirty="0" smtClean="0"/>
              <a:t>Priorities</a:t>
            </a:r>
            <a:r>
              <a:rPr lang="fr-FR" sz="4000" dirty="0" smtClean="0"/>
              <a:t> Stratégiques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56" y="1739676"/>
            <a:ext cx="7155544" cy="4443410"/>
          </a:xfrm>
        </p:spPr>
        <p:txBody>
          <a:bodyPr>
            <a:noAutofit/>
          </a:bodyPr>
          <a:lstStyle/>
          <a:p>
            <a:pPr algn="just"/>
            <a:r>
              <a:rPr lang="fr-FR" sz="2800" dirty="0" smtClean="0"/>
              <a:t>La 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mise en place d’une activité dédiée à la promotion et à la protection des droits </a:t>
            </a:r>
            <a:r>
              <a:rPr lang="fr-FR" sz="2800" dirty="0" smtClean="0"/>
              <a:t>des jeunes ;</a:t>
            </a:r>
          </a:p>
          <a:p>
            <a:pPr algn="just"/>
            <a:r>
              <a:rPr lang="fr-FR" sz="2800" dirty="0" smtClean="0"/>
              <a:t>La </a:t>
            </a:r>
            <a:r>
              <a:rPr lang="fr-FR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signature d’un projet de Mémorandum d’Entente entre le MINJEC et la Commission Nationale des Droits de l’Homme (CDHC)</a:t>
            </a:r>
            <a:r>
              <a:rPr lang="fr-FR" sz="2800" dirty="0" smtClean="0"/>
              <a:t>, relatif à l’appui dans la promotion et la protection des Droits des jeunes.</a:t>
            </a:r>
            <a:endParaRPr sz="28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733</Words>
  <Application>Microsoft Office PowerPoint</Application>
  <PresentationFormat>Affichage à l'écran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Trebuchet MS</vt:lpstr>
      <vt:lpstr>Wingdings</vt:lpstr>
      <vt:lpstr>Wingdings 3</vt:lpstr>
      <vt:lpstr>Facette</vt:lpstr>
      <vt:lpstr>1_Facette</vt:lpstr>
      <vt:lpstr>FORUM NATIONAL DE LA JEUNESSE 2026 (Du 14 au 16 janvier 2026)</vt:lpstr>
      <vt:lpstr>Présentation générale de la Division des Affaires Juridiques</vt:lpstr>
      <vt:lpstr>MANDAT INSTITUTIONAL ET BASE JURIDIQUE</vt:lpstr>
      <vt:lpstr>Alignement Stratégique</vt:lpstr>
      <vt:lpstr>Interventions clés and Actions phares</vt:lpstr>
      <vt:lpstr>Quelques Réalisations</vt:lpstr>
      <vt:lpstr>Défis Operationels</vt:lpstr>
      <vt:lpstr>Opportunités de levée des défis</vt:lpstr>
      <vt:lpstr>Perspectives and Priorities Stratégiques</vt:lpstr>
      <vt:lpstr>Recommendations Clés</vt:lpstr>
      <vt:lpstr>CONTRIBUTION AU FORUM NATIONAL DE LA JEUNESSE 2026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NATIONAL DE LA JEUNESSE 2026 (Du 14 au 16 janvier 2026)</dc:title>
  <dc:creator/>
  <dc:description>generated using python-pptx</dc:description>
  <cp:lastModifiedBy>Utilisateur Windows</cp:lastModifiedBy>
  <cp:revision>32</cp:revision>
  <dcterms:created xsi:type="dcterms:W3CDTF">2013-01-27T09:14:00Z</dcterms:created>
  <dcterms:modified xsi:type="dcterms:W3CDTF">2026-01-07T17:02:13Z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08584C82215A48D395FD58276FC1A3D9_12</vt:lpwstr>
  </property>
  <property fmtid="{D5CDD505-2E9C-101B-9397-08002B2CF9AE}" pid="3" name="KSOProductBuildVer">
    <vt:lpwstr>1033-12.2.0.13110</vt:lpwstr>
  </property>
</Properties>
</file>