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2" r:id="rId4"/>
    <p:sldId id="263" r:id="rId5"/>
    <p:sldId id="261" r:id="rId6"/>
    <p:sldId id="265" r:id="rId7"/>
    <p:sldId id="264" r:id="rId8"/>
    <p:sldId id="260" r:id="rId9"/>
    <p:sldId id="268" r:id="rId10"/>
    <p:sldId id="267" r:id="rId11"/>
    <p:sldId id="269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157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ifmas.com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4964" y="1091334"/>
            <a:ext cx="7772400" cy="1470025"/>
          </a:xfrm>
        </p:spPr>
        <p:txBody>
          <a:bodyPr/>
          <a:lstStyle/>
          <a:p>
            <a:r>
              <a:rPr dirty="0">
                <a:latin typeface="Arial Narrow" panose="020B0606020202030204" pitchFamily="34" charset="0"/>
              </a:rPr>
              <a:t>PRE-FORUM PRESENTATION TEMPLATE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46909" y="2561358"/>
            <a:ext cx="6996545" cy="3673187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chemeClr val="tx1"/>
                </a:solidFill>
                <a:latin typeface="Arial Narrow" panose="020B0606020202030204" pitchFamily="34" charset="0"/>
              </a:rPr>
              <a:t>Forum National de la Jeunesse 2026 – Jour 1 (14 janvier 2026)</a:t>
            </a:r>
            <a:br>
              <a:rPr lang="fr-FR" dirty="0">
                <a:solidFill>
                  <a:schemeClr val="tx1"/>
                </a:solidFill>
                <a:latin typeface="Arial Narrow" panose="020B0606020202030204" pitchFamily="34" charset="0"/>
              </a:rPr>
            </a:br>
            <a:r>
              <a:rPr lang="fr-FR" dirty="0">
                <a:solidFill>
                  <a:schemeClr val="tx1"/>
                </a:solidFill>
                <a:latin typeface="Arial Narrow" panose="020B0606020202030204" pitchFamily="34" charset="0"/>
              </a:rPr>
              <a:t>Conférences des Services Centraux, Décentralisés, Rattachés et Supervision de MINJEC </a:t>
            </a:r>
            <a:endParaRPr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r>
              <a:rPr sz="6000" dirty="0">
                <a:solidFill>
                  <a:schemeClr val="tx1"/>
                </a:solidFill>
                <a:latin typeface="Arial Narrow" panose="020B0606020202030204" pitchFamily="34" charset="0"/>
              </a:rPr>
              <a:t>[</a:t>
            </a:r>
            <a:r>
              <a:rPr lang="fr-FR" sz="6000" dirty="0">
                <a:solidFill>
                  <a:schemeClr val="tx1"/>
                </a:solidFill>
                <a:latin typeface="Arial Narrow" panose="020B0606020202030204" pitchFamily="34" charset="0"/>
              </a:rPr>
              <a:t>PIFMAS</a:t>
            </a:r>
            <a:r>
              <a:rPr sz="6000" dirty="0">
                <a:solidFill>
                  <a:schemeClr val="tx1"/>
                </a:solidFill>
                <a:latin typeface="Arial Narrow" panose="020B0606020202030204" pitchFamily="34" charset="0"/>
              </a:rPr>
              <a:t>]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43BBC6-D8D9-7E1A-8D15-E8590156E3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12176-E9E6-A67A-D0DC-B05AB2488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945" y="108384"/>
            <a:ext cx="8229600" cy="709034"/>
          </a:xfrm>
        </p:spPr>
        <p:txBody>
          <a:bodyPr>
            <a:normAutofit fontScale="90000"/>
          </a:bodyPr>
          <a:lstStyle/>
          <a:p>
            <a:r>
              <a:rPr lang="fr-FR" dirty="0">
                <a:latin typeface="Arial Narrow" panose="020B0606020202030204" pitchFamily="34" charset="0"/>
              </a:rPr>
              <a:t>7</a:t>
            </a:r>
            <a:r>
              <a:rPr dirty="0">
                <a:latin typeface="Arial Narrow" panose="020B0606020202030204" pitchFamily="34" charset="0"/>
              </a:rPr>
              <a:t>. </a:t>
            </a:r>
            <a:r>
              <a:rPr lang="en-US" dirty="0" err="1">
                <a:latin typeface="Arial Narrow" panose="020B0606020202030204" pitchFamily="34" charset="0"/>
              </a:rPr>
              <a:t>Attentes</a:t>
            </a:r>
            <a:r>
              <a:rPr lang="en-US" dirty="0">
                <a:latin typeface="Arial Narrow" panose="020B0606020202030204" pitchFamily="34" charset="0"/>
              </a:rPr>
              <a:t> du terrain</a:t>
            </a:r>
            <a:endParaRPr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F55603-CB27-C3A0-363C-A30FEC2616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44" y="1018309"/>
            <a:ext cx="8257311" cy="5327073"/>
          </a:xfrm>
        </p:spPr>
        <p:txBody>
          <a:bodyPr>
            <a:normAutofit fontScale="25000" lnSpcReduction="20000"/>
          </a:bodyPr>
          <a:lstStyle/>
          <a:p>
            <a:pPr lvl="0" algn="just">
              <a:lnSpc>
                <a:spcPct val="115000"/>
              </a:lnSpc>
            </a:pPr>
            <a:r>
              <a:rPr lang="fr-FR" sz="11200" dirty="0">
                <a:solidFill>
                  <a:prstClr val="black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Vulgarisation du PIFMAS auprès des jeunes par les Chefs CMPJ et DAJEC</a:t>
            </a:r>
            <a:endParaRPr lang="en-US" sz="11200" dirty="0">
              <a:solidFill>
                <a:prstClr val="black"/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275"/>
              </a:spcAft>
            </a:pPr>
            <a:r>
              <a:rPr lang="fr-CM" sz="11200" dirty="0">
                <a:solidFill>
                  <a:prstClr val="black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Contribution des CMPJ et DAJEC à la </a:t>
            </a:r>
            <a:r>
              <a:rPr lang="fr-CM" sz="11200" dirty="0" err="1">
                <a:solidFill>
                  <a:prstClr val="black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diffisusion</a:t>
            </a:r>
            <a:r>
              <a:rPr lang="fr-CM" sz="11200" dirty="0">
                <a:solidFill>
                  <a:prstClr val="black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des appels à candidatures pour le prototypage et l’incubation des jeunes par le PIFMAS</a:t>
            </a:r>
          </a:p>
          <a:p>
            <a:pPr lvl="0" algn="just">
              <a:lnSpc>
                <a:spcPct val="107000"/>
              </a:lnSpc>
              <a:spcAft>
                <a:spcPts val="275"/>
              </a:spcAft>
            </a:pPr>
            <a:r>
              <a:rPr lang="fr-CM" sz="11200" dirty="0">
                <a:solidFill>
                  <a:prstClr val="black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Suivi-accompagnement par les CMPJ des jeunes retenus dans le cadre de l’appel à candidatures </a:t>
            </a:r>
          </a:p>
          <a:p>
            <a:pPr lvl="0" algn="just">
              <a:lnSpc>
                <a:spcPct val="107000"/>
              </a:lnSpc>
              <a:spcAft>
                <a:spcPts val="275"/>
              </a:spcAft>
            </a:pPr>
            <a:r>
              <a:rPr lang="fr-CM" sz="11200" dirty="0">
                <a:solidFill>
                  <a:prstClr val="black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Transmission des demandes des jeunes sollicitant un accompagnement par le PIFMAS </a:t>
            </a:r>
          </a:p>
          <a:p>
            <a:pPr marL="0" indent="0">
              <a:buNone/>
            </a:pPr>
            <a:br>
              <a:rPr lang="en-US" dirty="0">
                <a:latin typeface="Arial Narrow" panose="020B0606020202030204" pitchFamily="34" charset="0"/>
                <a:ea typeface="MS Mincho"/>
                <a:cs typeface="Times New Roman" panose="02020603050405020304" pitchFamily="18" charset="0"/>
              </a:rPr>
            </a:br>
            <a:endParaRPr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99778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2FB2D6-CA36-E3B5-C646-FEC1A8D962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4A637-C08B-C37D-4AD5-6B8A0ED60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945" y="108384"/>
            <a:ext cx="8229600" cy="709034"/>
          </a:xfrm>
        </p:spPr>
        <p:txBody>
          <a:bodyPr>
            <a:normAutofit fontScale="90000"/>
          </a:bodyPr>
          <a:lstStyle/>
          <a:p>
            <a:r>
              <a:rPr lang="fr-FR" dirty="0">
                <a:latin typeface="Arial Narrow" panose="020B0606020202030204" pitchFamily="34" charset="0"/>
              </a:rPr>
              <a:t>8</a:t>
            </a:r>
            <a:r>
              <a:rPr dirty="0">
                <a:latin typeface="Arial Narrow" panose="020B0606020202030204" pitchFamily="34" charset="0"/>
              </a:rPr>
              <a:t>. </a:t>
            </a:r>
            <a:r>
              <a:rPr lang="en-US" dirty="0">
                <a:latin typeface="Arial Narrow" panose="020B0606020202030204" pitchFamily="34" charset="0"/>
              </a:rPr>
              <a:t>Recommendations </a:t>
            </a:r>
            <a:r>
              <a:rPr lang="en-US" dirty="0" err="1">
                <a:latin typeface="Arial Narrow" panose="020B0606020202030204" pitchFamily="34" charset="0"/>
              </a:rPr>
              <a:t>clé</a:t>
            </a:r>
            <a:endParaRPr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193A90-35C5-BF27-1D44-9FDF544EEF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44" y="1018309"/>
            <a:ext cx="8257311" cy="5327073"/>
          </a:xfrm>
        </p:spPr>
        <p:txBody>
          <a:bodyPr>
            <a:normAutofit/>
          </a:bodyPr>
          <a:lstStyle/>
          <a:p>
            <a:pPr algn="just">
              <a:lnSpc>
                <a:spcPct val="127000"/>
              </a:lnSpc>
              <a:spcAft>
                <a:spcPts val="275"/>
              </a:spcAft>
            </a:pPr>
            <a:endParaRPr lang="fr-FR" sz="2600" dirty="0">
              <a:solidFill>
                <a:prstClr val="black"/>
              </a:solidFill>
              <a:latin typeface="Arial Narrow" panose="020B060602020203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27000"/>
              </a:lnSpc>
              <a:spcAft>
                <a:spcPts val="275"/>
              </a:spcAft>
            </a:pPr>
            <a:endParaRPr lang="fr-FR" sz="2600" dirty="0">
              <a:solidFill>
                <a:prstClr val="black"/>
              </a:solidFill>
              <a:latin typeface="Arial Narrow" panose="020B060602020203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27000"/>
              </a:lnSpc>
              <a:spcAft>
                <a:spcPts val="275"/>
              </a:spcAft>
            </a:pPr>
            <a:r>
              <a:rPr lang="fr-FR" sz="2600" dirty="0">
                <a:solidFill>
                  <a:prstClr val="black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Renforcement des capacités institutionnelles et financières  du PIFMAS</a:t>
            </a:r>
          </a:p>
          <a:p>
            <a:pPr algn="just">
              <a:lnSpc>
                <a:spcPct val="127000"/>
              </a:lnSpc>
              <a:spcAft>
                <a:spcPts val="275"/>
              </a:spcAft>
            </a:pPr>
            <a:r>
              <a:rPr lang="fr-FR" sz="2600" dirty="0">
                <a:solidFill>
                  <a:prstClr val="black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Renforcement des capacités des experts en fabrication du matériel sportif et en accompagnement entrepreneurial</a:t>
            </a:r>
          </a:p>
          <a:p>
            <a:pPr marL="0" indent="0">
              <a:buNone/>
            </a:pPr>
            <a:br>
              <a:rPr lang="fr-FR" dirty="0">
                <a:latin typeface="Arial Narrow" panose="020B0606020202030204" pitchFamily="34" charset="0"/>
                <a:ea typeface="MS Mincho"/>
                <a:cs typeface="Times New Roman" panose="02020603050405020304" pitchFamily="18" charset="0"/>
              </a:rPr>
            </a:br>
            <a:endParaRPr lang="fr-FR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45983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8309"/>
            <a:ext cx="8229600" cy="550718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4000" dirty="0">
                <a:latin typeface="Arial Narrow" panose="020B0606020202030204" pitchFamily="34" charset="0"/>
                <a:ea typeface="MS Mincho"/>
                <a:cs typeface="Times New Roman" panose="02020603050405020304" pitchFamily="18" charset="0"/>
              </a:rPr>
              <a:t>Merci pour </a:t>
            </a:r>
            <a:r>
              <a:rPr lang="en-US" sz="4000" dirty="0" err="1">
                <a:latin typeface="Arial Narrow" panose="020B0606020202030204" pitchFamily="34" charset="0"/>
                <a:ea typeface="MS Mincho"/>
                <a:cs typeface="Times New Roman" panose="02020603050405020304" pitchFamily="18" charset="0"/>
              </a:rPr>
              <a:t>votre</a:t>
            </a:r>
            <a:r>
              <a:rPr lang="en-US" sz="4000" dirty="0">
                <a:latin typeface="Arial Narrow" panose="020B0606020202030204" pitchFamily="34" charset="0"/>
                <a:ea typeface="MS Mincho"/>
                <a:cs typeface="Times New Roman" panose="02020603050405020304" pitchFamily="18" charset="0"/>
              </a:rPr>
              <a:t> aimable attention</a:t>
            </a:r>
            <a:br>
              <a:rPr lang="en-US" sz="4000" dirty="0">
                <a:latin typeface="Arial Narrow" panose="020B0606020202030204" pitchFamily="34" charset="0"/>
                <a:ea typeface="MS Mincho"/>
                <a:cs typeface="Times New Roman" panose="02020603050405020304" pitchFamily="18" charset="0"/>
              </a:rPr>
            </a:br>
            <a:endParaRPr sz="40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6466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1. </a:t>
            </a:r>
            <a:r>
              <a:rPr lang="fr-FR" dirty="0">
                <a:latin typeface="Arial Narrow" panose="020B0606020202030204" pitchFamily="34" charset="0"/>
              </a:rPr>
              <a:t>Mandat Institutionnel et Base Légale</a:t>
            </a:r>
            <a:endParaRPr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5564"/>
            <a:ext cx="8548255" cy="4525963"/>
          </a:xfrm>
        </p:spPr>
        <p:txBody>
          <a:bodyPr>
            <a:normAutofit fontScale="92500"/>
          </a:bodyPr>
          <a:lstStyle/>
          <a:p>
            <a:r>
              <a:rPr lang="fr-FR" b="1" dirty="0">
                <a:latin typeface="Arial Narrow" panose="020B0606020202030204" pitchFamily="34" charset="0"/>
              </a:rPr>
              <a:t>Mission et responsabilités principales du PIFMAS</a:t>
            </a:r>
          </a:p>
          <a:p>
            <a:pPr marL="0" indent="0">
              <a:buNone/>
            </a:pPr>
            <a:br>
              <a:rPr lang="fr-FR" b="1" dirty="0">
                <a:latin typeface="Arial Narrow" panose="020B0606020202030204" pitchFamily="34" charset="0"/>
              </a:rPr>
            </a:br>
            <a:r>
              <a:rPr lang="fr-FR" dirty="0">
                <a:latin typeface="Arial Narrow" panose="020B0606020202030204" pitchFamily="34" charset="0"/>
              </a:rPr>
              <a:t>-</a:t>
            </a:r>
            <a:r>
              <a:rPr lang="fr-FR" b="1" dirty="0">
                <a:latin typeface="Arial Narrow" panose="020B0606020202030204" pitchFamily="34" charset="0"/>
              </a:rPr>
              <a:t>Cadre juridique et réglementaire</a:t>
            </a:r>
          </a:p>
          <a:p>
            <a:pPr marL="0" indent="0">
              <a:buNone/>
            </a:pPr>
            <a:endParaRPr lang="fr-FR" dirty="0">
              <a:latin typeface="Arial Narrow" panose="020B0606020202030204" pitchFamily="34" charset="0"/>
            </a:endParaRPr>
          </a:p>
          <a:p>
            <a:pPr marL="0" indent="0" algn="just">
              <a:buNone/>
            </a:pPr>
            <a:r>
              <a:rPr lang="fr-FR" b="1" dirty="0">
                <a:latin typeface="Arial Narrow" panose="020B0606020202030204" pitchFamily="34" charset="0"/>
              </a:rPr>
              <a:t>ARRÊTE N°039/CAB/PM DU 12 JUIN 2024 </a:t>
            </a:r>
            <a:r>
              <a:rPr lang="fr-FR" dirty="0">
                <a:latin typeface="Arial Narrow" panose="020B0606020202030204" pitchFamily="34" charset="0"/>
              </a:rPr>
              <a:t>portant </a:t>
            </a:r>
            <a:r>
              <a:rPr lang="fr-FR" dirty="0" err="1">
                <a:latin typeface="Arial Narrow" panose="020B0606020202030204" pitchFamily="34" charset="0"/>
              </a:rPr>
              <a:t>création,organisation</a:t>
            </a:r>
            <a:r>
              <a:rPr lang="fr-FR" dirty="0">
                <a:latin typeface="Arial Narrow" panose="020B0606020202030204" pitchFamily="34" charset="0"/>
              </a:rPr>
              <a:t> et fonctionnement du Projet d’Insertion Socio-économique des Jeunes par la création des </a:t>
            </a:r>
            <a:r>
              <a:rPr lang="fr-FR" dirty="0" err="1">
                <a:latin typeface="Arial Narrow" panose="020B0606020202030204" pitchFamily="34" charset="0"/>
              </a:rPr>
              <a:t>micro-entreprises</a:t>
            </a:r>
            <a:r>
              <a:rPr lang="fr-FR" dirty="0">
                <a:latin typeface="Arial Narrow" panose="020B0606020202030204" pitchFamily="34" charset="0"/>
              </a:rPr>
              <a:t> de fabrication du Matériel Sportif</a:t>
            </a:r>
            <a:br>
              <a:rPr lang="fr-FR" dirty="0"/>
            </a:b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545" y="274638"/>
            <a:ext cx="8811491" cy="764453"/>
          </a:xfrm>
        </p:spPr>
        <p:txBody>
          <a:bodyPr>
            <a:normAutofit fontScale="90000"/>
          </a:bodyPr>
          <a:lstStyle/>
          <a:p>
            <a:pPr algn="l"/>
            <a:br>
              <a:rPr lang="fr-FR" dirty="0"/>
            </a:br>
            <a:r>
              <a:rPr dirty="0"/>
              <a:t>1. </a:t>
            </a:r>
            <a:r>
              <a:rPr lang="fr-FR" dirty="0">
                <a:latin typeface="Arial Narrow" panose="020B0606020202030204" pitchFamily="34" charset="0"/>
              </a:rPr>
              <a:t>Mandat Institutionnel et Base Légale </a:t>
            </a:r>
            <a:r>
              <a:rPr lang="fr-FR" dirty="0">
                <a:solidFill>
                  <a:prstClr val="black"/>
                </a:solidFill>
                <a:latin typeface="Arial Narrow" panose="020B0606020202030204" pitchFamily="34" charset="0"/>
              </a:rPr>
              <a:t>(suite)</a:t>
            </a:r>
            <a:br>
              <a:rPr lang="fr-FR" sz="4200" dirty="0">
                <a:latin typeface="Arial Narrow" panose="020B0606020202030204" pitchFamily="34" charset="0"/>
              </a:rPr>
            </a:br>
            <a:endParaRPr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545" y="1039091"/>
            <a:ext cx="8811491" cy="54309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>
                <a:latin typeface="Arial Narrow" panose="020B0606020202030204" pitchFamily="34" charset="0"/>
              </a:rPr>
              <a:t>-</a:t>
            </a:r>
            <a:r>
              <a:rPr lang="fr-FR" b="1" dirty="0">
                <a:latin typeface="Arial Narrow" panose="020B0606020202030204" pitchFamily="34" charset="0"/>
              </a:rPr>
              <a:t>Positionnement dans l’architecture institutionnelle du MINJEC</a:t>
            </a:r>
          </a:p>
          <a:p>
            <a:pPr marL="0" indent="0">
              <a:buNone/>
            </a:pPr>
            <a:endParaRPr lang="fr-FR" b="1" dirty="0">
              <a:latin typeface="Arial Narrow" panose="020B0606020202030204" pitchFamily="34" charset="0"/>
            </a:endParaRPr>
          </a:p>
          <a:p>
            <a:pPr marL="0" indent="0" algn="ctr">
              <a:buNone/>
            </a:pPr>
            <a:r>
              <a:rPr lang="fr-FR" b="1" dirty="0">
                <a:latin typeface="Arial Narrow" panose="020B0606020202030204" pitchFamily="34" charset="0"/>
              </a:rPr>
              <a:t>Structure rattachée au MINJEC </a:t>
            </a:r>
          </a:p>
        </p:txBody>
      </p:sp>
    </p:spTree>
    <p:extLst>
      <p:ext uri="{BB962C8B-B14F-4D97-AF65-F5344CB8AC3E}">
        <p14:creationId xmlns:p14="http://schemas.microsoft.com/office/powerpoint/2010/main" val="2197682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091" y="-96982"/>
            <a:ext cx="8229600" cy="678873"/>
          </a:xfrm>
        </p:spPr>
        <p:txBody>
          <a:bodyPr>
            <a:normAutofit fontScale="90000"/>
          </a:bodyPr>
          <a:lstStyle/>
          <a:p>
            <a:r>
              <a:rPr sz="4000" dirty="0">
                <a:latin typeface="Arial Narrow" panose="020B0606020202030204" pitchFamily="34" charset="0"/>
              </a:rPr>
              <a:t>2. </a:t>
            </a:r>
            <a:r>
              <a:rPr lang="en-US" sz="4000" dirty="0" err="1">
                <a:latin typeface="Arial Narrow" panose="020B0606020202030204" pitchFamily="34" charset="0"/>
              </a:rPr>
              <a:t>Alignement</a:t>
            </a:r>
            <a:r>
              <a:rPr lang="en-US" sz="4000" dirty="0">
                <a:latin typeface="Arial Narrow" panose="020B0606020202030204" pitchFamily="34" charset="0"/>
              </a:rPr>
              <a:t> </a:t>
            </a:r>
            <a:r>
              <a:rPr lang="en-US" sz="4000" dirty="0" err="1">
                <a:latin typeface="Arial Narrow" panose="020B0606020202030204" pitchFamily="34" charset="0"/>
              </a:rPr>
              <a:t>Stratégique</a:t>
            </a:r>
            <a:endParaRPr sz="4000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091" y="484910"/>
            <a:ext cx="8589818" cy="6096000"/>
          </a:xfrm>
        </p:spPr>
        <p:txBody>
          <a:bodyPr>
            <a:noAutofit/>
          </a:bodyPr>
          <a:lstStyle/>
          <a:p>
            <a:r>
              <a:rPr lang="fr-FR" sz="2300" b="1" dirty="0">
                <a:latin typeface="Arial Narrow" panose="020B0606020202030204" pitchFamily="34" charset="0"/>
              </a:rPr>
              <a:t>Alignement avec les Hautes Instructions du Chef de l’État</a:t>
            </a:r>
          </a:p>
          <a:p>
            <a:pPr marL="0" indent="0">
              <a:buNone/>
            </a:pPr>
            <a:br>
              <a:rPr lang="fr-FR" sz="100" dirty="0">
                <a:latin typeface="Arial Narrow" panose="020B0606020202030204" pitchFamily="34" charset="0"/>
              </a:rPr>
            </a:br>
            <a:r>
              <a:rPr lang="fr-FR" sz="2300" dirty="0">
                <a:latin typeface="Arial Narrow" panose="020B0606020202030204" pitchFamily="34" charset="0"/>
              </a:rPr>
              <a:t>-</a:t>
            </a:r>
            <a:r>
              <a:rPr lang="fr-FR" sz="2300" b="1" dirty="0">
                <a:latin typeface="Arial Narrow" panose="020B0606020202030204" pitchFamily="34" charset="0"/>
              </a:rPr>
              <a:t>Contribution à la Stratégie Nationale de Développement 2020–2030 (SND30)</a:t>
            </a:r>
          </a:p>
          <a:p>
            <a:pPr marL="0" indent="0">
              <a:buNone/>
            </a:pPr>
            <a:endParaRPr lang="fr-FR" sz="100" dirty="0">
              <a:latin typeface="Arial Narrow" panose="020B0606020202030204" pitchFamily="34" charset="0"/>
            </a:endParaRPr>
          </a:p>
          <a:p>
            <a:pPr marL="0" indent="0" algn="just">
              <a:buNone/>
            </a:pPr>
            <a:r>
              <a:rPr lang="fr-FR" sz="23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PIFMAS s’inscrit dans le cadre de la réalisation des objectifs de la Stratégie Nationale de Développement 2030 à travers:</a:t>
            </a:r>
          </a:p>
          <a:p>
            <a:pPr marL="0" indent="0" algn="just">
              <a:buNone/>
            </a:pPr>
            <a:endParaRPr lang="fr-FR" sz="1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fr-FR" sz="23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fr-FR" sz="2300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fr-FR" sz="2300" b="1" dirty="0">
                <a:solidFill>
                  <a:prstClr val="black"/>
                </a:solidFill>
                <a:latin typeface="Arial Narrow" panose="020B0606020202030204" pitchFamily="34" charset="0"/>
              </a:rPr>
              <a:t>le premier pilier </a:t>
            </a:r>
            <a:r>
              <a:rPr lang="fr-FR" sz="2300" dirty="0">
                <a:solidFill>
                  <a:prstClr val="black"/>
                </a:solidFill>
                <a:latin typeface="Arial Narrow" panose="020B0606020202030204" pitchFamily="34" charset="0"/>
              </a:rPr>
              <a:t>qui concerne </a:t>
            </a:r>
            <a:r>
              <a:rPr lang="fr-FR" sz="2300" b="1" dirty="0">
                <a:solidFill>
                  <a:prstClr val="black"/>
                </a:solidFill>
                <a:latin typeface="Arial Narrow" panose="020B0606020202030204" pitchFamily="34" charset="0"/>
              </a:rPr>
              <a:t>la transformation structurelle de l’économie </a:t>
            </a:r>
            <a:r>
              <a:rPr lang="fr-FR" sz="2300" dirty="0">
                <a:solidFill>
                  <a:prstClr val="black"/>
                </a:solidFill>
                <a:latin typeface="Arial Narrow" panose="020B0606020202030204" pitchFamily="34" charset="0"/>
              </a:rPr>
              <a:t>avec le développement des industries et des services à travers les coopératives de fabrication du matériel sportif en vue de l’accélération de l’import substitution dans les sous secteurs textile-confection-cuir; </a:t>
            </a:r>
          </a:p>
          <a:p>
            <a:pPr marL="0" indent="0" algn="just">
              <a:buNone/>
            </a:pPr>
            <a:r>
              <a:rPr lang="fr-FR" sz="23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fr-FR" sz="23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deuxième pilier </a:t>
            </a:r>
            <a:r>
              <a:rPr lang="fr-FR" sz="23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qui porte </a:t>
            </a:r>
            <a:r>
              <a:rPr lang="fr-FR" sz="23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sur le capital humain et du bien être</a:t>
            </a:r>
            <a:r>
              <a:rPr lang="fr-FR" sz="23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avec ses axes: éducation, formation et employabilité à travers les incubateurs des coopératives et les  centres de prototypages de fabrication du matériel sportif);</a:t>
            </a:r>
          </a:p>
          <a:p>
            <a:pPr marL="0" indent="0" algn="just">
              <a:buNone/>
            </a:pPr>
            <a:endParaRPr lang="fr-FR" sz="2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fr-FR" sz="23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fr-FR" sz="23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troisième pilier </a:t>
            </a:r>
            <a:r>
              <a:rPr lang="fr-FR" sz="23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qui traite de la promotion de l’emploi et de l’insertion économique des jeunes à travers les centres de prototypages et des unités de fabrication du matériel sportif qui accompagnent les jeunes en coopératives sur le plan technique, entrepreneurial et managérial.</a:t>
            </a:r>
          </a:p>
          <a:p>
            <a:pPr marL="0" indent="0">
              <a:buNone/>
            </a:pPr>
            <a:br>
              <a:rPr lang="fr-FR" sz="2800" dirty="0">
                <a:latin typeface="Arial Narrow" panose="020B0606020202030204" pitchFamily="34" charset="0"/>
              </a:rPr>
            </a:br>
            <a:endParaRPr sz="28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2125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02998"/>
          </a:xfrm>
        </p:spPr>
        <p:txBody>
          <a:bodyPr>
            <a:normAutofit/>
          </a:bodyPr>
          <a:lstStyle/>
          <a:p>
            <a:r>
              <a:rPr sz="4000" dirty="0">
                <a:latin typeface="Arial Narrow" panose="020B0606020202030204" pitchFamily="34" charset="0"/>
              </a:rPr>
              <a:t>2. </a:t>
            </a:r>
            <a:r>
              <a:rPr lang="en-US" sz="4000" dirty="0" err="1">
                <a:latin typeface="Arial Narrow" panose="020B0606020202030204" pitchFamily="34" charset="0"/>
              </a:rPr>
              <a:t>Alignement</a:t>
            </a:r>
            <a:r>
              <a:rPr lang="en-US" sz="4000" dirty="0">
                <a:latin typeface="Arial Narrow" panose="020B0606020202030204" pitchFamily="34" charset="0"/>
              </a:rPr>
              <a:t> </a:t>
            </a:r>
            <a:r>
              <a:rPr lang="en-US" sz="4000" dirty="0" err="1">
                <a:latin typeface="Arial Narrow" panose="020B0606020202030204" pitchFamily="34" charset="0"/>
              </a:rPr>
              <a:t>Stratégique</a:t>
            </a:r>
            <a:r>
              <a:rPr lang="en-US" sz="4000" dirty="0">
                <a:latin typeface="Arial Narrow" panose="020B0606020202030204" pitchFamily="34" charset="0"/>
              </a:rPr>
              <a:t> (suite)</a:t>
            </a:r>
            <a:endParaRPr sz="4000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7636"/>
            <a:ext cx="8229600" cy="550025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b="1" dirty="0">
                <a:latin typeface="Arial Narrow" panose="020B0606020202030204" pitchFamily="34" charset="0"/>
              </a:rPr>
              <a:t>-Liens avec la Politique Nationale de la Jeunesse et le Plan Jeunesse</a:t>
            </a:r>
          </a:p>
          <a:p>
            <a:pPr marL="0" indent="0">
              <a:buNone/>
            </a:pPr>
            <a:endParaRPr lang="fr-FR" sz="1400" b="1" dirty="0">
              <a:latin typeface="Arial Narrow" panose="020B0606020202030204" pitchFamily="34" charset="0"/>
            </a:endParaRPr>
          </a:p>
          <a:p>
            <a:pPr marL="0" indent="0" algn="just">
              <a:buNone/>
            </a:pPr>
            <a:r>
              <a:rPr lang="fr-FR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PIFMAS à travers 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activités de prototypage et d’incubation contribuent à la réalisation de l’axe </a:t>
            </a:r>
            <a:r>
              <a:rPr lang="fr-FR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éducation et formation de la PNJ</a:t>
            </a:r>
            <a:endParaRPr lang="fr-FR" b="1" dirty="0">
              <a:latin typeface="Maiandra GD" panose="020E0502030308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dirty="0">
                <a:latin typeface="Arial Narrow" panose="020B0606020202030204" pitchFamily="34" charset="0"/>
                <a:cs typeface="Times New Roman" panose="02020603050405020304" pitchFamily="18" charset="0"/>
              </a:rPr>
              <a:t>Le financement des coopératives et leur accompagnement contribue à la réalisation de l’axe </a:t>
            </a:r>
            <a:r>
              <a:rPr lang="fr-FR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emploi et insertion sociale et économique  de la PNJ</a:t>
            </a:r>
            <a:endParaRPr b="1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5958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364" y="249381"/>
            <a:ext cx="8229600" cy="720437"/>
          </a:xfrm>
        </p:spPr>
        <p:txBody>
          <a:bodyPr>
            <a:normAutofit fontScale="90000"/>
          </a:bodyPr>
          <a:lstStyle/>
          <a:p>
            <a:r>
              <a:rPr dirty="0">
                <a:latin typeface="Arial Narrow" panose="020B0606020202030204" pitchFamily="34" charset="0"/>
              </a:rPr>
              <a:t>3. </a:t>
            </a:r>
            <a:r>
              <a:rPr lang="fr-FR" dirty="0">
                <a:latin typeface="Arial Narrow" panose="020B0606020202030204" pitchFamily="34" charset="0"/>
              </a:rPr>
              <a:t>Interventions Clés et actions phares</a:t>
            </a:r>
            <a:endParaRPr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6073"/>
            <a:ext cx="8229600" cy="550025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fr-FR" b="1" dirty="0">
                <a:latin typeface="Arial Narrow" panose="020B0606020202030204" pitchFamily="34" charset="0"/>
              </a:rPr>
              <a:t>-</a:t>
            </a:r>
            <a:r>
              <a:rPr lang="fr-FR" b="1" dirty="0">
                <a:solidFill>
                  <a:prstClr val="black"/>
                </a:solidFill>
                <a:latin typeface="Arial Narrow" panose="020B0606020202030204" pitchFamily="34" charset="0"/>
              </a:rPr>
              <a:t>Intervention phares ciblant les jeunes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fr-FR" sz="2400" dirty="0">
                <a:solidFill>
                  <a:prstClr val="black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Accompagnement entrepreneurial par les centres d’incubation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fr-FR" sz="2400" dirty="0">
                <a:solidFill>
                  <a:prstClr val="black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Accompagnement technique et appui à l’élaboration des prototypes</a:t>
            </a:r>
            <a:endParaRPr lang="en-US" sz="2400" dirty="0">
              <a:solidFill>
                <a:prstClr val="black"/>
              </a:solidFill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275"/>
              </a:spcAft>
            </a:pPr>
            <a:r>
              <a:rPr lang="fr-CM" sz="2400" dirty="0">
                <a:solidFill>
                  <a:prstClr val="black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Facilitation de l’accès au marché à travers le plateforme de communication (site web) </a:t>
            </a:r>
            <a:r>
              <a:rPr lang="fr-CM" sz="2400" dirty="0">
                <a:solidFill>
                  <a:prstClr val="black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ahoma" panose="020B0604030504040204" pitchFamily="34" charset="0"/>
                <a:hlinkClick r:id="rId2"/>
              </a:rPr>
              <a:t>www.pifmas.com</a:t>
            </a:r>
            <a:r>
              <a:rPr lang="fr-CM" sz="2400" dirty="0">
                <a:solidFill>
                  <a:prstClr val="black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 ;</a:t>
            </a:r>
          </a:p>
          <a:p>
            <a:pPr marL="0" indent="0">
              <a:lnSpc>
                <a:spcPct val="107000"/>
              </a:lnSpc>
              <a:spcAft>
                <a:spcPts val="275"/>
              </a:spcAft>
              <a:buNone/>
            </a:pPr>
            <a:r>
              <a:rPr lang="fr-FR" b="1" dirty="0"/>
              <a:t>Cible</a:t>
            </a:r>
          </a:p>
          <a:p>
            <a:pPr algn="just">
              <a:lnSpc>
                <a:spcPct val="107000"/>
              </a:lnSpc>
              <a:spcAft>
                <a:spcPts val="275"/>
              </a:spcAft>
            </a:pPr>
            <a:r>
              <a:rPr lang="fr-FR" sz="2400" dirty="0">
                <a:solidFill>
                  <a:prstClr val="black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Jeunes porteurs d’idée de coopérative de fabrication du matériel sportif des 10 régions du Cameroun </a:t>
            </a:r>
            <a:endParaRPr sz="2400" dirty="0">
              <a:solidFill>
                <a:prstClr val="black"/>
              </a:solidFill>
              <a:latin typeface="Arial Narrow" panose="020B060602020203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79653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124689"/>
            <a:ext cx="9005455" cy="932729"/>
          </a:xfrm>
        </p:spPr>
        <p:txBody>
          <a:bodyPr>
            <a:normAutofit/>
          </a:bodyPr>
          <a:lstStyle/>
          <a:p>
            <a:pPr algn="just"/>
            <a:r>
              <a:rPr lang="fr-FR" dirty="0"/>
              <a:t>4</a:t>
            </a:r>
            <a:r>
              <a:rPr dirty="0"/>
              <a:t>. </a:t>
            </a:r>
            <a:r>
              <a:rPr lang="fr-FR" dirty="0"/>
              <a:t>Réalisations et résultats clés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7418"/>
            <a:ext cx="8382000" cy="55373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>
                <a:latin typeface="Arial Narrow" panose="020B0606020202030204" pitchFamily="34" charset="0"/>
              </a:rPr>
              <a:t>-</a:t>
            </a:r>
            <a:r>
              <a:rPr lang="fr-FR" b="1" dirty="0">
                <a:latin typeface="Arial Narrow" panose="020B0606020202030204" pitchFamily="34" charset="0"/>
              </a:rPr>
              <a:t> Réalisations quantifiables</a:t>
            </a:r>
          </a:p>
          <a:p>
            <a:pPr algn="just">
              <a:lnSpc>
                <a:spcPct val="107000"/>
              </a:lnSpc>
              <a:spcAft>
                <a:spcPts val="275"/>
              </a:spcAft>
            </a:pPr>
            <a:r>
              <a:rPr lang="fr-FR" sz="2400" dirty="0">
                <a:solidFill>
                  <a:prstClr val="black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Création d’une plateforme permettant l’incubation, le prototypage et la vente en ligne des produits des jeunes bénéficiaires</a:t>
            </a:r>
            <a:endParaRPr lang="fr-FR" sz="2400" dirty="0">
              <a:latin typeface="Arial Narrow" panose="020B060602020203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algn="just">
              <a:lnSpc>
                <a:spcPct val="107000"/>
              </a:lnSpc>
              <a:spcAft>
                <a:spcPts val="275"/>
              </a:spcAft>
            </a:pPr>
            <a:r>
              <a:rPr lang="fr-FR" sz="2400" dirty="0">
                <a:latin typeface="Arial Narrow" panose="020B0606020202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Mise en place d’une coopérative de fabrication du matériel sportif à au CMPJ de Madagascar  </a:t>
            </a:r>
            <a:endParaRPr lang="en-US" sz="24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275"/>
              </a:spcAft>
            </a:pPr>
            <a:r>
              <a:rPr lang="fr-CM" sz="24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Acquisition des équipements en vue de la mise en place d’un centre d’incubation et de prototypage dans la ville de Yaoundé</a:t>
            </a:r>
          </a:p>
          <a:p>
            <a:pPr>
              <a:lnSpc>
                <a:spcPct val="107000"/>
              </a:lnSpc>
              <a:spcAft>
                <a:spcPts val="275"/>
              </a:spcAft>
            </a:pPr>
            <a:r>
              <a:rPr lang="fr-CM" sz="24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Formation de 19 experts en confection de maillots et survêtements, 31 en coaching entrepreneurial et 24 en fabrication de ballons et de filets par la CONFEJES</a:t>
            </a:r>
          </a:p>
          <a:p>
            <a:pPr>
              <a:lnSpc>
                <a:spcPct val="107000"/>
              </a:lnSpc>
              <a:spcAft>
                <a:spcPts val="275"/>
              </a:spcAft>
            </a:pPr>
            <a:r>
              <a:rPr lang="fr-CM" sz="24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Formation de 10 experts en fabrication par un expert indépendant </a:t>
            </a:r>
          </a:p>
          <a:p>
            <a:pPr>
              <a:lnSpc>
                <a:spcPct val="107000"/>
              </a:lnSpc>
              <a:spcAft>
                <a:spcPts val="275"/>
              </a:spcAft>
            </a:pPr>
            <a:endParaRPr lang="fr-CM" sz="24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275"/>
              </a:spcAft>
            </a:pPr>
            <a:endParaRPr lang="fr-CM" sz="2400" dirty="0">
              <a:latin typeface="Arial Narrow" panose="020B0606020202030204" pitchFamily="34" charset="0"/>
              <a:ea typeface="Calibri" panose="020F0502020204030204" pitchFamily="34" charset="0"/>
              <a:cs typeface="Tahoma" panose="020B0604030504040204" pitchFamily="34" charset="0"/>
            </a:endParaRPr>
          </a:p>
          <a:p>
            <a:pPr>
              <a:lnSpc>
                <a:spcPct val="107000"/>
              </a:lnSpc>
              <a:spcAft>
                <a:spcPts val="275"/>
              </a:spcAft>
            </a:pPr>
            <a:endParaRPr lang="fr-CM" dirty="0">
              <a:latin typeface="Arial Narrow" panose="020B0606020202030204" pitchFamily="34" charset="0"/>
              <a:ea typeface="Calibri" panose="020F0502020204030204" pitchFamily="34" charset="0"/>
              <a:cs typeface="Tahoma" panose="020B0604030504040204" pitchFamily="34" charset="0"/>
            </a:endParaRPr>
          </a:p>
          <a:p>
            <a:pPr>
              <a:lnSpc>
                <a:spcPct val="107000"/>
              </a:lnSpc>
              <a:spcAft>
                <a:spcPts val="275"/>
              </a:spcAft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136942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945" y="108384"/>
            <a:ext cx="8229600" cy="709034"/>
          </a:xfrm>
        </p:spPr>
        <p:txBody>
          <a:bodyPr>
            <a:normAutofit fontScale="90000"/>
          </a:bodyPr>
          <a:lstStyle/>
          <a:p>
            <a:r>
              <a:rPr lang="fr-FR" dirty="0">
                <a:latin typeface="Arial Narrow" panose="020B0606020202030204" pitchFamily="34" charset="0"/>
              </a:rPr>
              <a:t>5</a:t>
            </a:r>
            <a:r>
              <a:rPr dirty="0">
                <a:latin typeface="Arial Narrow" panose="020B0606020202030204" pitchFamily="34" charset="0"/>
              </a:rPr>
              <a:t>. </a:t>
            </a:r>
            <a:r>
              <a:rPr lang="en-US" dirty="0" err="1">
                <a:latin typeface="Arial Narrow" panose="020B0606020202030204" pitchFamily="34" charset="0"/>
              </a:rPr>
              <a:t>Défis</a:t>
            </a:r>
            <a:r>
              <a:rPr lang="en-US" dirty="0">
                <a:latin typeface="Arial Narrow" panose="020B0606020202030204" pitchFamily="34" charset="0"/>
              </a:rPr>
              <a:t> et </a:t>
            </a:r>
            <a:r>
              <a:rPr lang="en-US" dirty="0" err="1">
                <a:latin typeface="Arial Narrow" panose="020B0606020202030204" pitchFamily="34" charset="0"/>
              </a:rPr>
              <a:t>contraintes</a:t>
            </a:r>
            <a:endParaRPr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344" y="1018309"/>
            <a:ext cx="8257311" cy="5327073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15000"/>
              </a:lnSpc>
              <a:buNone/>
            </a:pPr>
            <a:r>
              <a:rPr lang="fr-FR" dirty="0">
                <a:latin typeface="Arial Narrow" panose="020B0606020202030204" pitchFamily="34" charset="0"/>
              </a:rPr>
              <a:t>Défis </a:t>
            </a:r>
          </a:p>
          <a:p>
            <a:pPr algn="just">
              <a:lnSpc>
                <a:spcPct val="107000"/>
              </a:lnSpc>
              <a:spcAft>
                <a:spcPts val="275"/>
              </a:spcAft>
            </a:pPr>
            <a:r>
              <a:rPr lang="fr-FR" sz="2400" dirty="0">
                <a:solidFill>
                  <a:prstClr val="black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Appropriation de la démarche d’intervention du PIFMAS par le personnel de terrain</a:t>
            </a:r>
          </a:p>
          <a:p>
            <a:pPr algn="just">
              <a:lnSpc>
                <a:spcPct val="107000"/>
              </a:lnSpc>
              <a:spcAft>
                <a:spcPts val="275"/>
              </a:spcAft>
            </a:pPr>
            <a:r>
              <a:rPr lang="fr-FR" sz="2400" dirty="0">
                <a:solidFill>
                  <a:prstClr val="black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Implication effective des CMPJ dans l’accompagnement des jeunes porteurs d’idées de création de coopérative de fabrication du matériel sportif</a:t>
            </a:r>
          </a:p>
          <a:p>
            <a:pPr marL="0" indent="0" algn="just">
              <a:lnSpc>
                <a:spcPct val="107000"/>
              </a:lnSpc>
              <a:spcAft>
                <a:spcPts val="275"/>
              </a:spcAft>
              <a:buNone/>
            </a:pPr>
            <a:r>
              <a:rPr lang="fr-FR" dirty="0">
                <a:latin typeface="Arial Narrow" panose="020B0606020202030204" pitchFamily="34" charset="0"/>
              </a:rPr>
              <a:t>Contraintes</a:t>
            </a:r>
          </a:p>
          <a:p>
            <a:pPr algn="just">
              <a:lnSpc>
                <a:spcPct val="107000"/>
              </a:lnSpc>
              <a:spcAft>
                <a:spcPts val="275"/>
              </a:spcAft>
            </a:pPr>
            <a:r>
              <a:rPr lang="fr-FR" sz="2400" dirty="0">
                <a:solidFill>
                  <a:prstClr val="black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Insuffisance des ressources en vue de l’accompagnement des jeunes</a:t>
            </a:r>
          </a:p>
          <a:p>
            <a:pPr algn="just">
              <a:lnSpc>
                <a:spcPct val="107000"/>
              </a:lnSpc>
              <a:spcAft>
                <a:spcPts val="275"/>
              </a:spcAft>
            </a:pPr>
            <a:r>
              <a:rPr lang="fr-FR" sz="2400" dirty="0">
                <a:solidFill>
                  <a:prstClr val="black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Insuffisance des capacités techniques du personnel de terrain dans la fabrication du matériel sportif.</a:t>
            </a:r>
          </a:p>
          <a:p>
            <a:pPr algn="just">
              <a:lnSpc>
                <a:spcPct val="107000"/>
              </a:lnSpc>
              <a:spcAft>
                <a:spcPts val="275"/>
              </a:spcAft>
            </a:pPr>
            <a:endParaRPr lang="fr-FR" sz="2400" dirty="0">
              <a:solidFill>
                <a:prstClr val="black"/>
              </a:solidFill>
              <a:latin typeface="Arial Narrow" panose="020B060602020203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07000"/>
              </a:lnSpc>
              <a:spcAft>
                <a:spcPts val="275"/>
              </a:spcAft>
            </a:pPr>
            <a:endParaRPr dirty="0"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43FB25-F942-6718-C900-ED2B41C8E9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3E025-A58B-F876-6F48-ACFECDE14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945" y="108384"/>
            <a:ext cx="8229600" cy="709034"/>
          </a:xfrm>
        </p:spPr>
        <p:txBody>
          <a:bodyPr>
            <a:normAutofit fontScale="90000"/>
          </a:bodyPr>
          <a:lstStyle/>
          <a:p>
            <a:r>
              <a:rPr lang="fr-FR" dirty="0">
                <a:latin typeface="Arial Narrow" panose="020B0606020202030204" pitchFamily="34" charset="0"/>
              </a:rPr>
              <a:t>6</a:t>
            </a:r>
            <a:r>
              <a:rPr dirty="0">
                <a:latin typeface="Arial Narrow" panose="020B0606020202030204" pitchFamily="34" charset="0"/>
              </a:rPr>
              <a:t>. </a:t>
            </a:r>
            <a:r>
              <a:rPr lang="fr-CM" sz="4000" noProof="0" dirty="0">
                <a:latin typeface="Arial Narrow" panose="020B0606020202030204" pitchFamily="34" charset="0"/>
              </a:rPr>
              <a:t>Opportunités de surmonter les défis et challenges</a:t>
            </a:r>
            <a:endParaRPr sz="4000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C2D7F0-6C7F-E505-0FAA-E2EE2D3F5A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44" y="1144769"/>
            <a:ext cx="8257311" cy="5327073"/>
          </a:xfrm>
        </p:spPr>
        <p:txBody>
          <a:bodyPr>
            <a:normAutofit/>
          </a:bodyPr>
          <a:lstStyle/>
          <a:p>
            <a:pPr lvl="0" algn="just">
              <a:lnSpc>
                <a:spcPct val="107000"/>
              </a:lnSpc>
              <a:spcAft>
                <a:spcPts val="275"/>
              </a:spcAft>
            </a:pPr>
            <a:r>
              <a:rPr lang="fr-FR" sz="2400" dirty="0">
                <a:solidFill>
                  <a:prstClr val="black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Les ressources allouées au plan spécial de promotion de l’emploi des jeunes prescrit par le Chef de l’Etat qui peuvent permettre de financer les bénéficiaires du PIFMAS</a:t>
            </a:r>
          </a:p>
          <a:p>
            <a:pPr lvl="0" algn="just">
              <a:lnSpc>
                <a:spcPct val="107000"/>
              </a:lnSpc>
              <a:spcAft>
                <a:spcPts val="275"/>
              </a:spcAft>
            </a:pPr>
            <a:endParaRPr lang="fr-FR" sz="2400" dirty="0">
              <a:solidFill>
                <a:prstClr val="black"/>
              </a:solidFill>
              <a:latin typeface="Arial Narrow" panose="020B060602020203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07000"/>
              </a:lnSpc>
              <a:spcAft>
                <a:spcPts val="275"/>
              </a:spcAft>
            </a:pPr>
            <a:r>
              <a:rPr lang="fr-FR" sz="2400" dirty="0">
                <a:solidFill>
                  <a:prstClr val="black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La mise en œuvre de la PNJ et de son plan jeunesse  dont le vole emploi, insertion sociale et économique pourrait contribuer à renforcer intentionnellement et financièrement le PIFMAS</a:t>
            </a:r>
          </a:p>
          <a:p>
            <a:pPr algn="just">
              <a:lnSpc>
                <a:spcPct val="107000"/>
              </a:lnSpc>
              <a:spcAft>
                <a:spcPts val="275"/>
              </a:spcAft>
            </a:pPr>
            <a:endParaRPr lang="fr-FR" sz="2400" dirty="0">
              <a:solidFill>
                <a:prstClr val="black"/>
              </a:solidFill>
              <a:latin typeface="Arial Narrow" panose="020B060602020203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07000"/>
              </a:lnSpc>
              <a:spcAft>
                <a:spcPts val="275"/>
              </a:spcAft>
            </a:pPr>
            <a:r>
              <a:rPr lang="fr-FR" sz="2400" dirty="0">
                <a:solidFill>
                  <a:prstClr val="black"/>
                </a:solidFill>
                <a:latin typeface="Arial Narrow" panose="020B0606020202030204" pitchFamily="34" charset="0"/>
                <a:cs typeface="Tahoma" panose="020B0604030504040204" pitchFamily="34" charset="0"/>
              </a:rPr>
              <a:t>La conférence des services centraux et extérieurs qui va contribuer au renforcement des capacités du personnel</a:t>
            </a:r>
          </a:p>
          <a:p>
            <a:pPr algn="just">
              <a:lnSpc>
                <a:spcPct val="107000"/>
              </a:lnSpc>
              <a:spcAft>
                <a:spcPts val="275"/>
              </a:spcAft>
            </a:pPr>
            <a:endParaRPr lang="fr-FR" sz="2400" dirty="0">
              <a:solidFill>
                <a:prstClr val="black"/>
              </a:solidFill>
              <a:latin typeface="Arial Narrow" panose="020B060602020203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07000"/>
              </a:lnSpc>
              <a:spcAft>
                <a:spcPts val="275"/>
              </a:spcAft>
            </a:pPr>
            <a:endParaRPr lang="fr-FR" sz="2400" dirty="0">
              <a:solidFill>
                <a:prstClr val="black"/>
              </a:solidFill>
              <a:latin typeface="Arial Narrow" panose="020B060602020203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07000"/>
              </a:lnSpc>
              <a:spcAft>
                <a:spcPts val="275"/>
              </a:spcAft>
            </a:pPr>
            <a:endParaRPr lang="fr-FR" sz="2400" dirty="0">
              <a:solidFill>
                <a:prstClr val="black"/>
              </a:solidFill>
              <a:latin typeface="Arial Narrow" panose="020B060602020203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07000"/>
              </a:lnSpc>
              <a:spcAft>
                <a:spcPts val="275"/>
              </a:spcAft>
            </a:pPr>
            <a:endParaRPr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93693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</TotalTime>
  <Words>756</Words>
  <Application>Microsoft Office PowerPoint</Application>
  <PresentationFormat>Affichage à l'écran (4:3)</PresentationFormat>
  <Paragraphs>76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9" baseType="lpstr">
      <vt:lpstr>Arial</vt:lpstr>
      <vt:lpstr>Arial Narrow</vt:lpstr>
      <vt:lpstr>Calibri</vt:lpstr>
      <vt:lpstr>Cambria</vt:lpstr>
      <vt:lpstr>Maiandra GD</vt:lpstr>
      <vt:lpstr>Wingdings</vt:lpstr>
      <vt:lpstr>Office Theme</vt:lpstr>
      <vt:lpstr>PRE-FORUM PRESENTATION TEMPLATE</vt:lpstr>
      <vt:lpstr>1. Mandat Institutionnel et Base Légale</vt:lpstr>
      <vt:lpstr> 1. Mandat Institutionnel et Base Légale (suite) </vt:lpstr>
      <vt:lpstr>2. Alignement Stratégique</vt:lpstr>
      <vt:lpstr>2. Alignement Stratégique (suite)</vt:lpstr>
      <vt:lpstr>3. Interventions Clés et actions phares</vt:lpstr>
      <vt:lpstr>4. Réalisations et résultats clés</vt:lpstr>
      <vt:lpstr>5. Défis et contraintes</vt:lpstr>
      <vt:lpstr>6. Opportunités de surmonter les défis et challenges</vt:lpstr>
      <vt:lpstr>7. Attentes du terrain</vt:lpstr>
      <vt:lpstr>8. Recommendations clé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PRE-FORUM PRESENTATION TEMPLATE</dc:title>
  <dc:creator/>
  <dc:description>generated using python-pptx</dc:description>
  <cp:lastModifiedBy>HP</cp:lastModifiedBy>
  <cp:revision>34</cp:revision>
  <dcterms:created xsi:type="dcterms:W3CDTF">2013-01-27T09:14:00Z</dcterms:created>
  <dcterms:modified xsi:type="dcterms:W3CDTF">2026-01-08T05:36:18Z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08584C82215A48D395FD58276FC1A3D9_12</vt:lpwstr>
  </property>
  <property fmtid="{D5CDD505-2E9C-101B-9397-08002B2CF9AE}" pid="3" name="KSOProductBuildVer">
    <vt:lpwstr>1033-12.2.0.13110</vt:lpwstr>
  </property>
</Properties>
</file>