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2418" y="570647"/>
            <a:ext cx="6612340" cy="2527391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fr-FR" b="1" dirty="0"/>
              <a:t>Forum National de la Jeunesse 2026 </a:t>
            </a:r>
            <a:endParaRPr lang="fr-FR" b="1" dirty="0" smtClean="0"/>
          </a:p>
          <a:p>
            <a:r>
              <a:rPr lang="fr-FR" b="1" dirty="0" smtClean="0"/>
              <a:t>Conférences </a:t>
            </a:r>
            <a:r>
              <a:rPr lang="fr-FR" b="1" dirty="0"/>
              <a:t>des Services Centraux, Déconcentrés, Rattachés et Sous tutelle du MINJEC</a:t>
            </a:r>
          </a:p>
          <a:p>
            <a:endParaRPr lang="fr-FR" sz="2800" b="1" dirty="0"/>
          </a:p>
          <a:p>
            <a:endParaRPr lang="fr-FR" sz="1600" b="1" dirty="0" smtClean="0"/>
          </a:p>
          <a:p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PRESENTATION DU CENAJES DE KRIBI</a:t>
            </a:r>
            <a:endParaRPr lang="fr-F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Image 3" descr="LOGO CENAJE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49438" y="4714214"/>
            <a:ext cx="1181100" cy="1095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/>
              <a:t>9. Contribution au Forum National de la Jeunesse 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Principaux messages à transmettre lors des délibérations du Forum (27-28 janvier 2026)</a:t>
            </a:r>
          </a:p>
          <a:p>
            <a:pPr lvl="1"/>
            <a:r>
              <a:rPr lang="fr-FR" dirty="0"/>
              <a:t>Contributions envisagées à la validation et à l'adoption du Plan </a:t>
            </a:r>
            <a:r>
              <a:rPr lang="fr-FR" dirty="0" smtClean="0"/>
              <a:t>Jeunesse: </a:t>
            </a:r>
            <a:r>
              <a:rPr lang="fr-FR" dirty="0" smtClean="0">
                <a:solidFill>
                  <a:srgbClr val="FF0000"/>
                </a:solidFill>
              </a:rPr>
              <a:t>rencontre avec les partenaires</a:t>
            </a:r>
            <a:endParaRPr lang="fr-FR" dirty="0">
              <a:solidFill>
                <a:srgbClr val="FF0000"/>
              </a:solidFill>
            </a:endParaRPr>
          </a:p>
          <a:p>
            <a:pPr lvl="1"/>
            <a:r>
              <a:rPr lang="fr-FR" dirty="0"/>
              <a:t>Questions d'importance prioritaires nécessitant une action </a:t>
            </a:r>
            <a:r>
              <a:rPr lang="fr-FR" dirty="0" smtClean="0"/>
              <a:t>collective: </a:t>
            </a:r>
            <a:r>
              <a:rPr lang="fr-FR" dirty="0" smtClean="0">
                <a:solidFill>
                  <a:srgbClr val="FF0000"/>
                </a:solidFill>
              </a:rPr>
              <a:t>rédaction d’un plaidoyer ou d’un mémorandum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Je vous remercie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Merci pour votre attention</a:t>
            </a:r>
          </a:p>
          <a:p>
            <a:pPr lvl="1"/>
            <a:r>
              <a:rPr lang="fr-FR" dirty="0"/>
              <a:t>Pour plus d’information: </a:t>
            </a:r>
            <a:r>
              <a:rPr lang="fr-FR" dirty="0" smtClean="0"/>
              <a:t>Contact téléphonique: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CM" dirty="0" smtClean="0">
                <a:solidFill>
                  <a:srgbClr val="FF0000"/>
                </a:solidFill>
              </a:rPr>
              <a:t>Directrice : 675104892/656322899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CM" dirty="0" smtClean="0">
                <a:solidFill>
                  <a:srgbClr val="FF0000"/>
                </a:solidFill>
              </a:rPr>
              <a:t>Directeur Adjoint : 677556931/693119698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CM" dirty="0" smtClean="0">
                <a:solidFill>
                  <a:srgbClr val="FF0000"/>
                </a:solidFill>
              </a:rPr>
              <a:t>SES : 677535570/697581486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CM" dirty="0" smtClean="0">
                <a:solidFill>
                  <a:srgbClr val="FF0000"/>
                </a:solidFill>
              </a:rPr>
              <a:t>SAF : 677757939/699918324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1. Cadre institutionnel et fondement juridique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Mission et principales responsabilités du Secrétariat Général, des Inspections Générales/Directions/Programmes</a:t>
            </a:r>
          </a:p>
          <a:p>
            <a:pPr lvl="1"/>
            <a:r>
              <a:rPr lang="fr-CM" dirty="0" smtClean="0">
                <a:solidFill>
                  <a:srgbClr val="FF0000"/>
                </a:solidFill>
              </a:rPr>
              <a:t>Décret N°82/158 du 05 mai modifiant et complétant le Décret N°81/270 du 10 juillet 1981 créant des Centres Nationaux de Jeunesse et des Sports (CENAJES) </a:t>
            </a:r>
            <a:endParaRPr lang="fr-FR" dirty="0" smtClean="0">
              <a:solidFill>
                <a:srgbClr val="FF0000"/>
              </a:solidFill>
            </a:endParaRPr>
          </a:p>
          <a:p>
            <a:pPr lvl="1"/>
            <a:r>
              <a:rPr lang="fr-FR" dirty="0" smtClean="0">
                <a:solidFill>
                  <a:srgbClr val="FF0000"/>
                </a:solidFill>
              </a:rPr>
              <a:t>Décret </a:t>
            </a:r>
            <a:r>
              <a:rPr lang="fr-FR" dirty="0" smtClean="0">
                <a:solidFill>
                  <a:srgbClr val="FF0000"/>
                </a:solidFill>
              </a:rPr>
              <a:t>N°84/050 du 27 avril 1984 portant Statut des CENAJES</a:t>
            </a:r>
            <a:endParaRPr lang="fr-FR" dirty="0">
              <a:solidFill>
                <a:srgbClr val="FF0000"/>
              </a:solidFill>
            </a:endParaRPr>
          </a:p>
          <a:p>
            <a:pPr lvl="1"/>
            <a:r>
              <a:rPr lang="fr-FR" dirty="0" smtClean="0">
                <a:solidFill>
                  <a:srgbClr val="FF0000"/>
                </a:solidFill>
              </a:rPr>
              <a:t>Service </a:t>
            </a:r>
            <a:r>
              <a:rPr lang="fr-FR" dirty="0">
                <a:solidFill>
                  <a:srgbClr val="FF0000"/>
                </a:solidFill>
              </a:rPr>
              <a:t>r</a:t>
            </a:r>
            <a:r>
              <a:rPr lang="fr-FR" dirty="0" smtClean="0">
                <a:solidFill>
                  <a:srgbClr val="FF0000"/>
                </a:solidFill>
              </a:rPr>
              <a:t>attaché </a:t>
            </a:r>
            <a:r>
              <a:rPr lang="fr-FR" dirty="0">
                <a:solidFill>
                  <a:srgbClr val="FF0000"/>
                </a:solidFill>
              </a:rPr>
              <a:t>du MINJEC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/>
              <a:t>2. Orientations stratégiques</a:t>
            </a:r>
            <a:br>
              <a:rPr lang="fr-FR"/>
            </a:b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Conformément aux Très Hautes Instructions du Chef de l'État, Président de la République</a:t>
            </a:r>
          </a:p>
          <a:p>
            <a:pPr lvl="1"/>
            <a:r>
              <a:rPr lang="fr-FR" dirty="0"/>
              <a:t>Contribution à la Stratégie Nationale de Développement 2020-2030 (SND30</a:t>
            </a:r>
            <a:r>
              <a:rPr lang="fr-FR" dirty="0" smtClean="0"/>
              <a:t>): </a:t>
            </a:r>
            <a:r>
              <a:rPr lang="fr-FR" dirty="0" smtClean="0">
                <a:solidFill>
                  <a:srgbClr val="FF0000"/>
                </a:solidFill>
              </a:rPr>
              <a:t>formation </a:t>
            </a:r>
            <a:r>
              <a:rPr lang="fr-FR" dirty="0" smtClean="0">
                <a:solidFill>
                  <a:srgbClr val="FF0000"/>
                </a:solidFill>
              </a:rPr>
              <a:t>et recyclage </a:t>
            </a:r>
            <a:r>
              <a:rPr lang="fr-FR" dirty="0" smtClean="0">
                <a:solidFill>
                  <a:srgbClr val="FF0000"/>
                </a:solidFill>
              </a:rPr>
              <a:t>des cadres moyens dans l’encadrement des populations</a:t>
            </a:r>
            <a:endParaRPr lang="fr-FR" dirty="0">
              <a:solidFill>
                <a:srgbClr val="FF0000"/>
              </a:solidFill>
            </a:endParaRPr>
          </a:p>
          <a:p>
            <a:pPr lvl="1"/>
            <a:r>
              <a:rPr lang="fr-FR" dirty="0"/>
              <a:t>Ancrage à la Politique Nationale de la Jeunesse et au Plan </a:t>
            </a:r>
            <a:r>
              <a:rPr lang="fr-FR" dirty="0" smtClean="0"/>
              <a:t>Jeunesse: </a:t>
            </a:r>
            <a:r>
              <a:rPr lang="fr-FR" dirty="0" smtClean="0">
                <a:solidFill>
                  <a:srgbClr val="FF0000"/>
                </a:solidFill>
              </a:rPr>
              <a:t>lutte contre le chômage; promotion de l’insertion socioécomique et professionnelle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/>
              <a:t>3. Principales interventions et Actions phares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Principaux programmes et projets implémentés </a:t>
            </a:r>
          </a:p>
          <a:p>
            <a:pPr lvl="1"/>
            <a:r>
              <a:rPr lang="fr-FR" dirty="0"/>
              <a:t>Initiatives phares en faveur de l'autonomisation des </a:t>
            </a:r>
            <a:r>
              <a:rPr lang="fr-FR" dirty="0" smtClean="0"/>
              <a:t>jeunes: </a:t>
            </a:r>
            <a:r>
              <a:rPr lang="fr-FR" dirty="0" smtClean="0">
                <a:solidFill>
                  <a:srgbClr val="FF0000"/>
                </a:solidFill>
              </a:rPr>
              <a:t>formation en entrepreneuriat, Encadrement des mouvements associatifs et des populations, Education Civique des jeunes et des populations (</a:t>
            </a:r>
            <a:r>
              <a:rPr lang="fr-FR" dirty="0" smtClean="0">
                <a:solidFill>
                  <a:srgbClr val="FF0000"/>
                </a:solidFill>
              </a:rPr>
              <a:t>REAMORCE, Volontariat…)</a:t>
            </a:r>
            <a:endParaRPr lang="fr-FR" dirty="0">
              <a:solidFill>
                <a:srgbClr val="FF0000"/>
              </a:solidFill>
            </a:endParaRPr>
          </a:p>
          <a:p>
            <a:pPr lvl="1"/>
            <a:r>
              <a:rPr lang="fr-FR" dirty="0"/>
              <a:t>Couverture géographique et groupes </a:t>
            </a:r>
            <a:r>
              <a:rPr lang="fr-FR" dirty="0" smtClean="0"/>
              <a:t>cibles: </a:t>
            </a:r>
            <a:r>
              <a:rPr lang="fr-FR" dirty="0" smtClean="0">
                <a:solidFill>
                  <a:srgbClr val="FF0000"/>
                </a:solidFill>
              </a:rPr>
              <a:t>encadrement de tous les jeunes camerounais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/>
              <a:t>4. Principales réalisations et résultats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Extrants et intrants quantifiables</a:t>
            </a:r>
          </a:p>
          <a:p>
            <a:pPr lvl="1"/>
            <a:r>
              <a:rPr lang="fr-FR" dirty="0"/>
              <a:t>Impact sur la jeunesse, l'engagement civique et l'inclusion </a:t>
            </a:r>
            <a:r>
              <a:rPr lang="fr-FR" dirty="0" smtClean="0"/>
              <a:t>socio-économique: </a:t>
            </a:r>
            <a:r>
              <a:rPr lang="fr-FR" dirty="0" smtClean="0">
                <a:solidFill>
                  <a:srgbClr val="FF0000"/>
                </a:solidFill>
              </a:rPr>
              <a:t>diminution du chômage, renforcement de l’autonomie des jeunes</a:t>
            </a:r>
            <a:endParaRPr lang="fr-FR" dirty="0">
              <a:solidFill>
                <a:srgbClr val="FF0000"/>
              </a:solidFill>
            </a:endParaRPr>
          </a:p>
          <a:p>
            <a:pPr lvl="1"/>
            <a:r>
              <a:rPr lang="fr-FR" dirty="0"/>
              <a:t>Statistiques illustratives et indicateurs de </a:t>
            </a:r>
            <a:r>
              <a:rPr lang="fr-FR" dirty="0" smtClean="0"/>
              <a:t>performance: </a:t>
            </a:r>
            <a:r>
              <a:rPr lang="fr-FR" dirty="0" smtClean="0">
                <a:solidFill>
                  <a:srgbClr val="FF0000"/>
                </a:solidFill>
              </a:rPr>
              <a:t>formation de plus de 3 000 (trois mille) jeunes depuis la réouverture avec un ancrage dans toute la République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/>
              <a:t>5. Défis et contraintes opérationnels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Défis institutionnels ou liés à la coordination</a:t>
            </a:r>
          </a:p>
          <a:p>
            <a:pPr lvl="1"/>
            <a:r>
              <a:rPr lang="fr-FR" dirty="0" smtClean="0"/>
              <a:t>Techniques: </a:t>
            </a:r>
            <a:r>
              <a:rPr lang="fr-FR" dirty="0" smtClean="0">
                <a:solidFill>
                  <a:srgbClr val="FF0000"/>
                </a:solidFill>
              </a:rPr>
              <a:t>carence d’enseignants, notamment d’expression anglaise; vétusté et insuffisance du matériel informatique; </a:t>
            </a:r>
            <a:r>
              <a:rPr lang="fr-FR" dirty="0" smtClean="0">
                <a:solidFill>
                  <a:srgbClr val="FF0000"/>
                </a:solidFill>
              </a:rPr>
              <a:t>manque</a:t>
            </a:r>
            <a:r>
              <a:rPr lang="fr-FR" dirty="0" smtClean="0">
                <a:solidFill>
                  <a:srgbClr val="FF0000"/>
                </a:solidFill>
              </a:rPr>
              <a:t> de Wi-Fi pour les recherches au profit des Enseignants et Etudiants</a:t>
            </a:r>
            <a:endParaRPr lang="fr-FR" dirty="0">
              <a:solidFill>
                <a:srgbClr val="FF0000"/>
              </a:solidFill>
            </a:endParaRPr>
          </a:p>
          <a:p>
            <a:pPr lvl="1"/>
            <a:r>
              <a:rPr lang="fr-FR" dirty="0"/>
              <a:t>Contraintes en matière de </a:t>
            </a:r>
            <a:r>
              <a:rPr lang="fr-FR" dirty="0" smtClean="0"/>
              <a:t>capacité: </a:t>
            </a:r>
            <a:r>
              <a:rPr lang="fr-FR" dirty="0" smtClean="0">
                <a:solidFill>
                  <a:srgbClr val="FF0000"/>
                </a:solidFill>
              </a:rPr>
              <a:t>vétusté des infrastructures </a:t>
            </a:r>
            <a:endParaRPr lang="fr-FR" dirty="0">
              <a:solidFill>
                <a:srgbClr val="FF0000"/>
              </a:solidFill>
            </a:endParaRPr>
          </a:p>
          <a:p>
            <a:pPr lvl="1"/>
            <a:r>
              <a:rPr lang="fr-FR" dirty="0" smtClean="0"/>
              <a:t>Financiers: </a:t>
            </a:r>
            <a:r>
              <a:rPr lang="fr-FR" dirty="0" smtClean="0">
                <a:solidFill>
                  <a:srgbClr val="FF0000"/>
                </a:solidFill>
              </a:rPr>
              <a:t>moyens insuffisants </a:t>
            </a:r>
            <a:r>
              <a:rPr lang="fr-FR" dirty="0" smtClean="0">
                <a:solidFill>
                  <a:srgbClr val="FF0000"/>
                </a:solidFill>
              </a:rPr>
              <a:t>pour l’encadrement des apprenants</a:t>
            </a:r>
            <a:endParaRPr lang="fr-FR" dirty="0">
              <a:solidFill>
                <a:srgbClr val="FF0000"/>
              </a:solidFill>
            </a:endParaRPr>
          </a:p>
          <a:p>
            <a:pPr lvl="1"/>
            <a:r>
              <a:rPr lang="fr-FR" dirty="0"/>
              <a:t>Contraintes </a:t>
            </a:r>
            <a:r>
              <a:rPr lang="fr-FR" dirty="0" smtClean="0"/>
              <a:t>logistiques: </a:t>
            </a:r>
            <a:r>
              <a:rPr lang="fr-FR" dirty="0" smtClean="0">
                <a:solidFill>
                  <a:srgbClr val="FF0000"/>
                </a:solidFill>
              </a:rPr>
              <a:t>absence de véhicules de liaison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/>
              <a:t>6. Opportunités pour surmonter les défis et les contraintes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sz="3200" dirty="0">
                <a:sym typeface="+mn-ea"/>
              </a:rPr>
              <a:t>Institutionnels ou liés à la coordination</a:t>
            </a:r>
          </a:p>
          <a:p>
            <a:pPr lvl="1"/>
            <a:r>
              <a:rPr lang="fr-FR" sz="3200" dirty="0">
                <a:sym typeface="+mn-ea"/>
              </a:rPr>
              <a:t>Opportunités </a:t>
            </a:r>
            <a:r>
              <a:rPr lang="fr-FR" sz="3200" dirty="0" smtClean="0">
                <a:sym typeface="+mn-ea"/>
              </a:rPr>
              <a:t>techniques: </a:t>
            </a:r>
            <a:r>
              <a:rPr lang="fr-FR" sz="3200" dirty="0" smtClean="0">
                <a:solidFill>
                  <a:srgbClr val="FF0000"/>
                </a:solidFill>
                <a:sym typeface="+mn-ea"/>
              </a:rPr>
              <a:t>recherche des </a:t>
            </a:r>
            <a:r>
              <a:rPr lang="fr-FR" sz="3200" dirty="0" smtClean="0">
                <a:solidFill>
                  <a:srgbClr val="FF0000"/>
                </a:solidFill>
                <a:sym typeface="+mn-ea"/>
              </a:rPr>
              <a:t>partenariats, entre autres KPDC, la Douane les Mairies d’Arrondissement de Kribi 1, Kribi 2 et </a:t>
            </a:r>
            <a:r>
              <a:rPr lang="fr-FR" sz="3200" dirty="0" err="1" smtClean="0">
                <a:solidFill>
                  <a:srgbClr val="FF0000"/>
                </a:solidFill>
                <a:sym typeface="+mn-ea"/>
              </a:rPr>
              <a:t>Lokoundjé</a:t>
            </a:r>
            <a:r>
              <a:rPr lang="fr-FR" sz="3200" dirty="0" smtClean="0">
                <a:solidFill>
                  <a:srgbClr val="FF0000"/>
                </a:solidFill>
                <a:sym typeface="+mn-ea"/>
              </a:rPr>
              <a:t>, les Sapeurs Pompiers, la Compagnie de Gendarmerie</a:t>
            </a:r>
            <a:endParaRPr lang="fr-FR" sz="3200" dirty="0">
              <a:solidFill>
                <a:srgbClr val="FF0000"/>
              </a:solidFill>
              <a:sym typeface="+mn-ea"/>
            </a:endParaRPr>
          </a:p>
          <a:p>
            <a:pPr lvl="1"/>
            <a:r>
              <a:rPr lang="fr-FR" sz="3200" dirty="0">
                <a:sym typeface="+mn-ea"/>
              </a:rPr>
              <a:t>Opportunités en matière de </a:t>
            </a:r>
            <a:r>
              <a:rPr lang="fr-FR" sz="3200" dirty="0" smtClean="0">
                <a:sym typeface="+mn-ea"/>
              </a:rPr>
              <a:t>capacité: </a:t>
            </a:r>
            <a:r>
              <a:rPr lang="fr-FR" sz="3200" dirty="0" smtClean="0">
                <a:solidFill>
                  <a:srgbClr val="FF0000"/>
                </a:solidFill>
                <a:sym typeface="+mn-ea"/>
              </a:rPr>
              <a:t>partenariat avec les CTD dans le domaine de </a:t>
            </a:r>
            <a:r>
              <a:rPr lang="fr-FR" sz="3200" dirty="0" smtClean="0">
                <a:solidFill>
                  <a:srgbClr val="FF0000"/>
                </a:solidFill>
                <a:sym typeface="+mn-ea"/>
              </a:rPr>
              <a:t>l’événementiel et dans le domaine du développement local en général</a:t>
            </a:r>
            <a:endParaRPr lang="fr-FR" sz="3200" dirty="0">
              <a:solidFill>
                <a:srgbClr val="FF0000"/>
              </a:solidFill>
              <a:sym typeface="+mn-ea"/>
            </a:endParaRPr>
          </a:p>
          <a:p>
            <a:pPr lvl="1"/>
            <a:r>
              <a:rPr lang="fr-FR" sz="3200" dirty="0">
                <a:sym typeface="+mn-ea"/>
              </a:rPr>
              <a:t>Opportunités </a:t>
            </a:r>
            <a:r>
              <a:rPr lang="fr-FR" sz="3200" dirty="0" smtClean="0">
                <a:sym typeface="+mn-ea"/>
              </a:rPr>
              <a:t>financières: </a:t>
            </a:r>
            <a:r>
              <a:rPr lang="fr-FR" sz="3200" dirty="0" smtClean="0">
                <a:solidFill>
                  <a:srgbClr val="FF0000"/>
                </a:solidFill>
                <a:sym typeface="+mn-ea"/>
              </a:rPr>
              <a:t>création des AGR, location de certaines infrastructures</a:t>
            </a:r>
            <a:endParaRPr lang="fr-FR" sz="3200" dirty="0">
              <a:solidFill>
                <a:srgbClr val="FF0000"/>
              </a:solidFill>
              <a:sym typeface="+mn-ea"/>
            </a:endParaRPr>
          </a:p>
          <a:p>
            <a:pPr lvl="1"/>
            <a:r>
              <a:rPr lang="fr-FR" sz="3200" dirty="0">
                <a:sym typeface="+mn-ea"/>
              </a:rPr>
              <a:t>Opportunités en matière de </a:t>
            </a:r>
            <a:r>
              <a:rPr lang="fr-FR" sz="3200" dirty="0" smtClean="0">
                <a:sym typeface="+mn-ea"/>
              </a:rPr>
              <a:t>logistiques: </a:t>
            </a:r>
            <a:r>
              <a:rPr lang="fr-FR" sz="3200" dirty="0" smtClean="0">
                <a:solidFill>
                  <a:srgbClr val="FF0000"/>
                </a:solidFill>
                <a:sym typeface="+mn-ea"/>
              </a:rPr>
              <a:t>création de partenariat </a:t>
            </a:r>
            <a:r>
              <a:rPr lang="fr-FR" sz="3200" dirty="0" smtClean="0">
                <a:solidFill>
                  <a:srgbClr val="FF0000"/>
                </a:solidFill>
                <a:sym typeface="+mn-ea"/>
              </a:rPr>
              <a:t>avec le Port Autonome de Kribi, la Mairie de la Ville de Kribi, </a:t>
            </a:r>
            <a:r>
              <a:rPr lang="fr-FR" sz="3200" dirty="0" smtClean="0">
                <a:solidFill>
                  <a:srgbClr val="FF0000"/>
                </a:solidFill>
                <a:sym typeface="+mn-ea"/>
              </a:rPr>
              <a:t>le BIR et certaines entreprises locales</a:t>
            </a:r>
            <a:endParaRPr lang="fr-FR" sz="3200" dirty="0">
              <a:solidFill>
                <a:srgbClr val="FF0000"/>
              </a:solidFill>
              <a:sym typeface="+mn-ea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/>
              <a:t>7. Les attentes du terrain (perspectives et priorités stratégiques)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Priorités à court et moyen terme</a:t>
            </a:r>
          </a:p>
          <a:p>
            <a:pPr lvl="1"/>
            <a:r>
              <a:rPr lang="fr-FR" dirty="0"/>
              <a:t>Réformes ou innovations </a:t>
            </a:r>
            <a:r>
              <a:rPr lang="fr-FR" dirty="0" smtClean="0"/>
              <a:t>prévues: </a:t>
            </a:r>
            <a:r>
              <a:rPr lang="fr-FR" dirty="0" smtClean="0">
                <a:solidFill>
                  <a:srgbClr val="FF0000"/>
                </a:solidFill>
              </a:rPr>
              <a:t>révision des curricula et des programmes en les arrimant aux différents programmes et missions du MINJEC</a:t>
            </a:r>
            <a:endParaRPr lang="fr-FR" dirty="0">
              <a:solidFill>
                <a:srgbClr val="FF0000"/>
              </a:solidFill>
            </a:endParaRPr>
          </a:p>
          <a:p>
            <a:pPr lvl="1"/>
            <a:r>
              <a:rPr lang="fr-FR" dirty="0"/>
              <a:t>Possibilités de synergies avec d'autres unités techniques opérationnelles du </a:t>
            </a:r>
            <a:r>
              <a:rPr lang="fr-FR" dirty="0" smtClean="0"/>
              <a:t>MINJEC: </a:t>
            </a:r>
            <a:r>
              <a:rPr lang="fr-FR" dirty="0" smtClean="0">
                <a:solidFill>
                  <a:srgbClr val="FF0000"/>
                </a:solidFill>
              </a:rPr>
              <a:t>certification de la formation à travers les séminaires, les formations à la carte et les soutenances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/>
              <a:t>8. Principales recommandations</a:t>
            </a:r>
            <a:br>
              <a:rPr lang="fr-FR"/>
            </a:b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Recommandations liées aux actions à entreprendre</a:t>
            </a:r>
          </a:p>
          <a:p>
            <a:pPr lvl="1"/>
            <a:r>
              <a:rPr lang="fr-FR" dirty="0"/>
              <a:t>Propositions visant à améliorer la coordination et </a:t>
            </a:r>
            <a:r>
              <a:rPr lang="fr-FR" dirty="0" smtClean="0"/>
              <a:t>l'efficacité: </a:t>
            </a:r>
            <a:r>
              <a:rPr lang="fr-FR" dirty="0" smtClean="0">
                <a:solidFill>
                  <a:srgbClr val="FF0000"/>
                </a:solidFill>
              </a:rPr>
              <a:t>participation aux réunions de coordinations; insertion dans les différents fora de discussion du MINJEC (CELCOM); relèvement du budget du CENAJES (DAG/MINJEC); prise en compte du profil de carrière; maturation du projet de réhabilitation du bloc administratif, des dortoirs et de la salle des professeurs (DEP)</a:t>
            </a:r>
            <a:endParaRPr lang="fr-FR" dirty="0">
              <a:solidFill>
                <a:srgbClr val="FF0000"/>
              </a:solidFill>
            </a:endParaRPr>
          </a:p>
          <a:p>
            <a:pPr lvl="1"/>
            <a:r>
              <a:rPr lang="fr-FR" dirty="0"/>
              <a:t>Ajustements politiques ou opérationnels à </a:t>
            </a:r>
            <a:r>
              <a:rPr lang="fr-FR" dirty="0" smtClean="0"/>
              <a:t>effectuer: révision du Statut du CENAJES (DAJ)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677</Words>
  <Application>Microsoft Office PowerPoint</Application>
  <PresentationFormat>Affichage à l'écran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Présentation PowerPoint</vt:lpstr>
      <vt:lpstr>1. Cadre institutionnel et fondement juridique</vt:lpstr>
      <vt:lpstr>2. Orientations stratégiques </vt:lpstr>
      <vt:lpstr>3. Principales interventions et Actions phares</vt:lpstr>
      <vt:lpstr>4. Principales réalisations et résultats</vt:lpstr>
      <vt:lpstr>5. Défis et contraintes opérationnels</vt:lpstr>
      <vt:lpstr>6. Opportunités pour surmonter les défis et les contraintes</vt:lpstr>
      <vt:lpstr>7. Les attentes du terrain (perspectives et priorités stratégiques)</vt:lpstr>
      <vt:lpstr>8. Principales recommandations </vt:lpstr>
      <vt:lpstr>9. Contribution au Forum National de la Jeunesse 2026</vt:lpstr>
      <vt:lpstr>Je vous remercie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MODÈLE DE PRÉSENTATION DE L’AVANT-FORUM</dc:title>
  <dc:creator>MBOM DIDIER</dc:creator>
  <dc:description>generated using python-pptx</dc:description>
  <cp:lastModifiedBy>PAULINE</cp:lastModifiedBy>
  <cp:revision>29</cp:revision>
  <dcterms:created xsi:type="dcterms:W3CDTF">2013-01-27T09:14:00Z</dcterms:created>
  <dcterms:modified xsi:type="dcterms:W3CDTF">2026-01-13T09:07:25Z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08584C82215A48D395FD58276FC1A3D9_12</vt:lpwstr>
  </property>
  <property fmtid="{D5CDD505-2E9C-101B-9397-08002B2CF9AE}" pid="3" name="KSOProductBuildVer">
    <vt:lpwstr>1033-12.2.0.13110</vt:lpwstr>
  </property>
</Properties>
</file>