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60" r:id="rId3"/>
    <p:sldId id="261" r:id="rId4"/>
    <p:sldId id="263" r:id="rId5"/>
    <p:sldId id="264" r:id="rId6"/>
    <p:sldId id="265" r:id="rId7"/>
    <p:sldId id="266" r:id="rId8"/>
    <p:sldId id="259" r:id="rId9"/>
    <p:sldId id="267" r:id="rId10"/>
    <p:sldId id="270" r:id="rId11"/>
    <p:sldId id="271" r:id="rId12"/>
    <p:sldId id="277" r:id="rId13"/>
    <p:sldId id="258" r:id="rId14"/>
    <p:sldId id="273" r:id="rId15"/>
    <p:sldId id="272" r:id="rId16"/>
    <p:sldId id="274" r:id="rId17"/>
    <p:sldId id="275" r:id="rId18"/>
    <p:sldId id="276" r:id="rId19"/>
  </p:sldIdLst>
  <p:sldSz cx="12192000" cy="6858000"/>
  <p:notesSz cx="6794500" cy="9906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5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C57C2592-F02B-4425-9C5D-AE377E7C72A8}" type="datetimeFigureOut">
              <a:rPr lang="fr-FR" smtClean="0"/>
              <a:t>08/01/2026</a:t>
            </a:fld>
            <a:endParaRPr lang="fr-FR"/>
          </a:p>
        </p:txBody>
      </p:sp>
      <p:sp>
        <p:nvSpPr>
          <p:cNvPr id="4" name="Espace réservé du pied de page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C943932C-4C4D-4379-B74B-250302E1FCF1}" type="slidenum">
              <a:rPr lang="fr-FR" smtClean="0"/>
              <a:t>‹N°›</a:t>
            </a:fld>
            <a:endParaRPr lang="fr-FR"/>
          </a:p>
        </p:txBody>
      </p:sp>
    </p:spTree>
    <p:extLst>
      <p:ext uri="{BB962C8B-B14F-4D97-AF65-F5344CB8AC3E}">
        <p14:creationId xmlns:p14="http://schemas.microsoft.com/office/powerpoint/2010/main" val="30176328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2BCE49C3-F307-42D2-AFD1-F10205537115}" type="datetimeFigureOut">
              <a:rPr lang="fr-FR" smtClean="0"/>
              <a:t>08/01/2026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2692136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CE49C3-F307-42D2-AFD1-F10205537115}" type="datetimeFigureOut">
              <a:rPr lang="fr-FR" smtClean="0"/>
              <a:t>08/01/2026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2022382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CE49C3-F307-42D2-AFD1-F10205537115}" type="datetimeFigureOut">
              <a:rPr lang="fr-FR" smtClean="0"/>
              <a:t>08/01/2026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15085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BCE49C3-F307-42D2-AFD1-F10205537115}" type="datetimeFigureOut">
              <a:rPr lang="fr-FR" smtClean="0"/>
              <a:t>08/01/2026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235553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2BCE49C3-F307-42D2-AFD1-F10205537115}" type="datetimeFigureOut">
              <a:rPr lang="fr-FR" smtClean="0"/>
              <a:t>08/01/2026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755364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BCE49C3-F307-42D2-AFD1-F10205537115}" type="datetimeFigureOut">
              <a:rPr lang="fr-FR" smtClean="0"/>
              <a:t>08/01/2026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898718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BCE49C3-F307-42D2-AFD1-F10205537115}" type="datetimeFigureOut">
              <a:rPr lang="fr-FR" smtClean="0"/>
              <a:t>08/01/2026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538905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BCE49C3-F307-42D2-AFD1-F10205537115}" type="datetimeFigureOut">
              <a:rPr lang="fr-FR" smtClean="0"/>
              <a:t>08/01/2026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2583872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BCE49C3-F307-42D2-AFD1-F10205537115}" type="datetimeFigureOut">
              <a:rPr lang="fr-FR" smtClean="0"/>
              <a:t>08/01/2026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160642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2BCE49C3-F307-42D2-AFD1-F10205537115}" type="datetimeFigureOut">
              <a:rPr lang="fr-FR" smtClean="0"/>
              <a:t>08/01/2026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2776535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2BCE49C3-F307-42D2-AFD1-F10205537115}" type="datetimeFigureOut">
              <a:rPr lang="fr-FR" smtClean="0"/>
              <a:t>08/01/2026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21B028-B29D-4150-B4ED-39E86A7A2F44}" type="slidenum">
              <a:rPr lang="fr-FR" smtClean="0"/>
              <a:t>‹N°›</a:t>
            </a:fld>
            <a:endParaRPr lang="fr-FR"/>
          </a:p>
        </p:txBody>
      </p:sp>
    </p:spTree>
    <p:extLst>
      <p:ext uri="{BB962C8B-B14F-4D97-AF65-F5344CB8AC3E}">
        <p14:creationId xmlns:p14="http://schemas.microsoft.com/office/powerpoint/2010/main" val="45737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E49C3-F307-42D2-AFD1-F10205537115}" type="datetimeFigureOut">
              <a:rPr lang="fr-FR" smtClean="0"/>
              <a:t>08/01/2026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1B028-B29D-4150-B4ED-39E86A7A2F44}" type="slidenum">
              <a:rPr lang="fr-FR" smtClean="0"/>
              <a:t>‹N°›</a:t>
            </a:fld>
            <a:endParaRPr lang="fr-FR"/>
          </a:p>
        </p:txBody>
      </p:sp>
    </p:spTree>
    <p:extLst>
      <p:ext uri="{BB962C8B-B14F-4D97-AF65-F5344CB8AC3E}">
        <p14:creationId xmlns:p14="http://schemas.microsoft.com/office/powerpoint/2010/main" val="1505824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56755" y="3226526"/>
            <a:ext cx="11899258" cy="2050868"/>
          </a:xfrm>
          <a:prstGeom prst="rect">
            <a:avLst/>
          </a:prstGeom>
          <a:noFill/>
        </p:spPr>
        <p:txBody>
          <a:bodyPr wrap="square" rtlCol="0" anchor="ctr">
            <a:noAutofit/>
          </a:bodyPr>
          <a:lstStyle/>
          <a:p>
            <a:pPr algn="ctr"/>
            <a:r>
              <a:rPr lang="fr-FR" sz="3600" b="1" dirty="0" smtClean="0">
                <a:solidFill>
                  <a:srgbClr val="C00000"/>
                </a:solidFill>
                <a:latin typeface="Arial Rounded MT Bold" panose="020F0704030504030204" pitchFamily="34" charset="0"/>
              </a:rPr>
              <a:t>INSPECTION GENERALE DES SERVICES</a:t>
            </a:r>
          </a:p>
          <a:p>
            <a:pPr algn="ctr"/>
            <a:endParaRPr lang="fr-FR" sz="2400" dirty="0" smtClean="0">
              <a:latin typeface="Arial Rounded MT Bold" panose="020F0704030504030204" pitchFamily="34" charset="0"/>
            </a:endParaRPr>
          </a:p>
          <a:p>
            <a:pPr algn="ctr"/>
            <a:r>
              <a:rPr lang="fr-FR" sz="2800" dirty="0" smtClean="0">
                <a:latin typeface="Arial Rounded MT Bold" panose="020F0704030504030204" pitchFamily="34" charset="0"/>
              </a:rPr>
              <a:t>PRESENTATION </a:t>
            </a:r>
            <a:endParaRPr lang="fr-FR" sz="2800" dirty="0">
              <a:latin typeface="Arial Rounded MT Bold" panose="020F0704030504030204" pitchFamily="34" charset="0"/>
            </a:endParaRPr>
          </a:p>
        </p:txBody>
      </p:sp>
      <p:sp>
        <p:nvSpPr>
          <p:cNvPr id="2" name="ZoneTexte 1"/>
          <p:cNvSpPr txBox="1"/>
          <p:nvPr/>
        </p:nvSpPr>
        <p:spPr>
          <a:xfrm>
            <a:off x="1260406" y="1265543"/>
            <a:ext cx="10476412" cy="1446550"/>
          </a:xfrm>
          <a:prstGeom prst="rect">
            <a:avLst/>
          </a:prstGeom>
          <a:noFill/>
        </p:spPr>
        <p:txBody>
          <a:bodyPr wrap="square" rtlCol="0">
            <a:spAutoFit/>
          </a:bodyPr>
          <a:lstStyle/>
          <a:p>
            <a:pPr algn="ctr"/>
            <a:r>
              <a:rPr lang="fr-FR" sz="4400" b="1" dirty="0">
                <a:solidFill>
                  <a:srgbClr val="0070C0"/>
                </a:solidFill>
                <a:latin typeface="Arial Rounded MT Bold" panose="020F0704030504030204" pitchFamily="34" charset="0"/>
              </a:rPr>
              <a:t>MINISTERE DE LA JEUNESSE ET DE L’EDUCATION </a:t>
            </a:r>
            <a:r>
              <a:rPr lang="fr-FR" sz="4400" b="1" dirty="0" smtClean="0">
                <a:solidFill>
                  <a:srgbClr val="0070C0"/>
                </a:solidFill>
                <a:latin typeface="Arial Rounded MT Bold" panose="020F0704030504030204" pitchFamily="34" charset="0"/>
              </a:rPr>
              <a:t>CIVIQUE</a:t>
            </a:r>
            <a:endParaRPr lang="fr-FR" sz="4400" dirty="0"/>
          </a:p>
        </p:txBody>
      </p:sp>
      <p:grpSp>
        <p:nvGrpSpPr>
          <p:cNvPr id="5" name="Groupe 4"/>
          <p:cNvGrpSpPr/>
          <p:nvPr/>
        </p:nvGrpSpPr>
        <p:grpSpPr>
          <a:xfrm>
            <a:off x="136480" y="127237"/>
            <a:ext cx="4503757" cy="878417"/>
            <a:chOff x="259312" y="127237"/>
            <a:chExt cx="4503757" cy="878417"/>
          </a:xfrm>
        </p:grpSpPr>
        <p:pic>
          <p:nvPicPr>
            <p:cNvPr id="6" name="Image 5"/>
            <p:cNvPicPr>
              <a:picLocks noChangeAspect="1"/>
            </p:cNvPicPr>
            <p:nvPr/>
          </p:nvPicPr>
          <p:blipFill rotWithShape="1">
            <a:blip r:embed="rId2"/>
            <a:srcRect l="28947" r="28633"/>
            <a:stretch/>
          </p:blipFill>
          <p:spPr>
            <a:xfrm>
              <a:off x="259312" y="127237"/>
              <a:ext cx="682389" cy="878417"/>
            </a:xfrm>
            <a:prstGeom prst="rect">
              <a:avLst/>
            </a:prstGeom>
          </p:spPr>
        </p:pic>
        <p:sp>
          <p:nvSpPr>
            <p:cNvPr id="8" name="ZoneTexte 7"/>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9" name="Groupe 8"/>
          <p:cNvGrpSpPr/>
          <p:nvPr/>
        </p:nvGrpSpPr>
        <p:grpSpPr>
          <a:xfrm rot="5400000">
            <a:off x="6173314" y="-5126611"/>
            <a:ext cx="723329" cy="11691522"/>
            <a:chOff x="-61408" y="983127"/>
            <a:chExt cx="1634305" cy="5392920"/>
          </a:xfrm>
        </p:grpSpPr>
        <p:sp>
          <p:nvSpPr>
            <p:cNvPr id="10" name="Éclair 9"/>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Éclair 10"/>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Éclair 11"/>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421614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548640" y="422031"/>
            <a:ext cx="11099409" cy="6147581"/>
          </a:xfrm>
        </p:spPr>
        <p:txBody>
          <a:bodyPr>
            <a:noAutofit/>
          </a:bodyPr>
          <a:lstStyle/>
          <a:p>
            <a:pPr indent="457200" algn="just">
              <a:lnSpc>
                <a:spcPct val="150000"/>
              </a:lnSpc>
            </a:pPr>
            <a:r>
              <a:rPr lang="fr-FR" sz="3200" b="1" dirty="0" smtClean="0">
                <a:latin typeface="Arial Rounded MT Bold" panose="020F0704030504030204" pitchFamily="34" charset="0"/>
              </a:rPr>
              <a:t>Chaque mission d’inspection ou de contrôle donne lieu à la rédaction d’un rapport adressé au Ministre, avec copie au secrétariat Général. Le Ministre adresse une copie du rapport au Ministre chargé de la réforme administrative et au Ministre chargé du contrôle supérieur de l’État.</a:t>
            </a: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6641734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584981" y="545909"/>
            <a:ext cx="11442896" cy="5923129"/>
          </a:xfrm>
        </p:spPr>
        <p:txBody>
          <a:bodyPr>
            <a:normAutofit/>
          </a:bodyPr>
          <a:lstStyle/>
          <a:p>
            <a:pPr indent="457200" algn="just">
              <a:lnSpc>
                <a:spcPct val="150000"/>
              </a:lnSpc>
            </a:pPr>
            <a:r>
              <a:rPr lang="fr-FR" sz="3200" b="1" dirty="0" smtClean="0">
                <a:latin typeface="Arial Rounded MT Bold" panose="020F0704030504030204" pitchFamily="34" charset="0"/>
              </a:rPr>
              <a:t>Le Ministre adresse trimestriellement au premier Ministre, Chef du Gouvernement un rapport de contrôle et à la fin de chaque année, le rapport d’activités de l’Inspection Générale des services.</a:t>
            </a: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478496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584981" y="1235902"/>
            <a:ext cx="11442896" cy="4564398"/>
          </a:xfrm>
        </p:spPr>
        <p:txBody>
          <a:bodyPr>
            <a:normAutofit/>
          </a:bodyPr>
          <a:lstStyle/>
          <a:p>
            <a:pPr indent="457200">
              <a:lnSpc>
                <a:spcPct val="150000"/>
              </a:lnSpc>
            </a:pPr>
            <a:r>
              <a:rPr lang="fr-FR" sz="3200" b="1" dirty="0" smtClean="0">
                <a:latin typeface="Arial Rounded MT Bold" panose="020F0704030504030204" pitchFamily="34" charset="0"/>
              </a:rPr>
              <a:t>L’Inspection Générale des Services abrite </a:t>
            </a:r>
            <a:r>
              <a:rPr lang="fr-FR" sz="3200" b="1" dirty="0" smtClean="0">
                <a:latin typeface="Arial Rounded MT Bold" panose="020F0704030504030204" pitchFamily="34" charset="0"/>
              </a:rPr>
              <a:t>trois principales Unités </a:t>
            </a:r>
            <a:r>
              <a:rPr lang="fr-FR" sz="3200" b="1" dirty="0" smtClean="0">
                <a:latin typeface="Arial Rounded MT Bold" panose="020F0704030504030204" pitchFamily="34" charset="0"/>
              </a:rPr>
              <a:t> :</a:t>
            </a:r>
            <a:br>
              <a:rPr lang="fr-FR" sz="3200" b="1" dirty="0" smtClean="0">
                <a:latin typeface="Arial Rounded MT Bold" panose="020F0704030504030204" pitchFamily="34" charset="0"/>
              </a:rPr>
            </a:br>
            <a:r>
              <a:rPr lang="fr-FR" sz="3200" b="1" dirty="0" smtClean="0">
                <a:latin typeface="Arial Rounded MT Bold" panose="020F0704030504030204" pitchFamily="34" charset="0"/>
              </a:rPr>
              <a:t>- La Cellule de Lutte </a:t>
            </a:r>
            <a:r>
              <a:rPr lang="fr-FR" sz="3200" b="1" dirty="0" smtClean="0">
                <a:latin typeface="Arial Rounded MT Bold" panose="020F0704030504030204" pitchFamily="34" charset="0"/>
              </a:rPr>
              <a:t>Contre la Corruption ;</a:t>
            </a:r>
            <a:br>
              <a:rPr lang="fr-FR" sz="3200" b="1" dirty="0" smtClean="0">
                <a:latin typeface="Arial Rounded MT Bold" panose="020F0704030504030204" pitchFamily="34" charset="0"/>
              </a:rPr>
            </a:br>
            <a:r>
              <a:rPr lang="fr-FR" sz="3200" b="1" dirty="0" smtClean="0">
                <a:latin typeface="Arial Rounded MT Bold" panose="020F0704030504030204" pitchFamily="34" charset="0"/>
              </a:rPr>
              <a:t>- La Cellule du Civisme</a:t>
            </a:r>
            <a:r>
              <a:rPr lang="fr-FR" sz="3200" b="1" dirty="0">
                <a:latin typeface="Arial Rounded MT Bold" panose="020F0704030504030204" pitchFamily="34" charset="0"/>
              </a:rPr>
              <a:t> </a:t>
            </a:r>
            <a:r>
              <a:rPr lang="fr-FR" sz="3200" b="1" dirty="0" smtClean="0">
                <a:latin typeface="Arial Rounded MT Bold" panose="020F0704030504030204" pitchFamily="34" charset="0"/>
              </a:rPr>
              <a:t>;</a:t>
            </a:r>
            <a:br>
              <a:rPr lang="fr-FR" sz="3200" b="1" dirty="0" smtClean="0">
                <a:latin typeface="Arial Rounded MT Bold" panose="020F0704030504030204" pitchFamily="34" charset="0"/>
              </a:rPr>
            </a:br>
            <a:r>
              <a:rPr lang="fr-FR" sz="3200" b="1" dirty="0" smtClean="0">
                <a:latin typeface="Arial Rounded MT Bold" panose="020F0704030504030204" pitchFamily="34" charset="0"/>
              </a:rPr>
              <a:t>- Et le Programme Ministériel de Bonne Gouvernance.</a:t>
            </a:r>
            <a:endParaRPr lang="fr-FR" sz="3200" b="1" dirty="0" smtClean="0">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565047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545910" y="1187114"/>
            <a:ext cx="11262913" cy="5493462"/>
          </a:xfrm>
        </p:spPr>
        <p:txBody>
          <a:bodyPr>
            <a:noAutofit/>
          </a:bodyPr>
          <a:lstStyle/>
          <a:p>
            <a:pPr>
              <a:lnSpc>
                <a:spcPct val="150000"/>
              </a:lnSpc>
            </a:pPr>
            <a:r>
              <a:rPr lang="fr-FR" sz="2400" dirty="0" smtClean="0">
                <a:latin typeface="Arial Rounded MT Bold" panose="020F0704030504030204" pitchFamily="34" charset="0"/>
              </a:rPr>
              <a:t>Au courant de l’année 2025 l’Inspection Générale des Services a mené plusieurs activités à savoir :</a:t>
            </a:r>
            <a:br>
              <a:rPr lang="fr-FR" sz="2400" dirty="0" smtClean="0">
                <a:latin typeface="Arial Rounded MT Bold" panose="020F0704030504030204" pitchFamily="34" charset="0"/>
              </a:rPr>
            </a:br>
            <a:r>
              <a:rPr lang="fr-FR" sz="3200" dirty="0" smtClean="0">
                <a:latin typeface="Arial Rounded MT Bold" panose="020F0704030504030204" pitchFamily="34" charset="0"/>
              </a:rPr>
              <a:t>	</a:t>
            </a:r>
            <a:r>
              <a:rPr lang="fr-FR" sz="2400" dirty="0" smtClean="0">
                <a:latin typeface="Arial Rounded MT Bold" panose="020F0704030504030204" pitchFamily="34" charset="0"/>
              </a:rPr>
              <a:t>- l’entretien avec les Unités Techniques Opérationnelles;</a:t>
            </a:r>
            <a:br>
              <a:rPr lang="fr-FR" sz="2400" dirty="0" smtClean="0">
                <a:latin typeface="Arial Rounded MT Bold" panose="020F0704030504030204" pitchFamily="34" charset="0"/>
              </a:rPr>
            </a:br>
            <a:r>
              <a:rPr lang="fr-FR" sz="2400" dirty="0" smtClean="0">
                <a:latin typeface="Arial Rounded MT Bold" panose="020F0704030504030204" pitchFamily="34" charset="0"/>
              </a:rPr>
              <a:t>	- l’entretien avec les responsables des Services Déconcentrés et Rattachés du MINJEC;</a:t>
            </a:r>
            <a:br>
              <a:rPr lang="fr-FR" sz="2400" dirty="0" smtClean="0">
                <a:latin typeface="Arial Rounded MT Bold" panose="020F0704030504030204" pitchFamily="34" charset="0"/>
              </a:rPr>
            </a:br>
            <a:r>
              <a:rPr lang="fr-FR" sz="2400" dirty="0" smtClean="0">
                <a:latin typeface="Arial Rounded MT Bold" panose="020F0704030504030204" pitchFamily="34" charset="0"/>
              </a:rPr>
              <a:t>	- les descentes inopinées dans certaines structures;</a:t>
            </a:r>
            <a:br>
              <a:rPr lang="fr-FR" sz="2400" dirty="0" smtClean="0">
                <a:latin typeface="Arial Rounded MT Bold" panose="020F0704030504030204" pitchFamily="34" charset="0"/>
              </a:rPr>
            </a:br>
            <a:r>
              <a:rPr lang="fr-FR" sz="2400" dirty="0" smtClean="0">
                <a:latin typeface="Arial Rounded MT Bold" panose="020F0704030504030204" pitchFamily="34" charset="0"/>
              </a:rPr>
              <a:t>	- le suivi des cérémonies de levée et de descente des couleurs au niveau du bâtiment siège;</a:t>
            </a:r>
            <a:br>
              <a:rPr lang="fr-FR" sz="2400" dirty="0" smtClean="0">
                <a:latin typeface="Arial Rounded MT Bold" panose="020F0704030504030204" pitchFamily="34" charset="0"/>
              </a:rPr>
            </a:br>
            <a:r>
              <a:rPr lang="fr-FR" sz="2400" dirty="0" smtClean="0">
                <a:latin typeface="Arial Rounded MT Bold" panose="020F0704030504030204" pitchFamily="34" charset="0"/>
              </a:rPr>
              <a:t>	- la participation au Conseil de discipline. </a:t>
            </a:r>
            <a:endParaRPr lang="fr-FR" sz="2400" dirty="0">
              <a:latin typeface="Arial Rounded MT Bold" panose="020F0704030504030204" pitchFamily="34" charset="0"/>
            </a:endParaRPr>
          </a:p>
        </p:txBody>
      </p:sp>
      <p:grpSp>
        <p:nvGrpSpPr>
          <p:cNvPr id="5" name="Groupe 4"/>
          <p:cNvGrpSpPr/>
          <p:nvPr/>
        </p:nvGrpSpPr>
        <p:grpSpPr>
          <a:xfrm>
            <a:off x="136480" y="127237"/>
            <a:ext cx="4503757" cy="878417"/>
            <a:chOff x="259312" y="127237"/>
            <a:chExt cx="4503757" cy="878417"/>
          </a:xfrm>
        </p:grpSpPr>
        <p:pic>
          <p:nvPicPr>
            <p:cNvPr id="6" name="Image 5"/>
            <p:cNvPicPr>
              <a:picLocks noChangeAspect="1"/>
            </p:cNvPicPr>
            <p:nvPr/>
          </p:nvPicPr>
          <p:blipFill rotWithShape="1">
            <a:blip r:embed="rId2"/>
            <a:srcRect l="28947" r="28633"/>
            <a:stretch/>
          </p:blipFill>
          <p:spPr>
            <a:xfrm>
              <a:off x="259312" y="127237"/>
              <a:ext cx="682389" cy="878417"/>
            </a:xfrm>
            <a:prstGeom prst="rect">
              <a:avLst/>
            </a:prstGeom>
          </p:spPr>
        </p:pic>
        <p:sp>
          <p:nvSpPr>
            <p:cNvPr id="7" name="ZoneTexte 6"/>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8" name="Groupe 7"/>
          <p:cNvGrpSpPr/>
          <p:nvPr/>
        </p:nvGrpSpPr>
        <p:grpSpPr>
          <a:xfrm rot="5400000">
            <a:off x="6173314" y="-5126611"/>
            <a:ext cx="723329" cy="11691522"/>
            <a:chOff x="-61408" y="983127"/>
            <a:chExt cx="1634305" cy="5392920"/>
          </a:xfrm>
        </p:grpSpPr>
        <p:sp>
          <p:nvSpPr>
            <p:cNvPr id="9" name="Éclair 8"/>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Éclair 9"/>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Éclair 10"/>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 name="Rectangle 3"/>
          <p:cNvSpPr/>
          <p:nvPr/>
        </p:nvSpPr>
        <p:spPr>
          <a:xfrm>
            <a:off x="723331" y="222773"/>
            <a:ext cx="11207932" cy="1127873"/>
          </a:xfrm>
          <a:prstGeom prst="rect">
            <a:avLst/>
          </a:prstGeom>
        </p:spPr>
        <p:txBody>
          <a:bodyPr wrap="square">
            <a:spAutoFit/>
          </a:bodyPr>
          <a:lstStyle/>
          <a:p>
            <a:pPr lvl="0" algn="ctr">
              <a:lnSpc>
                <a:spcPct val="200000"/>
              </a:lnSpc>
            </a:pPr>
            <a:r>
              <a:rPr lang="fr-FR" sz="4000" dirty="0" smtClean="0">
                <a:solidFill>
                  <a:srgbClr val="C00000"/>
                </a:solidFill>
                <a:latin typeface="Arial Rounded MT Bold" panose="020F0704030504030204" pitchFamily="34" charset="0"/>
              </a:rPr>
              <a:t>II. LES PRINCIPAUX CONSTATS DE TERRAIN</a:t>
            </a:r>
            <a:endParaRPr lang="fr-FR" sz="3600" dirty="0">
              <a:solidFill>
                <a:srgbClr val="C00000"/>
              </a:solidFill>
              <a:latin typeface="Arial Rounded MT Bold" panose="020F0704030504030204" pitchFamily="34" charset="0"/>
            </a:endParaRPr>
          </a:p>
        </p:txBody>
      </p:sp>
    </p:spTree>
    <p:extLst>
      <p:ext uri="{BB962C8B-B14F-4D97-AF65-F5344CB8AC3E}">
        <p14:creationId xmlns:p14="http://schemas.microsoft.com/office/powerpoint/2010/main" val="22058501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 name="Titre 1"/>
          <p:cNvSpPr>
            <a:spLocks noGrp="1"/>
          </p:cNvSpPr>
          <p:nvPr>
            <p:ph type="title"/>
          </p:nvPr>
        </p:nvSpPr>
        <p:spPr>
          <a:xfrm>
            <a:off x="368490" y="811513"/>
            <a:ext cx="11546005" cy="6155140"/>
          </a:xfrm>
        </p:spPr>
        <p:txBody>
          <a:bodyPr anchor="t">
            <a:normAutofit/>
          </a:bodyPr>
          <a:lstStyle/>
          <a:p>
            <a:pPr lvl="0">
              <a:lnSpc>
                <a:spcPct val="150000"/>
              </a:lnSpc>
              <a:spcAft>
                <a:spcPts val="0"/>
              </a:spcAft>
            </a:pPr>
            <a:r>
              <a:rPr lang="fr-FR" sz="2200" dirty="0" smtClean="0">
                <a:latin typeface="Arial Rounded MT Bold" panose="020F0704030504030204" pitchFamily="34" charset="0"/>
              </a:rPr>
              <a:t>Il est ressorti des différentes activités ci-dessus, les principaux constats suivants :</a:t>
            </a:r>
            <a:br>
              <a:rPr lang="fr-FR" sz="2200" dirty="0" smtClean="0">
                <a:latin typeface="Arial Rounded MT Bold" panose="020F0704030504030204" pitchFamily="34" charset="0"/>
              </a:rPr>
            </a:br>
            <a:r>
              <a:rPr lang="fr-FR" sz="2800" dirty="0" smtClean="0">
                <a:latin typeface="Arial Rounded MT Bold" panose="020F0704030504030204" pitchFamily="34" charset="0"/>
              </a:rPr>
              <a:t>	</a:t>
            </a:r>
            <a:r>
              <a:rPr lang="fr-FR" sz="2700" b="1" dirty="0" smtClean="0">
                <a:latin typeface="Arial Rounded MT Bold" panose="020F0704030504030204" pitchFamily="34" charset="0"/>
              </a:rPr>
              <a:t>-</a:t>
            </a:r>
            <a:r>
              <a:rPr lang="fr-FR" sz="2200" dirty="0" smtClean="0">
                <a:latin typeface="Arial Rounded MT Bold" panose="020F0704030504030204" pitchFamily="34" charset="0"/>
              </a:rPr>
              <a:t> </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la </a:t>
            </a:r>
            <a:r>
              <a:rPr lang="fr-FR" sz="2200" dirty="0">
                <a:latin typeface="Arial Rounded MT Bold" panose="020F0704030504030204" pitchFamily="34" charset="0"/>
                <a:ea typeface="Calibri" panose="020F0502020204030204" pitchFamily="34" charset="0"/>
                <a:cs typeface="Times New Roman" panose="02020603050405020304" pitchFamily="18" charset="0"/>
              </a:rPr>
              <a:t>non </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maîtrise </a:t>
            </a:r>
            <a:r>
              <a:rPr lang="fr-FR" sz="2200" dirty="0">
                <a:latin typeface="Arial Rounded MT Bold" panose="020F0704030504030204" pitchFamily="34" charset="0"/>
                <a:ea typeface="Calibri" panose="020F0502020204030204" pitchFamily="34" charset="0"/>
                <a:cs typeface="Times New Roman" panose="02020603050405020304" pitchFamily="18" charset="0"/>
              </a:rPr>
              <a:t>de l’organigramme du MINJEC par certains collaborateurs de terrain et par ricochet, les missions qui leurs sont assignées;</a:t>
            </a:r>
            <a:r>
              <a:rPr lang="fr-FR" sz="1600" dirty="0">
                <a:latin typeface="Arial Rounded MT Bold" panose="020F0704030504030204" pitchFamily="34" charset="0"/>
                <a:ea typeface="Calibri" panose="020F0502020204030204" pitchFamily="34" charset="0"/>
                <a:cs typeface="Times New Roman" panose="02020603050405020304" pitchFamily="18" charset="0"/>
              </a:rPr>
              <a:t/>
            </a:r>
            <a:br>
              <a:rPr lang="fr-FR" sz="1600" dirty="0">
                <a:latin typeface="Arial Rounded MT Bold" panose="020F0704030504030204" pitchFamily="34" charset="0"/>
                <a:ea typeface="Calibri" panose="020F0502020204030204" pitchFamily="34" charset="0"/>
                <a:cs typeface="Times New Roman" panose="02020603050405020304" pitchFamily="18" charset="0"/>
              </a:rPr>
            </a:b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700" b="1" dirty="0">
                <a:latin typeface="Arial Rounded MT Bold" panose="020F0704030504030204" pitchFamily="34" charset="0"/>
              </a:rPr>
              <a:t>-</a:t>
            </a: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la </a:t>
            </a:r>
            <a:r>
              <a:rPr lang="fr-FR" sz="2200" dirty="0">
                <a:latin typeface="Arial Rounded MT Bold" panose="020F0704030504030204" pitchFamily="34" charset="0"/>
                <a:ea typeface="Calibri" panose="020F0502020204030204" pitchFamily="34" charset="0"/>
                <a:cs typeface="Times New Roman" panose="02020603050405020304" pitchFamily="18" charset="0"/>
              </a:rPr>
              <a:t>méconnaissance des Programmes et Projets en cours d’exécution au MINJEC ;</a:t>
            </a:r>
            <a:r>
              <a:rPr lang="fr-FR" sz="1600" dirty="0">
                <a:latin typeface="Arial Rounded MT Bold" panose="020F0704030504030204" pitchFamily="34" charset="0"/>
                <a:ea typeface="Calibri" panose="020F0502020204030204" pitchFamily="34" charset="0"/>
                <a:cs typeface="Times New Roman" panose="02020603050405020304" pitchFamily="18" charset="0"/>
              </a:rPr>
              <a:t/>
            </a:r>
            <a:br>
              <a:rPr lang="fr-FR" sz="1600" dirty="0">
                <a:latin typeface="Arial Rounded MT Bold" panose="020F0704030504030204" pitchFamily="34" charset="0"/>
                <a:ea typeface="Calibri" panose="020F0502020204030204" pitchFamily="34" charset="0"/>
                <a:cs typeface="Times New Roman" panose="02020603050405020304" pitchFamily="18" charset="0"/>
              </a:rPr>
            </a:b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700" b="1" dirty="0">
                <a:latin typeface="Arial Rounded MT Bold" panose="020F0704030504030204" pitchFamily="34" charset="0"/>
              </a:rPr>
              <a:t>-</a:t>
            </a: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l’absentéisme </a:t>
            </a:r>
            <a:r>
              <a:rPr lang="fr-FR" sz="2200" dirty="0">
                <a:latin typeface="Arial Rounded MT Bold" panose="020F0704030504030204" pitchFamily="34" charset="0"/>
                <a:ea typeface="Calibri" panose="020F0502020204030204" pitchFamily="34" charset="0"/>
                <a:cs typeface="Times New Roman" panose="02020603050405020304" pitchFamily="18" charset="0"/>
              </a:rPr>
              <a:t>récurrent de certains personnels sur le terrain ;</a:t>
            </a:r>
            <a:r>
              <a:rPr lang="fr-FR" sz="1600" dirty="0">
                <a:latin typeface="Arial Rounded MT Bold" panose="020F0704030504030204" pitchFamily="34" charset="0"/>
                <a:ea typeface="Calibri" panose="020F0502020204030204" pitchFamily="34" charset="0"/>
                <a:cs typeface="Times New Roman" panose="02020603050405020304" pitchFamily="18" charset="0"/>
              </a:rPr>
              <a:t/>
            </a:r>
            <a:br>
              <a:rPr lang="fr-FR" sz="1600" dirty="0">
                <a:latin typeface="Arial Rounded MT Bold" panose="020F0704030504030204" pitchFamily="34" charset="0"/>
                <a:ea typeface="Calibri" panose="020F0502020204030204" pitchFamily="34" charset="0"/>
                <a:cs typeface="Times New Roman" panose="02020603050405020304" pitchFamily="18" charset="0"/>
              </a:rPr>
            </a:b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700" b="1" dirty="0">
                <a:latin typeface="Arial Rounded MT Bold" panose="020F0704030504030204" pitchFamily="34" charset="0"/>
              </a:rPr>
              <a:t>-</a:t>
            </a: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le </a:t>
            </a:r>
            <a:r>
              <a:rPr lang="fr-FR" sz="2200" dirty="0">
                <a:latin typeface="Arial Rounded MT Bold" panose="020F0704030504030204" pitchFamily="34" charset="0"/>
                <a:ea typeface="Calibri" panose="020F0502020204030204" pitchFamily="34" charset="0"/>
                <a:cs typeface="Times New Roman" panose="02020603050405020304" pitchFamily="18" charset="0"/>
              </a:rPr>
              <a:t>boycott des cérémonies de levée et de descente des couleurs par certains personnels et certaines </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UTO ;</a:t>
            </a:r>
            <a:r>
              <a:rPr lang="fr-FR" sz="1600" dirty="0">
                <a:latin typeface="Arial Rounded MT Bold" panose="020F0704030504030204" pitchFamily="34" charset="0"/>
                <a:ea typeface="Calibri" panose="020F0502020204030204" pitchFamily="34" charset="0"/>
                <a:cs typeface="Times New Roman" panose="02020603050405020304" pitchFamily="18" charset="0"/>
              </a:rPr>
              <a:t/>
            </a:r>
            <a:br>
              <a:rPr lang="fr-FR" sz="1600" dirty="0">
                <a:latin typeface="Arial Rounded MT Bold" panose="020F0704030504030204" pitchFamily="34" charset="0"/>
                <a:ea typeface="Calibri" panose="020F0502020204030204" pitchFamily="34" charset="0"/>
                <a:cs typeface="Times New Roman" panose="02020603050405020304" pitchFamily="18" charset="0"/>
              </a:rPr>
            </a:b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700" b="1" dirty="0">
                <a:latin typeface="Arial Rounded MT Bold" panose="020F0704030504030204" pitchFamily="34" charset="0"/>
              </a:rPr>
              <a:t>-</a:t>
            </a:r>
            <a:r>
              <a:rPr lang="fr-FR" sz="1600" dirty="0" smtClean="0">
                <a:latin typeface="Arial Rounded MT Bold" panose="020F0704030504030204" pitchFamily="34" charset="0"/>
                <a:ea typeface="Calibri" panose="020F0502020204030204" pitchFamily="34" charset="0"/>
                <a:cs typeface="Times New Roman" panose="02020603050405020304" pitchFamily="18" charset="0"/>
              </a:rPr>
              <a:t> </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la </a:t>
            </a:r>
            <a:r>
              <a:rPr lang="fr-FR" sz="2200" dirty="0">
                <a:latin typeface="Arial Rounded MT Bold" panose="020F0704030504030204" pitchFamily="34" charset="0"/>
                <a:ea typeface="Calibri" panose="020F0502020204030204" pitchFamily="34" charset="0"/>
                <a:cs typeface="Times New Roman" panose="02020603050405020304" pitchFamily="18" charset="0"/>
              </a:rPr>
              <a:t>non maitrise de l’exécution de l’Hymne National du Cameroun dans son entièreté</a:t>
            </a:r>
            <a:r>
              <a:rPr lang="fr-FR" sz="2200" dirty="0" smtClean="0">
                <a:latin typeface="Arial Rounded MT Bold" panose="020F0704030504030204" pitchFamily="34" charset="0"/>
                <a:ea typeface="Calibri" panose="020F0502020204030204" pitchFamily="34" charset="0"/>
                <a:cs typeface="Times New Roman" panose="02020603050405020304" pitchFamily="18" charset="0"/>
              </a:rPr>
              <a:t>.</a:t>
            </a:r>
            <a:endParaRPr lang="fr-FR" sz="2800" dirty="0">
              <a:latin typeface="Arial Rounded MT Bold" panose="020F0704030504030204" pitchFamily="34" charset="0"/>
            </a:endParaRPr>
          </a:p>
        </p:txBody>
      </p:sp>
    </p:spTree>
    <p:extLst>
      <p:ext uri="{BB962C8B-B14F-4D97-AF65-F5344CB8AC3E}">
        <p14:creationId xmlns:p14="http://schemas.microsoft.com/office/powerpoint/2010/main" val="2697068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8" name="Groupe 7"/>
          <p:cNvGrpSpPr/>
          <p:nvPr/>
        </p:nvGrpSpPr>
        <p:grpSpPr>
          <a:xfrm rot="5400000">
            <a:off x="6173314" y="-5126611"/>
            <a:ext cx="723329" cy="11691522"/>
            <a:chOff x="-61408" y="983127"/>
            <a:chExt cx="1634305" cy="5392920"/>
          </a:xfrm>
        </p:grpSpPr>
        <p:sp>
          <p:nvSpPr>
            <p:cNvPr id="9" name="Éclair 8"/>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Éclair 9"/>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Éclair 10"/>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 name="Titre 1"/>
          <p:cNvSpPr>
            <a:spLocks noGrp="1"/>
          </p:cNvSpPr>
          <p:nvPr>
            <p:ph type="title"/>
          </p:nvPr>
        </p:nvSpPr>
        <p:spPr>
          <a:xfrm>
            <a:off x="368491" y="1555849"/>
            <a:ext cx="11440332" cy="5281684"/>
          </a:xfrm>
        </p:spPr>
        <p:txBody>
          <a:bodyPr anchor="t">
            <a:noAutofit/>
          </a:bodyPr>
          <a:lstStyle/>
          <a:p>
            <a:pPr lvl="0">
              <a:lnSpc>
                <a:spcPct val="100000"/>
              </a:lnSpc>
            </a:pPr>
            <a:r>
              <a:rPr lang="fr-FR" sz="3200" dirty="0" smtClean="0">
                <a:latin typeface="Arial Rounded MT Bold" panose="020F0704030504030204" pitchFamily="34" charset="0"/>
              </a:rPr>
              <a:t>A la suite des activités menées en 2025, il est attendu des responsables de terrain et des UTO les éléments suivants :</a:t>
            </a:r>
            <a:br>
              <a:rPr lang="fr-FR" sz="3200" dirty="0" smtClean="0">
                <a:latin typeface="Arial Rounded MT Bold" panose="020F0704030504030204" pitchFamily="34" charset="0"/>
              </a:rPr>
            </a:br>
            <a:r>
              <a:rPr lang="fr-FR" sz="3200" dirty="0" smtClean="0">
                <a:latin typeface="Arial Rounded MT Bold" panose="020F0704030504030204" pitchFamily="34" charset="0"/>
              </a:rPr>
              <a:t>	</a:t>
            </a:r>
            <a:r>
              <a:rPr lang="fr-FR" sz="1800" dirty="0" smtClean="0">
                <a:latin typeface="Arial Rounded MT Bold" panose="020F0704030504030204" pitchFamily="34" charset="0"/>
              </a:rPr>
              <a:t>- </a:t>
            </a:r>
            <a:r>
              <a:rPr lang="fr-FR" sz="3600" b="1" dirty="0" smtClean="0">
                <a:latin typeface="Arial Rounded MT Bold" panose="020F0704030504030204" pitchFamily="34" charset="0"/>
              </a:rPr>
              <a:t>la </a:t>
            </a:r>
            <a:r>
              <a:rPr lang="fr-FR" sz="3600" b="1" dirty="0">
                <a:latin typeface="Arial Rounded MT Bold" panose="020F0704030504030204" pitchFamily="34" charset="0"/>
              </a:rPr>
              <a:t>tenue régulière des fiches de présence au poste avec transmission mensuelle à l’IGS ;</a:t>
            </a:r>
            <a:r>
              <a:rPr lang="fr-FR" sz="3600" dirty="0">
                <a:latin typeface="Arial Rounded MT Bold" panose="020F0704030504030204" pitchFamily="34" charset="0"/>
              </a:rPr>
              <a:t/>
            </a:r>
            <a:br>
              <a:rPr lang="fr-FR" sz="3600" dirty="0">
                <a:latin typeface="Arial Rounded MT Bold" panose="020F0704030504030204" pitchFamily="34" charset="0"/>
              </a:rPr>
            </a:br>
            <a:r>
              <a:rPr lang="fr-FR" sz="3600" dirty="0" smtClean="0">
                <a:latin typeface="Arial Rounded MT Bold" panose="020F0704030504030204" pitchFamily="34" charset="0"/>
              </a:rPr>
              <a:t>	- </a:t>
            </a:r>
            <a:r>
              <a:rPr lang="fr-FR" sz="3600" b="1" dirty="0" smtClean="0">
                <a:latin typeface="Arial Rounded MT Bold" panose="020F0704030504030204" pitchFamily="34" charset="0"/>
              </a:rPr>
              <a:t>l’élaboration </a:t>
            </a:r>
            <a:r>
              <a:rPr lang="fr-FR" sz="3600" b="1" dirty="0">
                <a:latin typeface="Arial Rounded MT Bold" panose="020F0704030504030204" pitchFamily="34" charset="0"/>
              </a:rPr>
              <a:t>et la transmission des plans d’action ;</a:t>
            </a:r>
            <a:r>
              <a:rPr lang="fr-FR" sz="3600" dirty="0">
                <a:latin typeface="Arial Rounded MT Bold" panose="020F0704030504030204" pitchFamily="34" charset="0"/>
              </a:rPr>
              <a:t/>
            </a:r>
            <a:br>
              <a:rPr lang="fr-FR" sz="3600" dirty="0">
                <a:latin typeface="Arial Rounded MT Bold" panose="020F0704030504030204" pitchFamily="34" charset="0"/>
              </a:rPr>
            </a:br>
            <a:r>
              <a:rPr lang="fr-FR" sz="3600" dirty="0" smtClean="0">
                <a:latin typeface="Arial Rounded MT Bold" panose="020F0704030504030204" pitchFamily="34" charset="0"/>
              </a:rPr>
              <a:t>	- </a:t>
            </a:r>
            <a:r>
              <a:rPr lang="fr-FR" sz="3600" b="1" dirty="0" smtClean="0">
                <a:latin typeface="Arial Rounded MT Bold" panose="020F0704030504030204" pitchFamily="34" charset="0"/>
              </a:rPr>
              <a:t>la </a:t>
            </a:r>
            <a:r>
              <a:rPr lang="fr-FR" sz="3600" b="1" dirty="0">
                <a:latin typeface="Arial Rounded MT Bold" panose="020F0704030504030204" pitchFamily="34" charset="0"/>
              </a:rPr>
              <a:t>rédaction et la transmission des rapports d’activités </a:t>
            </a:r>
            <a:r>
              <a:rPr lang="fr-FR" sz="3600" b="1" dirty="0" smtClean="0">
                <a:latin typeface="Arial Rounded MT Bold" panose="020F0704030504030204" pitchFamily="34" charset="0"/>
              </a:rPr>
              <a:t>;</a:t>
            </a:r>
            <a:endParaRPr lang="fr-FR" dirty="0">
              <a:latin typeface="Arial Rounded MT Bold" panose="020F0704030504030204" pitchFamily="34" charset="0"/>
            </a:endParaRPr>
          </a:p>
        </p:txBody>
      </p:sp>
      <p:sp>
        <p:nvSpPr>
          <p:cNvPr id="4" name="Rectangle 3"/>
          <p:cNvSpPr/>
          <p:nvPr/>
        </p:nvSpPr>
        <p:spPr>
          <a:xfrm>
            <a:off x="1705963" y="259312"/>
            <a:ext cx="9604516" cy="1323439"/>
          </a:xfrm>
          <a:prstGeom prst="rect">
            <a:avLst/>
          </a:prstGeom>
        </p:spPr>
        <p:txBody>
          <a:bodyPr wrap="square">
            <a:spAutoFit/>
          </a:bodyPr>
          <a:lstStyle/>
          <a:p>
            <a:pPr lvl="0" algn="ctr">
              <a:lnSpc>
                <a:spcPct val="200000"/>
              </a:lnSpc>
            </a:pPr>
            <a:r>
              <a:rPr lang="fr-FR" sz="4000" b="1" dirty="0" smtClean="0">
                <a:solidFill>
                  <a:srgbClr val="C00000"/>
                </a:solidFill>
                <a:latin typeface="Arial Rounded MT Bold" panose="020F0704030504030204" pitchFamily="34" charset="0"/>
              </a:rPr>
              <a:t>III. LES ATTENTES</a:t>
            </a:r>
            <a:endParaRPr lang="fr-FR" sz="4000" b="1" dirty="0">
              <a:solidFill>
                <a:srgbClr val="C00000"/>
              </a:solidFill>
              <a:latin typeface="Arial Rounded MT Bold" panose="020F0704030504030204" pitchFamily="34" charset="0"/>
            </a:endParaRPr>
          </a:p>
        </p:txBody>
      </p:sp>
      <p:grpSp>
        <p:nvGrpSpPr>
          <p:cNvPr id="5" name="Groupe 4"/>
          <p:cNvGrpSpPr/>
          <p:nvPr/>
        </p:nvGrpSpPr>
        <p:grpSpPr>
          <a:xfrm>
            <a:off x="136480" y="127237"/>
            <a:ext cx="4503757" cy="878417"/>
            <a:chOff x="259312" y="127237"/>
            <a:chExt cx="4503757" cy="878417"/>
          </a:xfrm>
        </p:grpSpPr>
        <p:pic>
          <p:nvPicPr>
            <p:cNvPr id="6" name="Image 5"/>
            <p:cNvPicPr>
              <a:picLocks noChangeAspect="1"/>
            </p:cNvPicPr>
            <p:nvPr/>
          </p:nvPicPr>
          <p:blipFill rotWithShape="1">
            <a:blip r:embed="rId2"/>
            <a:srcRect l="28947" r="28633"/>
            <a:stretch/>
          </p:blipFill>
          <p:spPr>
            <a:xfrm>
              <a:off x="259312" y="127237"/>
              <a:ext cx="682389" cy="878417"/>
            </a:xfrm>
            <a:prstGeom prst="rect">
              <a:avLst/>
            </a:prstGeom>
          </p:spPr>
        </p:pic>
        <p:sp>
          <p:nvSpPr>
            <p:cNvPr id="7" name="ZoneTexte 6"/>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spTree>
    <p:extLst>
      <p:ext uri="{BB962C8B-B14F-4D97-AF65-F5344CB8AC3E}">
        <p14:creationId xmlns:p14="http://schemas.microsoft.com/office/powerpoint/2010/main" val="38114518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 name="Titre 1"/>
          <p:cNvSpPr>
            <a:spLocks noGrp="1"/>
          </p:cNvSpPr>
          <p:nvPr>
            <p:ph type="title"/>
          </p:nvPr>
        </p:nvSpPr>
        <p:spPr>
          <a:xfrm>
            <a:off x="723331" y="320723"/>
            <a:ext cx="11440332" cy="6537277"/>
          </a:xfrm>
        </p:spPr>
        <p:txBody>
          <a:bodyPr anchor="t">
            <a:noAutofit/>
          </a:bodyPr>
          <a:lstStyle/>
          <a:p>
            <a:pPr lvl="0">
              <a:lnSpc>
                <a:spcPct val="150000"/>
              </a:lnSpc>
            </a:pPr>
            <a:r>
              <a:rPr lang="fr-FR" b="1" dirty="0" smtClean="0"/>
              <a:t>	</a:t>
            </a:r>
            <a:r>
              <a:rPr lang="fr-FR" sz="3400" b="1" dirty="0" smtClean="0">
                <a:latin typeface="Arial Rounded MT Bold" panose="020F0704030504030204" pitchFamily="34" charset="0"/>
              </a:rPr>
              <a:t>- la </a:t>
            </a:r>
            <a:r>
              <a:rPr lang="fr-FR" sz="3400" b="1" dirty="0">
                <a:latin typeface="Arial Rounded MT Bold" panose="020F0704030504030204" pitchFamily="34" charset="0"/>
              </a:rPr>
              <a:t>transmission du fichier du personnel actualisé;</a:t>
            </a:r>
            <a:r>
              <a:rPr lang="fr-FR" sz="3400" dirty="0">
                <a:latin typeface="Arial Rounded MT Bold" panose="020F0704030504030204" pitchFamily="34" charset="0"/>
              </a:rPr>
              <a:t/>
            </a:r>
            <a:br>
              <a:rPr lang="fr-FR" sz="3400" dirty="0">
                <a:latin typeface="Arial Rounded MT Bold" panose="020F0704030504030204" pitchFamily="34" charset="0"/>
              </a:rPr>
            </a:br>
            <a:r>
              <a:rPr lang="fr-FR" sz="3400" dirty="0" smtClean="0">
                <a:latin typeface="Arial Rounded MT Bold" panose="020F0704030504030204" pitchFamily="34" charset="0"/>
              </a:rPr>
              <a:t>	-</a:t>
            </a:r>
            <a:r>
              <a:rPr lang="fr-FR" sz="3400" b="1" dirty="0" smtClean="0">
                <a:latin typeface="Arial Rounded MT Bold" panose="020F0704030504030204" pitchFamily="34" charset="0"/>
              </a:rPr>
              <a:t>l’élaboration </a:t>
            </a:r>
            <a:r>
              <a:rPr lang="fr-FR" sz="3400" b="1" dirty="0">
                <a:latin typeface="Arial Rounded MT Bold" panose="020F0704030504030204" pitchFamily="34" charset="0"/>
              </a:rPr>
              <a:t>de la fiche des besoins en renforcement des capacités et le type de formation sollicité ;</a:t>
            </a:r>
            <a:r>
              <a:rPr lang="fr-FR" sz="3400" dirty="0">
                <a:latin typeface="Arial Rounded MT Bold" panose="020F0704030504030204" pitchFamily="34" charset="0"/>
              </a:rPr>
              <a:t/>
            </a:r>
            <a:br>
              <a:rPr lang="fr-FR" sz="3400" dirty="0">
                <a:latin typeface="Arial Rounded MT Bold" panose="020F0704030504030204" pitchFamily="34" charset="0"/>
              </a:rPr>
            </a:br>
            <a:r>
              <a:rPr lang="fr-FR" sz="3400" dirty="0" smtClean="0">
                <a:latin typeface="Arial Rounded MT Bold" panose="020F0704030504030204" pitchFamily="34" charset="0"/>
              </a:rPr>
              <a:t>	-</a:t>
            </a:r>
            <a:r>
              <a:rPr lang="fr-FR" sz="3400" b="1" dirty="0" smtClean="0">
                <a:latin typeface="Arial Rounded MT Bold" panose="020F0704030504030204" pitchFamily="34" charset="0"/>
              </a:rPr>
              <a:t>l’élaboration </a:t>
            </a:r>
            <a:r>
              <a:rPr lang="fr-FR" sz="3400" b="1" dirty="0">
                <a:latin typeface="Arial Rounded MT Bold" panose="020F0704030504030204" pitchFamily="34" charset="0"/>
              </a:rPr>
              <a:t>et le suivi de la fiche d’évaluation individuelle de traitement des dossiers avec transmission trimestrielle à l’IGS.</a:t>
            </a:r>
            <a:endParaRPr lang="fr-FR" sz="3400" dirty="0">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spTree>
    <p:extLst>
      <p:ext uri="{BB962C8B-B14F-4D97-AF65-F5344CB8AC3E}">
        <p14:creationId xmlns:p14="http://schemas.microsoft.com/office/powerpoint/2010/main" val="3588654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920086" y="1583141"/>
            <a:ext cx="10515600" cy="3589360"/>
          </a:xfrm>
        </p:spPr>
        <p:txBody>
          <a:bodyPr>
            <a:normAutofit fontScale="90000"/>
          </a:bodyPr>
          <a:lstStyle/>
          <a:p>
            <a:pPr algn="ctr">
              <a:lnSpc>
                <a:spcPct val="200000"/>
              </a:lnSpc>
            </a:pPr>
            <a:r>
              <a:rPr lang="fr-FR" b="1" dirty="0" smtClean="0">
                <a:solidFill>
                  <a:srgbClr val="00B0F0"/>
                </a:solidFill>
                <a:latin typeface="Arial Rounded MT Bold" panose="020F0704030504030204" pitchFamily="34" charset="0"/>
              </a:rPr>
              <a:t>LE RESPECT DES REGLES D’ETHIQUE ET DE DEONTOLOGIE ADMINISTRATIVES</a:t>
            </a:r>
            <a:endParaRPr lang="fr-FR" b="1" dirty="0">
              <a:solidFill>
                <a:srgbClr val="00B0F0"/>
              </a:solidFill>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9186990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1521664" y="1920025"/>
            <a:ext cx="8729240" cy="3191942"/>
          </a:xfrm>
        </p:spPr>
        <p:txBody>
          <a:bodyPr>
            <a:normAutofit/>
          </a:bodyPr>
          <a:lstStyle/>
          <a:p>
            <a:pPr algn="ctr">
              <a:lnSpc>
                <a:spcPct val="200000"/>
              </a:lnSpc>
            </a:pPr>
            <a:r>
              <a:rPr lang="fr-FR" sz="4800" b="1" dirty="0" smtClean="0">
                <a:solidFill>
                  <a:srgbClr val="00B0F0"/>
                </a:solidFill>
                <a:latin typeface="Arial Rounded MT Bold" panose="020F0704030504030204" pitchFamily="34" charset="0"/>
              </a:rPr>
              <a:t>MERCI POUR VOTRE TRES AIMABLE ATTENTION</a:t>
            </a:r>
            <a:endParaRPr lang="fr-FR" sz="4800" b="1" dirty="0">
              <a:solidFill>
                <a:srgbClr val="00B0F0"/>
              </a:solidFill>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593483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407962" y="344658"/>
            <a:ext cx="11505363" cy="6063175"/>
          </a:xfrm>
          <a:prstGeom prst="rect">
            <a:avLst/>
          </a:prstGeom>
          <a:noFill/>
        </p:spPr>
        <p:txBody>
          <a:bodyPr wrap="square" rtlCol="0" anchor="t">
            <a:noAutofit/>
          </a:bodyPr>
          <a:lstStyle/>
          <a:p>
            <a:pPr algn="ctr"/>
            <a:endParaRPr lang="fr-FR" sz="2800" dirty="0" smtClean="0">
              <a:latin typeface="Arial Rounded MT Bold" panose="020F0704030504030204" pitchFamily="34" charset="0"/>
            </a:endParaRPr>
          </a:p>
          <a:p>
            <a:pPr marL="857250" indent="-857250" algn="ctr">
              <a:lnSpc>
                <a:spcPct val="200000"/>
              </a:lnSpc>
              <a:buFont typeface="+mj-lt"/>
              <a:buAutoNum type="romanUcPeriod"/>
            </a:pPr>
            <a:r>
              <a:rPr lang="fr-FR" sz="4400" dirty="0" smtClean="0">
                <a:solidFill>
                  <a:srgbClr val="C00000"/>
                </a:solidFill>
                <a:latin typeface="Arial Rounded MT Bold" panose="020F0704030504030204" pitchFamily="34" charset="0"/>
              </a:rPr>
              <a:t>LES MISSIONS</a:t>
            </a:r>
          </a:p>
          <a:p>
            <a:pPr indent="457200" algn="just">
              <a:lnSpc>
                <a:spcPct val="200000"/>
              </a:lnSpc>
            </a:pPr>
            <a:r>
              <a:rPr lang="fr-FR" sz="3600" dirty="0" smtClean="0">
                <a:latin typeface="Arial Rounded MT Bold" panose="020F0704030504030204" pitchFamily="34" charset="0"/>
              </a:rPr>
              <a:t>Conformément au Décret n°2012/565 du 28 novembre 2012 portant organisation du Ministère de la Jeunesse et de l’Education Civique (article 5), l’Inspection Générale des Services est chargée :</a:t>
            </a:r>
          </a:p>
          <a:p>
            <a:pPr indent="457200" algn="just">
              <a:lnSpc>
                <a:spcPct val="200000"/>
              </a:lnSpc>
            </a:pPr>
            <a:endParaRPr lang="fr-FR" sz="3600" dirty="0">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5" name="Image 4"/>
            <p:cNvPicPr>
              <a:picLocks noChangeAspect="1"/>
            </p:cNvPicPr>
            <p:nvPr/>
          </p:nvPicPr>
          <p:blipFill rotWithShape="1">
            <a:blip r:embed="rId2"/>
            <a:srcRect l="28947" r="28633"/>
            <a:stretch/>
          </p:blipFill>
          <p:spPr>
            <a:xfrm>
              <a:off x="259312" y="127237"/>
              <a:ext cx="682389" cy="878417"/>
            </a:xfrm>
            <a:prstGeom prst="rect">
              <a:avLst/>
            </a:prstGeom>
          </p:spPr>
        </p:pic>
        <p:sp>
          <p:nvSpPr>
            <p:cNvPr id="6" name="ZoneTexte 5"/>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7" name="Groupe 6"/>
          <p:cNvGrpSpPr/>
          <p:nvPr/>
        </p:nvGrpSpPr>
        <p:grpSpPr>
          <a:xfrm rot="5400000">
            <a:off x="6173314" y="-5126611"/>
            <a:ext cx="723329" cy="11691522"/>
            <a:chOff x="-61408" y="983127"/>
            <a:chExt cx="1634305" cy="5392920"/>
          </a:xfrm>
        </p:grpSpPr>
        <p:sp>
          <p:nvSpPr>
            <p:cNvPr id="8" name="Éclair 7"/>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Éclair 9"/>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496569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584981" y="409433"/>
            <a:ext cx="11442896" cy="4940489"/>
          </a:xfrm>
        </p:spPr>
        <p:txBody>
          <a:bodyPr>
            <a:normAutofit fontScale="90000"/>
          </a:bodyPr>
          <a:lstStyle/>
          <a:p>
            <a:pPr indent="457200" algn="just">
              <a:lnSpc>
                <a:spcPct val="150000"/>
              </a:lnSpc>
            </a:pPr>
            <a:r>
              <a:rPr lang="fr-FR" sz="10700" b="1" dirty="0" smtClean="0">
                <a:solidFill>
                  <a:srgbClr val="C00000"/>
                </a:solidFill>
                <a:latin typeface="Arial Rounded MT Bold" panose="020F0704030504030204" pitchFamily="34" charset="0"/>
              </a:rPr>
              <a:t>1. </a:t>
            </a:r>
            <a:r>
              <a:rPr lang="fr-FR" sz="4800" b="1" dirty="0" smtClean="0">
                <a:latin typeface="Arial Rounded MT Bold" panose="020F0704030504030204" pitchFamily="34" charset="0"/>
              </a:rPr>
              <a:t>De l’évaluation des performances des services par rapport aux objectifs fixés, en liaison avec le secrétariat Général</a:t>
            </a:r>
            <a:endParaRPr lang="fr-FR" sz="4800" b="1" dirty="0">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475650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584981" y="1041010"/>
            <a:ext cx="10795782" cy="4811150"/>
          </a:xfrm>
        </p:spPr>
        <p:txBody>
          <a:bodyPr>
            <a:normAutofit fontScale="90000"/>
          </a:bodyPr>
          <a:lstStyle/>
          <a:p>
            <a:pPr indent="457200" algn="just">
              <a:lnSpc>
                <a:spcPct val="150000"/>
              </a:lnSpc>
            </a:pPr>
            <a:r>
              <a:rPr lang="fr-FR" sz="10700" b="1" dirty="0">
                <a:solidFill>
                  <a:srgbClr val="C00000"/>
                </a:solidFill>
                <a:latin typeface="Arial Rounded MT Bold" panose="020F0704030504030204" pitchFamily="34" charset="0"/>
              </a:rPr>
              <a:t>2</a:t>
            </a:r>
            <a:r>
              <a:rPr lang="fr-FR" sz="10700" b="1" dirty="0" smtClean="0">
                <a:solidFill>
                  <a:srgbClr val="C00000"/>
                </a:solidFill>
                <a:latin typeface="Arial Rounded MT Bold" panose="020F0704030504030204" pitchFamily="34" charset="0"/>
              </a:rPr>
              <a:t>. </a:t>
            </a:r>
            <a:r>
              <a:rPr lang="fr-FR" sz="4800" b="1" dirty="0" smtClean="0">
                <a:latin typeface="Arial Rounded MT Bold" panose="020F0704030504030204" pitchFamily="34" charset="0"/>
              </a:rPr>
              <a:t>Du contrôle interne et de l’évaluation du fonctionnement des services du Ministère, des structures sous-tutelle, ainsi que des organismes rattachés ; </a:t>
            </a:r>
            <a:endParaRPr lang="fr-FR" sz="4800" b="1" dirty="0">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835216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795996" y="1055077"/>
            <a:ext cx="10359684" cy="4811150"/>
          </a:xfrm>
        </p:spPr>
        <p:txBody>
          <a:bodyPr>
            <a:normAutofit/>
          </a:bodyPr>
          <a:lstStyle/>
          <a:p>
            <a:pPr indent="457200" algn="just">
              <a:lnSpc>
                <a:spcPct val="150000"/>
              </a:lnSpc>
            </a:pPr>
            <a:r>
              <a:rPr lang="fr-FR" sz="10700" b="1" dirty="0" smtClean="0">
                <a:solidFill>
                  <a:srgbClr val="C00000"/>
                </a:solidFill>
                <a:latin typeface="Arial Rounded MT Bold" panose="020F0704030504030204" pitchFamily="34" charset="0"/>
              </a:rPr>
              <a:t>3. </a:t>
            </a:r>
            <a:r>
              <a:rPr lang="fr-FR" sz="4800" b="1" dirty="0" smtClean="0">
                <a:latin typeface="Arial Rounded MT Bold" panose="020F0704030504030204" pitchFamily="34" charset="0"/>
              </a:rPr>
              <a:t>De l’information du Ministre sur la qualité du fonctionnement et du rendement des services ; </a:t>
            </a:r>
            <a:endParaRPr lang="fr-FR" sz="4800" b="1" dirty="0">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5459950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sp>
        <p:nvSpPr>
          <p:cNvPr id="2" name="Titre 1"/>
          <p:cNvSpPr>
            <a:spLocks noGrp="1"/>
          </p:cNvSpPr>
          <p:nvPr>
            <p:ph type="title"/>
          </p:nvPr>
        </p:nvSpPr>
        <p:spPr>
          <a:xfrm>
            <a:off x="584981" y="450165"/>
            <a:ext cx="10852053" cy="6018873"/>
          </a:xfrm>
        </p:spPr>
        <p:txBody>
          <a:bodyPr>
            <a:normAutofit fontScale="90000"/>
          </a:bodyPr>
          <a:lstStyle/>
          <a:p>
            <a:pPr indent="457200" algn="just">
              <a:lnSpc>
                <a:spcPct val="150000"/>
              </a:lnSpc>
            </a:pPr>
            <a:r>
              <a:rPr lang="fr-FR" sz="10700" b="1" dirty="0" smtClean="0">
                <a:solidFill>
                  <a:srgbClr val="C00000"/>
                </a:solidFill>
                <a:latin typeface="Arial Rounded MT Bold" panose="020F0704030504030204" pitchFamily="34" charset="0"/>
              </a:rPr>
              <a:t>4. </a:t>
            </a:r>
            <a:r>
              <a:rPr lang="fr-FR" b="1" dirty="0" smtClean="0">
                <a:latin typeface="Arial Rounded MT Bold" panose="020F0704030504030204" pitchFamily="34" charset="0"/>
              </a:rPr>
              <a:t>De l’évaluation de l’application des techniques d’organisation et méthodes ainsi que de la simplification du travail administratif, en liaison avec les services chargés de la réforme administrative ; </a:t>
            </a:r>
            <a:endParaRPr lang="fr-FR" sz="4800" b="1" dirty="0">
              <a:latin typeface="Arial Rounded MT Bold" panose="020F0704030504030204" pitchFamily="34" charset="0"/>
            </a:endParaRPr>
          </a:p>
        </p:txBody>
      </p:sp>
    </p:spTree>
    <p:extLst>
      <p:ext uri="{BB962C8B-B14F-4D97-AF65-F5344CB8AC3E}">
        <p14:creationId xmlns:p14="http://schemas.microsoft.com/office/powerpoint/2010/main" val="705713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689317" y="112541"/>
            <a:ext cx="10607040" cy="6499273"/>
          </a:xfrm>
        </p:spPr>
        <p:txBody>
          <a:bodyPr>
            <a:normAutofit fontScale="90000"/>
          </a:bodyPr>
          <a:lstStyle/>
          <a:p>
            <a:pPr indent="457200" algn="just">
              <a:lnSpc>
                <a:spcPct val="150000"/>
              </a:lnSpc>
            </a:pPr>
            <a:r>
              <a:rPr lang="fr-FR" sz="10700" b="1" dirty="0" smtClean="0">
                <a:solidFill>
                  <a:srgbClr val="C00000"/>
                </a:solidFill>
                <a:latin typeface="Arial Rounded MT Bold" panose="020F0704030504030204" pitchFamily="34" charset="0"/>
              </a:rPr>
              <a:t>5. </a:t>
            </a:r>
            <a:r>
              <a:rPr lang="fr-FR" sz="4800" b="1" dirty="0" smtClean="0">
                <a:latin typeface="Arial Rounded MT Bold" panose="020F0704030504030204" pitchFamily="34" charset="0"/>
              </a:rPr>
              <a:t>De la mise en œuvre de la stratégie de lutte contre la corruption au sein du Ministère, en liaison avec la cellule ministérielle de lutte contre la corruption. </a:t>
            </a:r>
            <a:endParaRPr lang="fr-FR" sz="4800" b="1" dirty="0">
              <a:latin typeface="Arial Rounded MT Bold" panose="020F0704030504030204" pitchFamily="34" charset="0"/>
            </a:endParaRP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790109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370799" y="1117482"/>
            <a:ext cx="11437034" cy="4805646"/>
          </a:xfrm>
          <a:prstGeom prst="rect">
            <a:avLst/>
          </a:prstGeom>
        </p:spPr>
        <p:txBody>
          <a:bodyPr>
            <a:noAutofit/>
          </a:bodyPr>
          <a:lstStyle/>
          <a:p>
            <a:pPr indent="457200" algn="just">
              <a:lnSpc>
                <a:spcPct val="150000"/>
              </a:lnSpc>
            </a:pPr>
            <a:r>
              <a:rPr lang="fr-FR" sz="3200" dirty="0" smtClean="0">
                <a:latin typeface="Berlin Sans FB Demi" panose="020E0802020502020306" pitchFamily="34" charset="0"/>
              </a:rPr>
              <a:t>l’Inspecteur Général et les Inspecteurs des Services ont accès à tous les documents des services contrôlés.</a:t>
            </a:r>
          </a:p>
          <a:p>
            <a:pPr indent="457200" algn="just">
              <a:lnSpc>
                <a:spcPct val="150000"/>
              </a:lnSpc>
            </a:pPr>
            <a:r>
              <a:rPr lang="fr-FR" sz="3200" dirty="0" smtClean="0">
                <a:latin typeface="Berlin Sans FB Demi" panose="020E0802020502020306" pitchFamily="34" charset="0"/>
              </a:rPr>
              <a:t>A ce titre, ils peuvent :</a:t>
            </a:r>
          </a:p>
          <a:p>
            <a:pPr indent="457200" algn="just">
              <a:lnSpc>
                <a:spcPct val="150000"/>
              </a:lnSpc>
            </a:pPr>
            <a:r>
              <a:rPr lang="fr-FR" sz="4800" b="1" dirty="0">
                <a:latin typeface="Arial Rounded MT Bold" panose="020F0704030504030204" pitchFamily="34" charset="0"/>
              </a:rPr>
              <a:t>- </a:t>
            </a:r>
            <a:r>
              <a:rPr lang="fr-FR" sz="3200" b="1" dirty="0">
                <a:latin typeface="Arial Rounded MT Bold" panose="020F0704030504030204" pitchFamily="34" charset="0"/>
              </a:rPr>
              <a:t>demander les informations, explications ou documents aux responsables des services contrôlés qui sont tenus de répondre dans les délais impartis ;</a:t>
            </a:r>
            <a:br>
              <a:rPr lang="fr-FR" sz="3200" b="1" dirty="0">
                <a:latin typeface="Arial Rounded MT Bold" panose="020F0704030504030204" pitchFamily="34" charset="0"/>
              </a:rPr>
            </a:br>
            <a:endParaRPr lang="fr-FR" sz="3200" dirty="0">
              <a:latin typeface="Berlin Sans FB Demi" panose="020E0802020502020306" pitchFamily="34" charset="0"/>
            </a:endParaRPr>
          </a:p>
        </p:txBody>
      </p:sp>
      <p:grpSp>
        <p:nvGrpSpPr>
          <p:cNvPr id="4" name="Groupe 3"/>
          <p:cNvGrpSpPr/>
          <p:nvPr/>
        </p:nvGrpSpPr>
        <p:grpSpPr>
          <a:xfrm>
            <a:off x="136480" y="127237"/>
            <a:ext cx="4503757" cy="878417"/>
            <a:chOff x="259312" y="127237"/>
            <a:chExt cx="4503757" cy="878417"/>
          </a:xfrm>
        </p:grpSpPr>
        <p:pic>
          <p:nvPicPr>
            <p:cNvPr id="6" name="Image 5"/>
            <p:cNvPicPr>
              <a:picLocks noChangeAspect="1"/>
            </p:cNvPicPr>
            <p:nvPr/>
          </p:nvPicPr>
          <p:blipFill rotWithShape="1">
            <a:blip r:embed="rId2"/>
            <a:srcRect l="28947" r="28633"/>
            <a:stretch/>
          </p:blipFill>
          <p:spPr>
            <a:xfrm>
              <a:off x="259312" y="127237"/>
              <a:ext cx="682389" cy="878417"/>
            </a:xfrm>
            <a:prstGeom prst="rect">
              <a:avLst/>
            </a:prstGeom>
          </p:spPr>
        </p:pic>
        <p:sp>
          <p:nvSpPr>
            <p:cNvPr id="7" name="ZoneTexte 6"/>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8" name="Groupe 7"/>
          <p:cNvGrpSpPr/>
          <p:nvPr/>
        </p:nvGrpSpPr>
        <p:grpSpPr>
          <a:xfrm rot="5400000">
            <a:off x="6207428" y="-5074500"/>
            <a:ext cx="723329" cy="11691522"/>
            <a:chOff x="-61408" y="983127"/>
            <a:chExt cx="1634305" cy="5392920"/>
          </a:xfrm>
        </p:grpSpPr>
        <p:sp>
          <p:nvSpPr>
            <p:cNvPr id="9" name="Éclair 8"/>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Éclair 9"/>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Éclair 10"/>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 name="Titre 1"/>
          <p:cNvSpPr>
            <a:spLocks noGrp="1"/>
          </p:cNvSpPr>
          <p:nvPr>
            <p:ph type="title"/>
          </p:nvPr>
        </p:nvSpPr>
        <p:spPr>
          <a:xfrm>
            <a:off x="3166281" y="586855"/>
            <a:ext cx="4353636" cy="914400"/>
          </a:xfrm>
        </p:spPr>
        <p:txBody>
          <a:bodyPr/>
          <a:lstStyle/>
          <a:p>
            <a:pPr algn="ctr"/>
            <a:r>
              <a:rPr lang="fr-FR" b="1" dirty="0" smtClean="0">
                <a:latin typeface="Arial Rounded MT Bold" panose="020F0704030504030204" pitchFamily="34" charset="0"/>
              </a:rPr>
              <a:t>En outre </a:t>
            </a:r>
            <a:endParaRPr lang="fr-FR" b="1" dirty="0">
              <a:latin typeface="Arial Rounded MT Bold" panose="020F0704030504030204" pitchFamily="34" charset="0"/>
            </a:endParaRPr>
          </a:p>
        </p:txBody>
      </p:sp>
    </p:spTree>
    <p:extLst>
      <p:ext uri="{BB962C8B-B14F-4D97-AF65-F5344CB8AC3E}">
        <p14:creationId xmlns:p14="http://schemas.microsoft.com/office/powerpoint/2010/main" val="4148145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752492"/>
          </a:xfrm>
          <a:prstGeom prst="rect">
            <a:avLst/>
          </a:prstGeom>
          <a:solidFill>
            <a:srgbClr val="ECF5D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586854" y="545910"/>
            <a:ext cx="11232107" cy="5964072"/>
          </a:xfrm>
        </p:spPr>
        <p:txBody>
          <a:bodyPr>
            <a:normAutofit/>
          </a:bodyPr>
          <a:lstStyle/>
          <a:p>
            <a:pPr indent="457200">
              <a:lnSpc>
                <a:spcPct val="150000"/>
              </a:lnSpc>
              <a:tabLst>
                <a:tab pos="450850" algn="l"/>
              </a:tabLst>
            </a:pPr>
            <a:r>
              <a:rPr lang="fr-FR" sz="4800" b="1" dirty="0" smtClean="0">
                <a:latin typeface="Arial Rounded MT Bold" panose="020F0704030504030204" pitchFamily="34" charset="0"/>
              </a:rPr>
              <a:t>- </a:t>
            </a:r>
            <a:r>
              <a:rPr lang="fr-FR" sz="3200" b="1" dirty="0">
                <a:latin typeface="Arial Rounded MT Bold" panose="020F0704030504030204" pitchFamily="34" charset="0"/>
              </a:rPr>
              <a:t>Disposer à titre ponctuel, du personnel nécessaire relevant d’autres services du Ministère </a:t>
            </a:r>
            <a:r>
              <a:rPr lang="fr-FR" sz="3200" b="1" dirty="0" smtClean="0">
                <a:latin typeface="Arial Rounded MT Bold" panose="020F0704030504030204" pitchFamily="34" charset="0"/>
              </a:rPr>
              <a:t>;</a:t>
            </a:r>
            <a:br>
              <a:rPr lang="fr-FR" sz="3200" b="1" dirty="0" smtClean="0">
                <a:latin typeface="Arial Rounded MT Bold" panose="020F0704030504030204" pitchFamily="34" charset="0"/>
              </a:rPr>
            </a:br>
            <a:r>
              <a:rPr lang="fr-FR" sz="3200" b="1" dirty="0" smtClean="0">
                <a:latin typeface="Arial Rounded MT Bold" panose="020F0704030504030204" pitchFamily="34" charset="0"/>
              </a:rPr>
              <a:t>	</a:t>
            </a:r>
            <a:r>
              <a:rPr lang="fr-FR" b="1" dirty="0" smtClean="0">
                <a:latin typeface="Arial Rounded MT Bold" panose="020F0704030504030204" pitchFamily="34" charset="0"/>
              </a:rPr>
              <a:t>-</a:t>
            </a:r>
            <a:r>
              <a:rPr lang="fr-FR" sz="3200" b="1" dirty="0" smtClean="0">
                <a:latin typeface="Arial Rounded MT Bold" panose="020F0704030504030204" pitchFamily="34" charset="0"/>
              </a:rPr>
              <a:t> </a:t>
            </a:r>
            <a:r>
              <a:rPr lang="fr-FR" sz="3200" b="1" dirty="0">
                <a:latin typeface="Arial Rounded MT Bold" panose="020F0704030504030204" pitchFamily="34" charset="0"/>
              </a:rPr>
              <a:t>Requérir en cas de nécessité, après avis du Ministre et conformément à la loi, la force publique en vue de leur prêter main forte ou constater les atteintes à la fortune publique.</a:t>
            </a:r>
          </a:p>
        </p:txBody>
      </p:sp>
      <p:grpSp>
        <p:nvGrpSpPr>
          <p:cNvPr id="3" name="Groupe 2"/>
          <p:cNvGrpSpPr/>
          <p:nvPr/>
        </p:nvGrpSpPr>
        <p:grpSpPr>
          <a:xfrm>
            <a:off x="136480" y="127237"/>
            <a:ext cx="4503757" cy="878417"/>
            <a:chOff x="259312" y="127237"/>
            <a:chExt cx="4503757" cy="878417"/>
          </a:xfrm>
        </p:grpSpPr>
        <p:pic>
          <p:nvPicPr>
            <p:cNvPr id="4" name="Image 3"/>
            <p:cNvPicPr>
              <a:picLocks noChangeAspect="1"/>
            </p:cNvPicPr>
            <p:nvPr/>
          </p:nvPicPr>
          <p:blipFill rotWithShape="1">
            <a:blip r:embed="rId2"/>
            <a:srcRect l="28947" r="28633"/>
            <a:stretch/>
          </p:blipFill>
          <p:spPr>
            <a:xfrm>
              <a:off x="259312" y="127237"/>
              <a:ext cx="682389" cy="878417"/>
            </a:xfrm>
            <a:prstGeom prst="rect">
              <a:avLst/>
            </a:prstGeom>
          </p:spPr>
        </p:pic>
        <p:sp>
          <p:nvSpPr>
            <p:cNvPr id="5" name="ZoneTexte 4"/>
            <p:cNvSpPr txBox="1"/>
            <p:nvPr/>
          </p:nvSpPr>
          <p:spPr>
            <a:xfrm>
              <a:off x="846163" y="381779"/>
              <a:ext cx="3916906" cy="369332"/>
            </a:xfrm>
            <a:prstGeom prst="rect">
              <a:avLst/>
            </a:prstGeom>
            <a:noFill/>
          </p:spPr>
          <p:txBody>
            <a:bodyPr wrap="square" rtlCol="0">
              <a:spAutoFit/>
            </a:bodyPr>
            <a:lstStyle/>
            <a:p>
              <a:pPr algn="ctr"/>
              <a:r>
                <a:rPr lang="fr-FR" dirty="0" smtClean="0">
                  <a:solidFill>
                    <a:srgbClr val="00B050"/>
                  </a:solidFill>
                  <a:latin typeface="Arial Rounded MT Bold" panose="020F0704030504030204" pitchFamily="34" charset="0"/>
                </a:rPr>
                <a:t>FORUM NATIONAL DES JEUNES</a:t>
              </a:r>
              <a:endParaRPr lang="fr-FR" dirty="0">
                <a:solidFill>
                  <a:srgbClr val="00B050"/>
                </a:solidFill>
                <a:latin typeface="Arial Rounded MT Bold" panose="020F0704030504030204" pitchFamily="34" charset="0"/>
              </a:endParaRPr>
            </a:p>
          </p:txBody>
        </p:sp>
      </p:grpSp>
      <p:grpSp>
        <p:nvGrpSpPr>
          <p:cNvPr id="6" name="Groupe 5"/>
          <p:cNvGrpSpPr/>
          <p:nvPr/>
        </p:nvGrpSpPr>
        <p:grpSpPr>
          <a:xfrm rot="5400000">
            <a:off x="6173314" y="-5126611"/>
            <a:ext cx="723329" cy="11691522"/>
            <a:chOff x="-61408" y="983127"/>
            <a:chExt cx="1634305" cy="5392920"/>
          </a:xfrm>
        </p:grpSpPr>
        <p:sp>
          <p:nvSpPr>
            <p:cNvPr id="7" name="Éclair 6"/>
            <p:cNvSpPr/>
            <p:nvPr/>
          </p:nvSpPr>
          <p:spPr>
            <a:xfrm>
              <a:off x="-61408" y="1005653"/>
              <a:ext cx="1323828" cy="5370394"/>
            </a:xfrm>
            <a:prstGeom prst="lightningBol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clair 7"/>
            <p:cNvSpPr/>
            <p:nvPr/>
          </p:nvSpPr>
          <p:spPr>
            <a:xfrm>
              <a:off x="75065" y="983127"/>
              <a:ext cx="1323828" cy="5370394"/>
            </a:xfrm>
            <a:prstGeom prst="lightningBol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Éclair 8"/>
            <p:cNvSpPr/>
            <p:nvPr/>
          </p:nvSpPr>
          <p:spPr>
            <a:xfrm>
              <a:off x="249069" y="989526"/>
              <a:ext cx="1323828" cy="5370394"/>
            </a:xfrm>
            <a:prstGeom prst="lightningBol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264213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868</TotalTime>
  <Words>472</Words>
  <Application>Microsoft Office PowerPoint</Application>
  <PresentationFormat>Grand écran</PresentationFormat>
  <Paragraphs>46</Paragraphs>
  <Slides>18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Arial</vt:lpstr>
      <vt:lpstr>Arial Rounded MT Bold</vt:lpstr>
      <vt:lpstr>Berlin Sans FB Demi</vt:lpstr>
      <vt:lpstr>Calibri</vt:lpstr>
      <vt:lpstr>Calibri Light</vt:lpstr>
      <vt:lpstr>Times New Roman</vt:lpstr>
      <vt:lpstr>Thème Office</vt:lpstr>
      <vt:lpstr>Présentation PowerPoint</vt:lpstr>
      <vt:lpstr>Présentation PowerPoint</vt:lpstr>
      <vt:lpstr>1. De l’évaluation des performances des services par rapport aux objectifs fixés, en liaison avec le secrétariat Général</vt:lpstr>
      <vt:lpstr>2. Du contrôle interne et de l’évaluation du fonctionnement des services du Ministère, des structures sous-tutelle, ainsi que des organismes rattachés ; </vt:lpstr>
      <vt:lpstr>3. De l’information du Ministre sur la qualité du fonctionnement et du rendement des services ; </vt:lpstr>
      <vt:lpstr>4. De l’évaluation de l’application des techniques d’organisation et méthodes ainsi que de la simplification du travail administratif, en liaison avec les services chargés de la réforme administrative ; </vt:lpstr>
      <vt:lpstr>5. De la mise en œuvre de la stratégie de lutte contre la corruption au sein du Ministère, en liaison avec la cellule ministérielle de lutte contre la corruption. </vt:lpstr>
      <vt:lpstr>En outre </vt:lpstr>
      <vt:lpstr>- Disposer à titre ponctuel, du personnel nécessaire relevant d’autres services du Ministère ;  - Requérir en cas de nécessité, après avis du Ministre et conformément à la loi, la force publique en vue de leur prêter main forte ou constater les atteintes à la fortune publique.</vt:lpstr>
      <vt:lpstr>Chaque mission d’inspection ou de contrôle donne lieu à la rédaction d’un rapport adressé au Ministre, avec copie au secrétariat Général. Le Ministre adresse une copie du rapport au Ministre chargé de la réforme administrative et au Ministre chargé du contrôle supérieur de l’État.</vt:lpstr>
      <vt:lpstr>Le Ministre adresse trimestriellement au premier Ministre, Chef du Gouvernement un rapport de contrôle et à la fin de chaque année, le rapport d’activités de l’Inspection Générale des services.</vt:lpstr>
      <vt:lpstr>L’Inspection Générale des Services abrite trois principales Unités  : - La Cellule de Lutte Contre la Corruption ; - La Cellule du Civisme ; - Et le Programme Ministériel de Bonne Gouvernance.</vt:lpstr>
      <vt:lpstr>Au courant de l’année 2025 l’Inspection Générale des Services a mené plusieurs activités à savoir :  - l’entretien avec les Unités Techniques Opérationnelles;  - l’entretien avec les responsables des Services Déconcentrés et Rattachés du MINJEC;  - les descentes inopinées dans certaines structures;  - le suivi des cérémonies de levée et de descente des couleurs au niveau du bâtiment siège;  - la participation au Conseil de discipline. </vt:lpstr>
      <vt:lpstr>Il est ressorti des différentes activités ci-dessus, les principaux constats suivants :  - la non maîtrise de l’organigramme du MINJEC par certains collaborateurs de terrain et par ricochet, les missions qui leurs sont assignées;  - la méconnaissance des Programmes et Projets en cours d’exécution au MINJEC ;  - l’absentéisme récurrent de certains personnels sur le terrain ;  - le boycott des cérémonies de levée et de descente des couleurs par certains personnels et certaines UTO ;  - la non maitrise de l’exécution de l’Hymne National du Cameroun dans son entièreté.</vt:lpstr>
      <vt:lpstr>A la suite des activités menées en 2025, il est attendu des responsables de terrain et des UTO les éléments suivants :  - la tenue régulière des fiches de présence au poste avec transmission mensuelle à l’IGS ;  - l’élaboration et la transmission des plans d’action ;  - la rédaction et la transmission des rapports d’activités ;</vt:lpstr>
      <vt:lpstr> - la transmission du fichier du personnel actualisé;  -l’élaboration de la fiche des besoins en renforcement des capacités et le type de formation sollicité ;  -l’élaboration et le suivi de la fiche d’évaluation individuelle de traitement des dossiers avec transmission trimestrielle à l’IGS.</vt:lpstr>
      <vt:lpstr>LE RESPECT DES REGLES D’ETHIQUE ET DE DEONTOLOGIE ADMINISTRATIVES</vt:lpstr>
      <vt:lpstr>MERCI POUR VOTRE TRES AIMABLE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IGS-II</dc:creator>
  <cp:lastModifiedBy>IGS-II</cp:lastModifiedBy>
  <cp:revision>38</cp:revision>
  <cp:lastPrinted>2026-01-06T17:53:51Z</cp:lastPrinted>
  <dcterms:created xsi:type="dcterms:W3CDTF">2025-01-14T13:50:08Z</dcterms:created>
  <dcterms:modified xsi:type="dcterms:W3CDTF">2026-01-08T12:46:45Z</dcterms:modified>
</cp:coreProperties>
</file>