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61" r:id="rId3"/>
    <p:sldId id="271" r:id="rId4"/>
    <p:sldId id="304" r:id="rId5"/>
    <p:sldId id="281" r:id="rId6"/>
    <p:sldId id="287" r:id="rId7"/>
    <p:sldId id="319" r:id="rId8"/>
    <p:sldId id="396" r:id="rId9"/>
    <p:sldId id="397" r:id="rId10"/>
    <p:sldId id="329" r:id="rId11"/>
    <p:sldId id="370" r:id="rId12"/>
    <p:sldId id="400" r:id="rId13"/>
    <p:sldId id="401" r:id="rId14"/>
    <p:sldId id="402" r:id="rId15"/>
    <p:sldId id="392" r:id="rId16"/>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70F"/>
    <a:srgbClr val="006ED9"/>
    <a:srgbClr val="FF0062"/>
    <a:srgbClr val="4FEF99"/>
    <a:srgbClr val="C638B8"/>
    <a:srgbClr val="A32F98"/>
    <a:srgbClr val="B333A7"/>
    <a:srgbClr val="B131A5"/>
    <a:srgbClr val="CC48BF"/>
    <a:srgbClr val="D46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678DE-42B2-4575-BCF4-F3F41202CAFF}" type="datetimeFigureOut">
              <a:rPr lang="fr-FR" smtClean="0"/>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DBAD02-E789-48B2-B645-09855FFB5328}" type="slidenum">
              <a:rPr lang="fr-FR" smtClean="0"/>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CED96-068A-4274-8614-CE8858D45159}" type="datetimeFigureOut">
              <a:rPr lang="fr-FR" smtClean="0"/>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BC96-224C-4F47-B1D0-6020CB55D1D9}"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p:nvPr>
            <p:ph type="pic" sz="quarter" idx="10"/>
          </p:nvPr>
        </p:nvSpPr>
        <p:spPr>
          <a:xfrm>
            <a:off x="6274748" y="1401663"/>
            <a:ext cx="1593217" cy="1092046"/>
          </a:xfrm>
          <a:custGeom>
            <a:avLst/>
            <a:gdLst>
              <a:gd name="connsiteX0" fmla="*/ 139127 w 1593217"/>
              <a:gd name="connsiteY0" fmla="*/ 0 h 1092046"/>
              <a:gd name="connsiteX1" fmla="*/ 1454090 w 1593217"/>
              <a:gd name="connsiteY1" fmla="*/ 0 h 1092046"/>
              <a:gd name="connsiteX2" fmla="*/ 1593217 w 1593217"/>
              <a:gd name="connsiteY2" fmla="*/ 139127 h 1092046"/>
              <a:gd name="connsiteX3" fmla="*/ 1593217 w 1593217"/>
              <a:gd name="connsiteY3" fmla="*/ 952919 h 1092046"/>
              <a:gd name="connsiteX4" fmla="*/ 1454090 w 1593217"/>
              <a:gd name="connsiteY4" fmla="*/ 1092046 h 1092046"/>
              <a:gd name="connsiteX5" fmla="*/ 139127 w 1593217"/>
              <a:gd name="connsiteY5" fmla="*/ 1092046 h 1092046"/>
              <a:gd name="connsiteX6" fmla="*/ 0 w 1593217"/>
              <a:gd name="connsiteY6" fmla="*/ 952919 h 1092046"/>
              <a:gd name="connsiteX7" fmla="*/ 0 w 1593217"/>
              <a:gd name="connsiteY7" fmla="*/ 139127 h 1092046"/>
              <a:gd name="connsiteX8" fmla="*/ 139127 w 1593217"/>
              <a:gd name="connsiteY8" fmla="*/ 0 h 109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217" h="1092046">
                <a:moveTo>
                  <a:pt x="139127" y="0"/>
                </a:moveTo>
                <a:lnTo>
                  <a:pt x="1454090" y="0"/>
                </a:lnTo>
                <a:cubicBezTo>
                  <a:pt x="1530928" y="0"/>
                  <a:pt x="1593217" y="62289"/>
                  <a:pt x="1593217" y="139127"/>
                </a:cubicBezTo>
                <a:lnTo>
                  <a:pt x="1593217" y="952919"/>
                </a:lnTo>
                <a:cubicBezTo>
                  <a:pt x="1593217" y="1029757"/>
                  <a:pt x="1530928" y="1092046"/>
                  <a:pt x="1454090" y="1092046"/>
                </a:cubicBezTo>
                <a:lnTo>
                  <a:pt x="139127" y="1092046"/>
                </a:lnTo>
                <a:cubicBezTo>
                  <a:pt x="62289" y="1092046"/>
                  <a:pt x="0" y="1029757"/>
                  <a:pt x="0" y="952919"/>
                </a:cubicBezTo>
                <a:lnTo>
                  <a:pt x="0" y="139127"/>
                </a:lnTo>
                <a:cubicBezTo>
                  <a:pt x="0" y="62289"/>
                  <a:pt x="62289" y="0"/>
                  <a:pt x="13912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1" name="Picture Placeholder 20"/>
          <p:cNvSpPr/>
          <p:nvPr>
            <p:ph type="pic" sz="quarter" idx="11"/>
          </p:nvPr>
        </p:nvSpPr>
        <p:spPr>
          <a:xfrm>
            <a:off x="6307936" y="2882978"/>
            <a:ext cx="1593217" cy="1092046"/>
          </a:xfrm>
          <a:custGeom>
            <a:avLst/>
            <a:gdLst>
              <a:gd name="connsiteX0" fmla="*/ 139127 w 1593217"/>
              <a:gd name="connsiteY0" fmla="*/ 0 h 1092046"/>
              <a:gd name="connsiteX1" fmla="*/ 1454090 w 1593217"/>
              <a:gd name="connsiteY1" fmla="*/ 0 h 1092046"/>
              <a:gd name="connsiteX2" fmla="*/ 1593217 w 1593217"/>
              <a:gd name="connsiteY2" fmla="*/ 139127 h 1092046"/>
              <a:gd name="connsiteX3" fmla="*/ 1593217 w 1593217"/>
              <a:gd name="connsiteY3" fmla="*/ 952919 h 1092046"/>
              <a:gd name="connsiteX4" fmla="*/ 1454090 w 1593217"/>
              <a:gd name="connsiteY4" fmla="*/ 1092046 h 1092046"/>
              <a:gd name="connsiteX5" fmla="*/ 139127 w 1593217"/>
              <a:gd name="connsiteY5" fmla="*/ 1092046 h 1092046"/>
              <a:gd name="connsiteX6" fmla="*/ 0 w 1593217"/>
              <a:gd name="connsiteY6" fmla="*/ 952919 h 1092046"/>
              <a:gd name="connsiteX7" fmla="*/ 0 w 1593217"/>
              <a:gd name="connsiteY7" fmla="*/ 139127 h 1092046"/>
              <a:gd name="connsiteX8" fmla="*/ 139127 w 1593217"/>
              <a:gd name="connsiteY8" fmla="*/ 0 h 109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217" h="1092046">
                <a:moveTo>
                  <a:pt x="139127" y="0"/>
                </a:moveTo>
                <a:lnTo>
                  <a:pt x="1454090" y="0"/>
                </a:lnTo>
                <a:cubicBezTo>
                  <a:pt x="1530928" y="0"/>
                  <a:pt x="1593217" y="62289"/>
                  <a:pt x="1593217" y="139127"/>
                </a:cubicBezTo>
                <a:lnTo>
                  <a:pt x="1593217" y="952919"/>
                </a:lnTo>
                <a:cubicBezTo>
                  <a:pt x="1593217" y="1029757"/>
                  <a:pt x="1530928" y="1092046"/>
                  <a:pt x="1454090" y="1092046"/>
                </a:cubicBezTo>
                <a:lnTo>
                  <a:pt x="139127" y="1092046"/>
                </a:lnTo>
                <a:cubicBezTo>
                  <a:pt x="62289" y="1092046"/>
                  <a:pt x="0" y="1029757"/>
                  <a:pt x="0" y="952919"/>
                </a:cubicBezTo>
                <a:lnTo>
                  <a:pt x="0" y="139127"/>
                </a:lnTo>
                <a:cubicBezTo>
                  <a:pt x="0" y="62289"/>
                  <a:pt x="62289" y="0"/>
                  <a:pt x="13912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3" name="Picture Placeholder 22"/>
          <p:cNvSpPr/>
          <p:nvPr>
            <p:ph type="pic" sz="quarter" idx="12"/>
          </p:nvPr>
        </p:nvSpPr>
        <p:spPr>
          <a:xfrm>
            <a:off x="6341124" y="4364293"/>
            <a:ext cx="1593217" cy="1092046"/>
          </a:xfrm>
          <a:custGeom>
            <a:avLst/>
            <a:gdLst>
              <a:gd name="connsiteX0" fmla="*/ 139127 w 1593217"/>
              <a:gd name="connsiteY0" fmla="*/ 0 h 1092046"/>
              <a:gd name="connsiteX1" fmla="*/ 1454090 w 1593217"/>
              <a:gd name="connsiteY1" fmla="*/ 0 h 1092046"/>
              <a:gd name="connsiteX2" fmla="*/ 1593217 w 1593217"/>
              <a:gd name="connsiteY2" fmla="*/ 139127 h 1092046"/>
              <a:gd name="connsiteX3" fmla="*/ 1593217 w 1593217"/>
              <a:gd name="connsiteY3" fmla="*/ 952919 h 1092046"/>
              <a:gd name="connsiteX4" fmla="*/ 1454090 w 1593217"/>
              <a:gd name="connsiteY4" fmla="*/ 1092046 h 1092046"/>
              <a:gd name="connsiteX5" fmla="*/ 139127 w 1593217"/>
              <a:gd name="connsiteY5" fmla="*/ 1092046 h 1092046"/>
              <a:gd name="connsiteX6" fmla="*/ 0 w 1593217"/>
              <a:gd name="connsiteY6" fmla="*/ 952919 h 1092046"/>
              <a:gd name="connsiteX7" fmla="*/ 0 w 1593217"/>
              <a:gd name="connsiteY7" fmla="*/ 139127 h 1092046"/>
              <a:gd name="connsiteX8" fmla="*/ 139127 w 1593217"/>
              <a:gd name="connsiteY8" fmla="*/ 0 h 109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217" h="1092046">
                <a:moveTo>
                  <a:pt x="139127" y="0"/>
                </a:moveTo>
                <a:lnTo>
                  <a:pt x="1454090" y="0"/>
                </a:lnTo>
                <a:cubicBezTo>
                  <a:pt x="1530928" y="0"/>
                  <a:pt x="1593217" y="62289"/>
                  <a:pt x="1593217" y="139127"/>
                </a:cubicBezTo>
                <a:lnTo>
                  <a:pt x="1593217" y="952919"/>
                </a:lnTo>
                <a:cubicBezTo>
                  <a:pt x="1593217" y="1029757"/>
                  <a:pt x="1530928" y="1092046"/>
                  <a:pt x="1454090" y="1092046"/>
                </a:cubicBezTo>
                <a:lnTo>
                  <a:pt x="139127" y="1092046"/>
                </a:lnTo>
                <a:cubicBezTo>
                  <a:pt x="62289" y="1092046"/>
                  <a:pt x="0" y="1029757"/>
                  <a:pt x="0" y="952919"/>
                </a:cubicBezTo>
                <a:lnTo>
                  <a:pt x="0" y="139127"/>
                </a:lnTo>
                <a:cubicBezTo>
                  <a:pt x="0" y="62289"/>
                  <a:pt x="62289" y="0"/>
                  <a:pt x="13912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700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360"/>
                                          </p:val>
                                        </p:tav>
                                        <p:tav tm="100000">
                                          <p:val>
                                            <p:fltVal val="0"/>
                                          </p:val>
                                        </p:tav>
                                      </p:tavLst>
                                    </p:anim>
                                    <p:animEffect transition="in" filter="fade">
                                      <p:cBhvr>
                                        <p:cTn id="10" dur="1000"/>
                                        <p:tgtEl>
                                          <p:spTgt spid="19"/>
                                        </p:tgtEl>
                                      </p:cBhvr>
                                    </p:animEffect>
                                  </p:childTnLst>
                                </p:cTn>
                              </p:par>
                              <p:par>
                                <p:cTn id="11" presetID="49" presetClass="entr" presetSubtype="0" decel="100000" fill="hold" grpId="0" nodeType="withEffect" nodePh="1">
                                  <p:stCondLst>
                                    <p:cond delay="9100"/>
                                  </p:stCondLst>
                                  <p:endCondLst>
                                    <p:cond evt="begin" delay="0">
                                      <p:tn val="11"/>
                                    </p:cond>
                                  </p:end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360"/>
                                          </p:val>
                                        </p:tav>
                                        <p:tav tm="100000">
                                          <p:val>
                                            <p:fltVal val="0"/>
                                          </p:val>
                                        </p:tav>
                                      </p:tavLst>
                                    </p:anim>
                                    <p:animEffect transition="in" filter="fade">
                                      <p:cBhvr>
                                        <p:cTn id="16" dur="1000"/>
                                        <p:tgtEl>
                                          <p:spTgt spid="21"/>
                                        </p:tgtEl>
                                      </p:cBhvr>
                                    </p:animEffect>
                                  </p:childTnLst>
                                </p:cTn>
                              </p:par>
                              <p:par>
                                <p:cTn id="17" presetID="49" presetClass="entr" presetSubtype="0" decel="100000" fill="hold" grpId="0" nodeType="withEffect" nodePh="1">
                                  <p:stCondLst>
                                    <p:cond delay="1120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360"/>
                                          </p:val>
                                        </p:tav>
                                        <p:tav tm="100000">
                                          <p:val>
                                            <p:fltVal val="0"/>
                                          </p:val>
                                        </p:tav>
                                      </p:tavLst>
                                    </p:anim>
                                    <p:animEffect transition="in" filter="fade">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2" name="Picture Placeholder 11"/>
          <p:cNvSpPr/>
          <p:nvPr>
            <p:ph type="pic" sz="quarter" idx="16"/>
          </p:nvPr>
        </p:nvSpPr>
        <p:spPr>
          <a:xfrm>
            <a:off x="1092652" y="1756244"/>
            <a:ext cx="2716253" cy="1770589"/>
          </a:xfrm>
          <a:custGeom>
            <a:avLst/>
            <a:gdLst>
              <a:gd name="connsiteX0" fmla="*/ 225573 w 2716253"/>
              <a:gd name="connsiteY0" fmla="*/ 0 h 1770589"/>
              <a:gd name="connsiteX1" fmla="*/ 2490680 w 2716253"/>
              <a:gd name="connsiteY1" fmla="*/ 0 h 1770589"/>
              <a:gd name="connsiteX2" fmla="*/ 2716253 w 2716253"/>
              <a:gd name="connsiteY2" fmla="*/ 225573 h 1770589"/>
              <a:gd name="connsiteX3" fmla="*/ 2716253 w 2716253"/>
              <a:gd name="connsiteY3" fmla="*/ 1545016 h 1770589"/>
              <a:gd name="connsiteX4" fmla="*/ 2490680 w 2716253"/>
              <a:gd name="connsiteY4" fmla="*/ 1770589 h 1770589"/>
              <a:gd name="connsiteX5" fmla="*/ 225573 w 2716253"/>
              <a:gd name="connsiteY5" fmla="*/ 1770589 h 1770589"/>
              <a:gd name="connsiteX6" fmla="*/ 0 w 2716253"/>
              <a:gd name="connsiteY6" fmla="*/ 1545016 h 1770589"/>
              <a:gd name="connsiteX7" fmla="*/ 0 w 2716253"/>
              <a:gd name="connsiteY7" fmla="*/ 225573 h 1770589"/>
              <a:gd name="connsiteX8" fmla="*/ 225573 w 2716253"/>
              <a:gd name="connsiteY8" fmla="*/ 0 h 177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253" h="1770589">
                <a:moveTo>
                  <a:pt x="225573" y="0"/>
                </a:moveTo>
                <a:lnTo>
                  <a:pt x="2490680" y="0"/>
                </a:lnTo>
                <a:cubicBezTo>
                  <a:pt x="2615261" y="0"/>
                  <a:pt x="2716253" y="100992"/>
                  <a:pt x="2716253" y="225573"/>
                </a:cubicBezTo>
                <a:lnTo>
                  <a:pt x="2716253" y="1545016"/>
                </a:lnTo>
                <a:cubicBezTo>
                  <a:pt x="2716253" y="1669597"/>
                  <a:pt x="2615261" y="1770589"/>
                  <a:pt x="2490680" y="1770589"/>
                </a:cubicBezTo>
                <a:lnTo>
                  <a:pt x="225573" y="1770589"/>
                </a:lnTo>
                <a:cubicBezTo>
                  <a:pt x="100992" y="1770589"/>
                  <a:pt x="0" y="1669597"/>
                  <a:pt x="0" y="1545016"/>
                </a:cubicBezTo>
                <a:lnTo>
                  <a:pt x="0" y="225573"/>
                </a:lnTo>
                <a:cubicBezTo>
                  <a:pt x="0" y="100992"/>
                  <a:pt x="100992" y="0"/>
                  <a:pt x="225573"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4" name="Picture Placeholder 13"/>
          <p:cNvSpPr/>
          <p:nvPr>
            <p:ph type="pic" sz="quarter" idx="17"/>
          </p:nvPr>
        </p:nvSpPr>
        <p:spPr>
          <a:xfrm>
            <a:off x="4737875" y="1756244"/>
            <a:ext cx="2716253" cy="1770589"/>
          </a:xfrm>
          <a:custGeom>
            <a:avLst/>
            <a:gdLst>
              <a:gd name="connsiteX0" fmla="*/ 225573 w 2716253"/>
              <a:gd name="connsiteY0" fmla="*/ 0 h 1770589"/>
              <a:gd name="connsiteX1" fmla="*/ 2490680 w 2716253"/>
              <a:gd name="connsiteY1" fmla="*/ 0 h 1770589"/>
              <a:gd name="connsiteX2" fmla="*/ 2716253 w 2716253"/>
              <a:gd name="connsiteY2" fmla="*/ 225573 h 1770589"/>
              <a:gd name="connsiteX3" fmla="*/ 2716253 w 2716253"/>
              <a:gd name="connsiteY3" fmla="*/ 1545016 h 1770589"/>
              <a:gd name="connsiteX4" fmla="*/ 2490680 w 2716253"/>
              <a:gd name="connsiteY4" fmla="*/ 1770589 h 1770589"/>
              <a:gd name="connsiteX5" fmla="*/ 225573 w 2716253"/>
              <a:gd name="connsiteY5" fmla="*/ 1770589 h 1770589"/>
              <a:gd name="connsiteX6" fmla="*/ 0 w 2716253"/>
              <a:gd name="connsiteY6" fmla="*/ 1545016 h 1770589"/>
              <a:gd name="connsiteX7" fmla="*/ 0 w 2716253"/>
              <a:gd name="connsiteY7" fmla="*/ 225573 h 1770589"/>
              <a:gd name="connsiteX8" fmla="*/ 225573 w 2716253"/>
              <a:gd name="connsiteY8" fmla="*/ 0 h 177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253" h="1770589">
                <a:moveTo>
                  <a:pt x="225573" y="0"/>
                </a:moveTo>
                <a:lnTo>
                  <a:pt x="2490680" y="0"/>
                </a:lnTo>
                <a:cubicBezTo>
                  <a:pt x="2615261" y="0"/>
                  <a:pt x="2716253" y="100992"/>
                  <a:pt x="2716253" y="225573"/>
                </a:cubicBezTo>
                <a:lnTo>
                  <a:pt x="2716253" y="1545016"/>
                </a:lnTo>
                <a:cubicBezTo>
                  <a:pt x="2716253" y="1669597"/>
                  <a:pt x="2615261" y="1770589"/>
                  <a:pt x="2490680" y="1770589"/>
                </a:cubicBezTo>
                <a:lnTo>
                  <a:pt x="225573" y="1770589"/>
                </a:lnTo>
                <a:cubicBezTo>
                  <a:pt x="100992" y="1770589"/>
                  <a:pt x="0" y="1669597"/>
                  <a:pt x="0" y="1545016"/>
                </a:cubicBezTo>
                <a:lnTo>
                  <a:pt x="0" y="225573"/>
                </a:lnTo>
                <a:cubicBezTo>
                  <a:pt x="0" y="100992"/>
                  <a:pt x="100992" y="0"/>
                  <a:pt x="225573"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6" name="Picture Placeholder 15"/>
          <p:cNvSpPr/>
          <p:nvPr>
            <p:ph type="pic" sz="quarter" idx="18"/>
          </p:nvPr>
        </p:nvSpPr>
        <p:spPr>
          <a:xfrm>
            <a:off x="8383097" y="1756243"/>
            <a:ext cx="2716253" cy="1770589"/>
          </a:xfrm>
          <a:custGeom>
            <a:avLst/>
            <a:gdLst>
              <a:gd name="connsiteX0" fmla="*/ 225573 w 2716253"/>
              <a:gd name="connsiteY0" fmla="*/ 0 h 1770589"/>
              <a:gd name="connsiteX1" fmla="*/ 2490680 w 2716253"/>
              <a:gd name="connsiteY1" fmla="*/ 0 h 1770589"/>
              <a:gd name="connsiteX2" fmla="*/ 2716253 w 2716253"/>
              <a:gd name="connsiteY2" fmla="*/ 225573 h 1770589"/>
              <a:gd name="connsiteX3" fmla="*/ 2716253 w 2716253"/>
              <a:gd name="connsiteY3" fmla="*/ 1545016 h 1770589"/>
              <a:gd name="connsiteX4" fmla="*/ 2490680 w 2716253"/>
              <a:gd name="connsiteY4" fmla="*/ 1770589 h 1770589"/>
              <a:gd name="connsiteX5" fmla="*/ 225573 w 2716253"/>
              <a:gd name="connsiteY5" fmla="*/ 1770589 h 1770589"/>
              <a:gd name="connsiteX6" fmla="*/ 0 w 2716253"/>
              <a:gd name="connsiteY6" fmla="*/ 1545016 h 1770589"/>
              <a:gd name="connsiteX7" fmla="*/ 0 w 2716253"/>
              <a:gd name="connsiteY7" fmla="*/ 225573 h 1770589"/>
              <a:gd name="connsiteX8" fmla="*/ 225573 w 2716253"/>
              <a:gd name="connsiteY8" fmla="*/ 0 h 177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253" h="1770589">
                <a:moveTo>
                  <a:pt x="225573" y="0"/>
                </a:moveTo>
                <a:lnTo>
                  <a:pt x="2490680" y="0"/>
                </a:lnTo>
                <a:cubicBezTo>
                  <a:pt x="2615261" y="0"/>
                  <a:pt x="2716253" y="100992"/>
                  <a:pt x="2716253" y="225573"/>
                </a:cubicBezTo>
                <a:lnTo>
                  <a:pt x="2716253" y="1545016"/>
                </a:lnTo>
                <a:cubicBezTo>
                  <a:pt x="2716253" y="1669597"/>
                  <a:pt x="2615261" y="1770589"/>
                  <a:pt x="2490680" y="1770589"/>
                </a:cubicBezTo>
                <a:lnTo>
                  <a:pt x="225573" y="1770589"/>
                </a:lnTo>
                <a:cubicBezTo>
                  <a:pt x="100992" y="1770589"/>
                  <a:pt x="0" y="1669597"/>
                  <a:pt x="0" y="1545016"/>
                </a:cubicBezTo>
                <a:lnTo>
                  <a:pt x="0" y="225573"/>
                </a:lnTo>
                <a:cubicBezTo>
                  <a:pt x="0" y="100992"/>
                  <a:pt x="100992" y="0"/>
                  <a:pt x="225573"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200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nodePh="1">
                                  <p:stCondLst>
                                    <p:cond delay="400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360"/>
                                          </p:val>
                                        </p:tav>
                                        <p:tav tm="100000">
                                          <p:val>
                                            <p:fltVal val="0"/>
                                          </p:val>
                                        </p:tav>
                                      </p:tavLst>
                                    </p:anim>
                                    <p:animEffect transition="in" filter="fade">
                                      <p:cBhvr>
                                        <p:cTn id="16" dur="1000"/>
                                        <p:tgtEl>
                                          <p:spTgt spid="14"/>
                                        </p:tgtEl>
                                      </p:cBhvr>
                                    </p:animEffect>
                                  </p:childTnLst>
                                </p:cTn>
                              </p:par>
                              <p:par>
                                <p:cTn id="17" presetID="49" presetClass="entr" presetSubtype="0" decel="100000" fill="hold" grpId="0" nodeType="withEffect" nodePh="1">
                                  <p:stCondLst>
                                    <p:cond delay="600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360"/>
                                          </p:val>
                                        </p:tav>
                                        <p:tav tm="100000">
                                          <p:val>
                                            <p:fltVal val="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Picture Placeholder 7"/>
          <p:cNvSpPr/>
          <p:nvPr>
            <p:ph type="pic" sz="quarter" idx="16"/>
          </p:nvPr>
        </p:nvSpPr>
        <p:spPr>
          <a:xfrm>
            <a:off x="1917340" y="1728291"/>
            <a:ext cx="2774977" cy="3089248"/>
          </a:xfrm>
          <a:custGeom>
            <a:avLst/>
            <a:gdLst>
              <a:gd name="connsiteX0" fmla="*/ 110888 w 2774977"/>
              <a:gd name="connsiteY0" fmla="*/ 0 h 3089248"/>
              <a:gd name="connsiteX1" fmla="*/ 2664089 w 2774977"/>
              <a:gd name="connsiteY1" fmla="*/ 0 h 3089248"/>
              <a:gd name="connsiteX2" fmla="*/ 2774977 w 2774977"/>
              <a:gd name="connsiteY2" fmla="*/ 110888 h 3089248"/>
              <a:gd name="connsiteX3" fmla="*/ 2774977 w 2774977"/>
              <a:gd name="connsiteY3" fmla="*/ 2978360 h 3089248"/>
              <a:gd name="connsiteX4" fmla="*/ 2664089 w 2774977"/>
              <a:gd name="connsiteY4" fmla="*/ 3089248 h 3089248"/>
              <a:gd name="connsiteX5" fmla="*/ 110888 w 2774977"/>
              <a:gd name="connsiteY5" fmla="*/ 3089248 h 3089248"/>
              <a:gd name="connsiteX6" fmla="*/ 0 w 2774977"/>
              <a:gd name="connsiteY6" fmla="*/ 2978360 h 3089248"/>
              <a:gd name="connsiteX7" fmla="*/ 0 w 2774977"/>
              <a:gd name="connsiteY7" fmla="*/ 110888 h 3089248"/>
              <a:gd name="connsiteX8" fmla="*/ 110888 w 2774977"/>
              <a:gd name="connsiteY8" fmla="*/ 0 h 30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4977" h="3089248">
                <a:moveTo>
                  <a:pt x="110888" y="0"/>
                </a:moveTo>
                <a:lnTo>
                  <a:pt x="2664089" y="0"/>
                </a:lnTo>
                <a:cubicBezTo>
                  <a:pt x="2725331" y="0"/>
                  <a:pt x="2774977" y="49646"/>
                  <a:pt x="2774977" y="110888"/>
                </a:cubicBezTo>
                <a:lnTo>
                  <a:pt x="2774977" y="2978360"/>
                </a:lnTo>
                <a:cubicBezTo>
                  <a:pt x="2774977" y="3039602"/>
                  <a:pt x="2725331" y="3089248"/>
                  <a:pt x="2664089" y="3089248"/>
                </a:cubicBezTo>
                <a:lnTo>
                  <a:pt x="110888" y="3089248"/>
                </a:lnTo>
                <a:cubicBezTo>
                  <a:pt x="49646" y="3089248"/>
                  <a:pt x="0" y="3039602"/>
                  <a:pt x="0" y="2978360"/>
                </a:cubicBezTo>
                <a:lnTo>
                  <a:pt x="0" y="110888"/>
                </a:lnTo>
                <a:cubicBezTo>
                  <a:pt x="0" y="49646"/>
                  <a:pt x="49646" y="0"/>
                  <a:pt x="110888"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0" name="Picture Placeholder 9"/>
          <p:cNvSpPr/>
          <p:nvPr>
            <p:ph type="pic" sz="quarter" idx="17"/>
          </p:nvPr>
        </p:nvSpPr>
        <p:spPr>
          <a:xfrm>
            <a:off x="5293402" y="1728291"/>
            <a:ext cx="2774977" cy="3089248"/>
          </a:xfrm>
          <a:custGeom>
            <a:avLst/>
            <a:gdLst>
              <a:gd name="connsiteX0" fmla="*/ 110888 w 2774977"/>
              <a:gd name="connsiteY0" fmla="*/ 0 h 3089248"/>
              <a:gd name="connsiteX1" fmla="*/ 2664089 w 2774977"/>
              <a:gd name="connsiteY1" fmla="*/ 0 h 3089248"/>
              <a:gd name="connsiteX2" fmla="*/ 2774977 w 2774977"/>
              <a:gd name="connsiteY2" fmla="*/ 110888 h 3089248"/>
              <a:gd name="connsiteX3" fmla="*/ 2774977 w 2774977"/>
              <a:gd name="connsiteY3" fmla="*/ 2978360 h 3089248"/>
              <a:gd name="connsiteX4" fmla="*/ 2664089 w 2774977"/>
              <a:gd name="connsiteY4" fmla="*/ 3089248 h 3089248"/>
              <a:gd name="connsiteX5" fmla="*/ 110888 w 2774977"/>
              <a:gd name="connsiteY5" fmla="*/ 3089248 h 3089248"/>
              <a:gd name="connsiteX6" fmla="*/ 0 w 2774977"/>
              <a:gd name="connsiteY6" fmla="*/ 2978360 h 3089248"/>
              <a:gd name="connsiteX7" fmla="*/ 0 w 2774977"/>
              <a:gd name="connsiteY7" fmla="*/ 110888 h 3089248"/>
              <a:gd name="connsiteX8" fmla="*/ 110888 w 2774977"/>
              <a:gd name="connsiteY8" fmla="*/ 0 h 30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4977" h="3089248">
                <a:moveTo>
                  <a:pt x="110888" y="0"/>
                </a:moveTo>
                <a:lnTo>
                  <a:pt x="2664089" y="0"/>
                </a:lnTo>
                <a:cubicBezTo>
                  <a:pt x="2725331" y="0"/>
                  <a:pt x="2774977" y="49646"/>
                  <a:pt x="2774977" y="110888"/>
                </a:cubicBezTo>
                <a:lnTo>
                  <a:pt x="2774977" y="2978360"/>
                </a:lnTo>
                <a:cubicBezTo>
                  <a:pt x="2774977" y="3039602"/>
                  <a:pt x="2725331" y="3089248"/>
                  <a:pt x="2664089" y="3089248"/>
                </a:cubicBezTo>
                <a:lnTo>
                  <a:pt x="110888" y="3089248"/>
                </a:lnTo>
                <a:cubicBezTo>
                  <a:pt x="49646" y="3089248"/>
                  <a:pt x="0" y="3039602"/>
                  <a:pt x="0" y="2978360"/>
                </a:cubicBezTo>
                <a:lnTo>
                  <a:pt x="0" y="110888"/>
                </a:lnTo>
                <a:cubicBezTo>
                  <a:pt x="0" y="49646"/>
                  <a:pt x="49646" y="0"/>
                  <a:pt x="110888"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2" name="Picture Placeholder 11"/>
          <p:cNvSpPr/>
          <p:nvPr>
            <p:ph type="pic" sz="quarter" idx="18"/>
          </p:nvPr>
        </p:nvSpPr>
        <p:spPr>
          <a:xfrm>
            <a:off x="8669465" y="1728291"/>
            <a:ext cx="2774977" cy="3089248"/>
          </a:xfrm>
          <a:custGeom>
            <a:avLst/>
            <a:gdLst>
              <a:gd name="connsiteX0" fmla="*/ 110888 w 2774977"/>
              <a:gd name="connsiteY0" fmla="*/ 0 h 3089248"/>
              <a:gd name="connsiteX1" fmla="*/ 2664089 w 2774977"/>
              <a:gd name="connsiteY1" fmla="*/ 0 h 3089248"/>
              <a:gd name="connsiteX2" fmla="*/ 2774977 w 2774977"/>
              <a:gd name="connsiteY2" fmla="*/ 110888 h 3089248"/>
              <a:gd name="connsiteX3" fmla="*/ 2774977 w 2774977"/>
              <a:gd name="connsiteY3" fmla="*/ 2978360 h 3089248"/>
              <a:gd name="connsiteX4" fmla="*/ 2664089 w 2774977"/>
              <a:gd name="connsiteY4" fmla="*/ 3089248 h 3089248"/>
              <a:gd name="connsiteX5" fmla="*/ 110888 w 2774977"/>
              <a:gd name="connsiteY5" fmla="*/ 3089248 h 3089248"/>
              <a:gd name="connsiteX6" fmla="*/ 0 w 2774977"/>
              <a:gd name="connsiteY6" fmla="*/ 2978360 h 3089248"/>
              <a:gd name="connsiteX7" fmla="*/ 0 w 2774977"/>
              <a:gd name="connsiteY7" fmla="*/ 110888 h 3089248"/>
              <a:gd name="connsiteX8" fmla="*/ 110888 w 2774977"/>
              <a:gd name="connsiteY8" fmla="*/ 0 h 30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4977" h="3089248">
                <a:moveTo>
                  <a:pt x="110888" y="0"/>
                </a:moveTo>
                <a:lnTo>
                  <a:pt x="2664089" y="0"/>
                </a:lnTo>
                <a:cubicBezTo>
                  <a:pt x="2725331" y="0"/>
                  <a:pt x="2774977" y="49646"/>
                  <a:pt x="2774977" y="110888"/>
                </a:cubicBezTo>
                <a:lnTo>
                  <a:pt x="2774977" y="2978360"/>
                </a:lnTo>
                <a:cubicBezTo>
                  <a:pt x="2774977" y="3039602"/>
                  <a:pt x="2725331" y="3089248"/>
                  <a:pt x="2664089" y="3089248"/>
                </a:cubicBezTo>
                <a:lnTo>
                  <a:pt x="110888" y="3089248"/>
                </a:lnTo>
                <a:cubicBezTo>
                  <a:pt x="49646" y="3089248"/>
                  <a:pt x="0" y="3039602"/>
                  <a:pt x="0" y="2978360"/>
                </a:cubicBezTo>
                <a:lnTo>
                  <a:pt x="0" y="110888"/>
                </a:lnTo>
                <a:cubicBezTo>
                  <a:pt x="0" y="49646"/>
                  <a:pt x="49646" y="0"/>
                  <a:pt x="110888"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13" name="Picture Placeholder 12"/>
          <p:cNvSpPr/>
          <p:nvPr>
            <p:ph type="pic" sz="quarter" idx="16"/>
          </p:nvPr>
        </p:nvSpPr>
        <p:spPr>
          <a:xfrm>
            <a:off x="2031024" y="1939157"/>
            <a:ext cx="2494085" cy="1440732"/>
          </a:xfrm>
          <a:custGeom>
            <a:avLst/>
            <a:gdLst>
              <a:gd name="connsiteX0" fmla="*/ 121295 w 2494085"/>
              <a:gd name="connsiteY0" fmla="*/ 0 h 1440732"/>
              <a:gd name="connsiteX1" fmla="*/ 2372790 w 2494085"/>
              <a:gd name="connsiteY1" fmla="*/ 0 h 1440732"/>
              <a:gd name="connsiteX2" fmla="*/ 2494085 w 2494085"/>
              <a:gd name="connsiteY2" fmla="*/ 121295 h 1440732"/>
              <a:gd name="connsiteX3" fmla="*/ 2494085 w 2494085"/>
              <a:gd name="connsiteY3" fmla="*/ 1319437 h 1440732"/>
              <a:gd name="connsiteX4" fmla="*/ 2372790 w 2494085"/>
              <a:gd name="connsiteY4" fmla="*/ 1440732 h 1440732"/>
              <a:gd name="connsiteX5" fmla="*/ 121295 w 2494085"/>
              <a:gd name="connsiteY5" fmla="*/ 1440732 h 1440732"/>
              <a:gd name="connsiteX6" fmla="*/ 0 w 2494085"/>
              <a:gd name="connsiteY6" fmla="*/ 1319437 h 1440732"/>
              <a:gd name="connsiteX7" fmla="*/ 0 w 2494085"/>
              <a:gd name="connsiteY7" fmla="*/ 121295 h 1440732"/>
              <a:gd name="connsiteX8" fmla="*/ 121295 w 2494085"/>
              <a:gd name="connsiteY8" fmla="*/ 0 h 14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085" h="1440732">
                <a:moveTo>
                  <a:pt x="121295" y="0"/>
                </a:moveTo>
                <a:lnTo>
                  <a:pt x="2372790" y="0"/>
                </a:lnTo>
                <a:cubicBezTo>
                  <a:pt x="2439779" y="0"/>
                  <a:pt x="2494085" y="54306"/>
                  <a:pt x="2494085" y="121295"/>
                </a:cubicBezTo>
                <a:lnTo>
                  <a:pt x="2494085" y="1319437"/>
                </a:lnTo>
                <a:cubicBezTo>
                  <a:pt x="2494085" y="1386426"/>
                  <a:pt x="2439779" y="1440732"/>
                  <a:pt x="2372790" y="1440732"/>
                </a:cubicBezTo>
                <a:lnTo>
                  <a:pt x="121295" y="1440732"/>
                </a:lnTo>
                <a:cubicBezTo>
                  <a:pt x="54306" y="1440732"/>
                  <a:pt x="0" y="1386426"/>
                  <a:pt x="0" y="1319437"/>
                </a:cubicBezTo>
                <a:lnTo>
                  <a:pt x="0" y="121295"/>
                </a:lnTo>
                <a:cubicBezTo>
                  <a:pt x="0" y="54306"/>
                  <a:pt x="54306" y="0"/>
                  <a:pt x="1212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7" name="Picture Placeholder 16"/>
          <p:cNvSpPr/>
          <p:nvPr>
            <p:ph type="pic" sz="quarter" idx="17"/>
          </p:nvPr>
        </p:nvSpPr>
        <p:spPr>
          <a:xfrm>
            <a:off x="5470282" y="1939157"/>
            <a:ext cx="2494085" cy="1440732"/>
          </a:xfrm>
          <a:custGeom>
            <a:avLst/>
            <a:gdLst>
              <a:gd name="connsiteX0" fmla="*/ 121295 w 2494085"/>
              <a:gd name="connsiteY0" fmla="*/ 0 h 1440732"/>
              <a:gd name="connsiteX1" fmla="*/ 2372790 w 2494085"/>
              <a:gd name="connsiteY1" fmla="*/ 0 h 1440732"/>
              <a:gd name="connsiteX2" fmla="*/ 2494085 w 2494085"/>
              <a:gd name="connsiteY2" fmla="*/ 121295 h 1440732"/>
              <a:gd name="connsiteX3" fmla="*/ 2494085 w 2494085"/>
              <a:gd name="connsiteY3" fmla="*/ 1319437 h 1440732"/>
              <a:gd name="connsiteX4" fmla="*/ 2372790 w 2494085"/>
              <a:gd name="connsiteY4" fmla="*/ 1440732 h 1440732"/>
              <a:gd name="connsiteX5" fmla="*/ 121295 w 2494085"/>
              <a:gd name="connsiteY5" fmla="*/ 1440732 h 1440732"/>
              <a:gd name="connsiteX6" fmla="*/ 0 w 2494085"/>
              <a:gd name="connsiteY6" fmla="*/ 1319437 h 1440732"/>
              <a:gd name="connsiteX7" fmla="*/ 0 w 2494085"/>
              <a:gd name="connsiteY7" fmla="*/ 121295 h 1440732"/>
              <a:gd name="connsiteX8" fmla="*/ 121295 w 2494085"/>
              <a:gd name="connsiteY8" fmla="*/ 0 h 14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085" h="1440732">
                <a:moveTo>
                  <a:pt x="121295" y="0"/>
                </a:moveTo>
                <a:lnTo>
                  <a:pt x="2372790" y="0"/>
                </a:lnTo>
                <a:cubicBezTo>
                  <a:pt x="2439779" y="0"/>
                  <a:pt x="2494085" y="54306"/>
                  <a:pt x="2494085" y="121295"/>
                </a:cubicBezTo>
                <a:lnTo>
                  <a:pt x="2494085" y="1319437"/>
                </a:lnTo>
                <a:cubicBezTo>
                  <a:pt x="2494085" y="1386426"/>
                  <a:pt x="2439779" y="1440732"/>
                  <a:pt x="2372790" y="1440732"/>
                </a:cubicBezTo>
                <a:lnTo>
                  <a:pt x="121295" y="1440732"/>
                </a:lnTo>
                <a:cubicBezTo>
                  <a:pt x="54306" y="1440732"/>
                  <a:pt x="0" y="1386426"/>
                  <a:pt x="0" y="1319437"/>
                </a:cubicBezTo>
                <a:lnTo>
                  <a:pt x="0" y="121295"/>
                </a:lnTo>
                <a:cubicBezTo>
                  <a:pt x="0" y="54306"/>
                  <a:pt x="54306" y="0"/>
                  <a:pt x="1212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9" name="Picture Placeholder 18"/>
          <p:cNvSpPr/>
          <p:nvPr>
            <p:ph type="pic" sz="quarter" idx="18"/>
          </p:nvPr>
        </p:nvSpPr>
        <p:spPr>
          <a:xfrm>
            <a:off x="8909540" y="1939157"/>
            <a:ext cx="2494085" cy="1440732"/>
          </a:xfrm>
          <a:custGeom>
            <a:avLst/>
            <a:gdLst>
              <a:gd name="connsiteX0" fmla="*/ 121295 w 2494085"/>
              <a:gd name="connsiteY0" fmla="*/ 0 h 1440732"/>
              <a:gd name="connsiteX1" fmla="*/ 2372790 w 2494085"/>
              <a:gd name="connsiteY1" fmla="*/ 0 h 1440732"/>
              <a:gd name="connsiteX2" fmla="*/ 2494085 w 2494085"/>
              <a:gd name="connsiteY2" fmla="*/ 121295 h 1440732"/>
              <a:gd name="connsiteX3" fmla="*/ 2494085 w 2494085"/>
              <a:gd name="connsiteY3" fmla="*/ 1319437 h 1440732"/>
              <a:gd name="connsiteX4" fmla="*/ 2372790 w 2494085"/>
              <a:gd name="connsiteY4" fmla="*/ 1440732 h 1440732"/>
              <a:gd name="connsiteX5" fmla="*/ 121295 w 2494085"/>
              <a:gd name="connsiteY5" fmla="*/ 1440732 h 1440732"/>
              <a:gd name="connsiteX6" fmla="*/ 0 w 2494085"/>
              <a:gd name="connsiteY6" fmla="*/ 1319437 h 1440732"/>
              <a:gd name="connsiteX7" fmla="*/ 0 w 2494085"/>
              <a:gd name="connsiteY7" fmla="*/ 121295 h 1440732"/>
              <a:gd name="connsiteX8" fmla="*/ 121295 w 2494085"/>
              <a:gd name="connsiteY8" fmla="*/ 0 h 14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085" h="1440732">
                <a:moveTo>
                  <a:pt x="121295" y="0"/>
                </a:moveTo>
                <a:lnTo>
                  <a:pt x="2372790" y="0"/>
                </a:lnTo>
                <a:cubicBezTo>
                  <a:pt x="2439779" y="0"/>
                  <a:pt x="2494085" y="54306"/>
                  <a:pt x="2494085" y="121295"/>
                </a:cubicBezTo>
                <a:lnTo>
                  <a:pt x="2494085" y="1319437"/>
                </a:lnTo>
                <a:cubicBezTo>
                  <a:pt x="2494085" y="1386426"/>
                  <a:pt x="2439779" y="1440732"/>
                  <a:pt x="2372790" y="1440732"/>
                </a:cubicBezTo>
                <a:lnTo>
                  <a:pt x="121295" y="1440732"/>
                </a:lnTo>
                <a:cubicBezTo>
                  <a:pt x="54306" y="1440732"/>
                  <a:pt x="0" y="1386426"/>
                  <a:pt x="0" y="1319437"/>
                </a:cubicBezTo>
                <a:lnTo>
                  <a:pt x="0" y="121295"/>
                </a:lnTo>
                <a:cubicBezTo>
                  <a:pt x="0" y="54306"/>
                  <a:pt x="54306" y="0"/>
                  <a:pt x="1212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1" name="Picture Placeholder 20"/>
          <p:cNvSpPr/>
          <p:nvPr>
            <p:ph type="pic" sz="quarter" idx="19"/>
          </p:nvPr>
        </p:nvSpPr>
        <p:spPr>
          <a:xfrm>
            <a:off x="8909541" y="3575174"/>
            <a:ext cx="2494085" cy="1440732"/>
          </a:xfrm>
          <a:custGeom>
            <a:avLst/>
            <a:gdLst>
              <a:gd name="connsiteX0" fmla="*/ 121295 w 2494085"/>
              <a:gd name="connsiteY0" fmla="*/ 0 h 1440732"/>
              <a:gd name="connsiteX1" fmla="*/ 2372790 w 2494085"/>
              <a:gd name="connsiteY1" fmla="*/ 0 h 1440732"/>
              <a:gd name="connsiteX2" fmla="*/ 2494085 w 2494085"/>
              <a:gd name="connsiteY2" fmla="*/ 121295 h 1440732"/>
              <a:gd name="connsiteX3" fmla="*/ 2494085 w 2494085"/>
              <a:gd name="connsiteY3" fmla="*/ 1319437 h 1440732"/>
              <a:gd name="connsiteX4" fmla="*/ 2372790 w 2494085"/>
              <a:gd name="connsiteY4" fmla="*/ 1440732 h 1440732"/>
              <a:gd name="connsiteX5" fmla="*/ 121295 w 2494085"/>
              <a:gd name="connsiteY5" fmla="*/ 1440732 h 1440732"/>
              <a:gd name="connsiteX6" fmla="*/ 0 w 2494085"/>
              <a:gd name="connsiteY6" fmla="*/ 1319437 h 1440732"/>
              <a:gd name="connsiteX7" fmla="*/ 0 w 2494085"/>
              <a:gd name="connsiteY7" fmla="*/ 121295 h 1440732"/>
              <a:gd name="connsiteX8" fmla="*/ 121295 w 2494085"/>
              <a:gd name="connsiteY8" fmla="*/ 0 h 14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085" h="1440732">
                <a:moveTo>
                  <a:pt x="121295" y="0"/>
                </a:moveTo>
                <a:lnTo>
                  <a:pt x="2372790" y="0"/>
                </a:lnTo>
                <a:cubicBezTo>
                  <a:pt x="2439779" y="0"/>
                  <a:pt x="2494085" y="54306"/>
                  <a:pt x="2494085" y="121295"/>
                </a:cubicBezTo>
                <a:lnTo>
                  <a:pt x="2494085" y="1319437"/>
                </a:lnTo>
                <a:cubicBezTo>
                  <a:pt x="2494085" y="1386426"/>
                  <a:pt x="2439779" y="1440732"/>
                  <a:pt x="2372790" y="1440732"/>
                </a:cubicBezTo>
                <a:lnTo>
                  <a:pt x="121295" y="1440732"/>
                </a:lnTo>
                <a:cubicBezTo>
                  <a:pt x="54306" y="1440732"/>
                  <a:pt x="0" y="1386426"/>
                  <a:pt x="0" y="1319437"/>
                </a:cubicBezTo>
                <a:lnTo>
                  <a:pt x="0" y="121295"/>
                </a:lnTo>
                <a:cubicBezTo>
                  <a:pt x="0" y="54306"/>
                  <a:pt x="54306" y="0"/>
                  <a:pt x="1212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3" name="Picture Placeholder 22"/>
          <p:cNvSpPr/>
          <p:nvPr>
            <p:ph type="pic" sz="quarter" idx="20"/>
          </p:nvPr>
        </p:nvSpPr>
        <p:spPr>
          <a:xfrm>
            <a:off x="5470283" y="3575174"/>
            <a:ext cx="2494085" cy="1440732"/>
          </a:xfrm>
          <a:custGeom>
            <a:avLst/>
            <a:gdLst>
              <a:gd name="connsiteX0" fmla="*/ 121295 w 2494085"/>
              <a:gd name="connsiteY0" fmla="*/ 0 h 1440732"/>
              <a:gd name="connsiteX1" fmla="*/ 2372790 w 2494085"/>
              <a:gd name="connsiteY1" fmla="*/ 0 h 1440732"/>
              <a:gd name="connsiteX2" fmla="*/ 2494085 w 2494085"/>
              <a:gd name="connsiteY2" fmla="*/ 121295 h 1440732"/>
              <a:gd name="connsiteX3" fmla="*/ 2494085 w 2494085"/>
              <a:gd name="connsiteY3" fmla="*/ 1319437 h 1440732"/>
              <a:gd name="connsiteX4" fmla="*/ 2372790 w 2494085"/>
              <a:gd name="connsiteY4" fmla="*/ 1440732 h 1440732"/>
              <a:gd name="connsiteX5" fmla="*/ 121295 w 2494085"/>
              <a:gd name="connsiteY5" fmla="*/ 1440732 h 1440732"/>
              <a:gd name="connsiteX6" fmla="*/ 0 w 2494085"/>
              <a:gd name="connsiteY6" fmla="*/ 1319437 h 1440732"/>
              <a:gd name="connsiteX7" fmla="*/ 0 w 2494085"/>
              <a:gd name="connsiteY7" fmla="*/ 121295 h 1440732"/>
              <a:gd name="connsiteX8" fmla="*/ 121295 w 2494085"/>
              <a:gd name="connsiteY8" fmla="*/ 0 h 14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085" h="1440732">
                <a:moveTo>
                  <a:pt x="121295" y="0"/>
                </a:moveTo>
                <a:lnTo>
                  <a:pt x="2372790" y="0"/>
                </a:lnTo>
                <a:cubicBezTo>
                  <a:pt x="2439779" y="0"/>
                  <a:pt x="2494085" y="54306"/>
                  <a:pt x="2494085" y="121295"/>
                </a:cubicBezTo>
                <a:lnTo>
                  <a:pt x="2494085" y="1319437"/>
                </a:lnTo>
                <a:cubicBezTo>
                  <a:pt x="2494085" y="1386426"/>
                  <a:pt x="2439779" y="1440732"/>
                  <a:pt x="2372790" y="1440732"/>
                </a:cubicBezTo>
                <a:lnTo>
                  <a:pt x="121295" y="1440732"/>
                </a:lnTo>
                <a:cubicBezTo>
                  <a:pt x="54306" y="1440732"/>
                  <a:pt x="0" y="1386426"/>
                  <a:pt x="0" y="1319437"/>
                </a:cubicBezTo>
                <a:lnTo>
                  <a:pt x="0" y="121295"/>
                </a:lnTo>
                <a:cubicBezTo>
                  <a:pt x="0" y="54306"/>
                  <a:pt x="54306" y="0"/>
                  <a:pt x="1212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5" name="Picture Placeholder 24"/>
          <p:cNvSpPr/>
          <p:nvPr>
            <p:ph type="pic" sz="quarter" idx="21"/>
          </p:nvPr>
        </p:nvSpPr>
        <p:spPr>
          <a:xfrm>
            <a:off x="2031024" y="3575174"/>
            <a:ext cx="2494085" cy="1440732"/>
          </a:xfrm>
          <a:custGeom>
            <a:avLst/>
            <a:gdLst>
              <a:gd name="connsiteX0" fmla="*/ 121295 w 2494085"/>
              <a:gd name="connsiteY0" fmla="*/ 0 h 1440732"/>
              <a:gd name="connsiteX1" fmla="*/ 2372790 w 2494085"/>
              <a:gd name="connsiteY1" fmla="*/ 0 h 1440732"/>
              <a:gd name="connsiteX2" fmla="*/ 2494085 w 2494085"/>
              <a:gd name="connsiteY2" fmla="*/ 121295 h 1440732"/>
              <a:gd name="connsiteX3" fmla="*/ 2494085 w 2494085"/>
              <a:gd name="connsiteY3" fmla="*/ 1319437 h 1440732"/>
              <a:gd name="connsiteX4" fmla="*/ 2372790 w 2494085"/>
              <a:gd name="connsiteY4" fmla="*/ 1440732 h 1440732"/>
              <a:gd name="connsiteX5" fmla="*/ 121295 w 2494085"/>
              <a:gd name="connsiteY5" fmla="*/ 1440732 h 1440732"/>
              <a:gd name="connsiteX6" fmla="*/ 0 w 2494085"/>
              <a:gd name="connsiteY6" fmla="*/ 1319437 h 1440732"/>
              <a:gd name="connsiteX7" fmla="*/ 0 w 2494085"/>
              <a:gd name="connsiteY7" fmla="*/ 121295 h 1440732"/>
              <a:gd name="connsiteX8" fmla="*/ 121295 w 2494085"/>
              <a:gd name="connsiteY8" fmla="*/ 0 h 14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085" h="1440732">
                <a:moveTo>
                  <a:pt x="121295" y="0"/>
                </a:moveTo>
                <a:lnTo>
                  <a:pt x="2372790" y="0"/>
                </a:lnTo>
                <a:cubicBezTo>
                  <a:pt x="2439779" y="0"/>
                  <a:pt x="2494085" y="54306"/>
                  <a:pt x="2494085" y="121295"/>
                </a:cubicBezTo>
                <a:lnTo>
                  <a:pt x="2494085" y="1319437"/>
                </a:lnTo>
                <a:cubicBezTo>
                  <a:pt x="2494085" y="1386426"/>
                  <a:pt x="2439779" y="1440732"/>
                  <a:pt x="2372790" y="1440732"/>
                </a:cubicBezTo>
                <a:lnTo>
                  <a:pt x="121295" y="1440732"/>
                </a:lnTo>
                <a:cubicBezTo>
                  <a:pt x="54306" y="1440732"/>
                  <a:pt x="0" y="1386426"/>
                  <a:pt x="0" y="1319437"/>
                </a:cubicBezTo>
                <a:lnTo>
                  <a:pt x="0" y="121295"/>
                </a:lnTo>
                <a:cubicBezTo>
                  <a:pt x="0" y="54306"/>
                  <a:pt x="54306" y="0"/>
                  <a:pt x="1212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400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grpId="0" nodeType="withEffect" nodePh="1">
                                  <p:stCondLst>
                                    <p:cond delay="4500"/>
                                  </p:stCondLst>
                                  <p:endCondLst>
                                    <p:cond evt="begin" delay="0">
                                      <p:tn val="11"/>
                                    </p:cond>
                                  </p:end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par>
                                <p:cTn id="17" presetID="49" presetClass="entr" presetSubtype="0" decel="100000" fill="hold" grpId="0" nodeType="withEffect" nodePh="1">
                                  <p:stCondLst>
                                    <p:cond delay="700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nodePh="1">
                                  <p:stCondLst>
                                    <p:cond delay="7500"/>
                                  </p:stCondLst>
                                  <p:endCondLst>
                                    <p:cond evt="begin" delay="0">
                                      <p:tn val="23"/>
                                    </p:cond>
                                  </p:end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par>
                                <p:cTn id="29" presetID="49" presetClass="entr" presetSubtype="0" decel="100000" fill="hold" grpId="0" nodeType="withEffect" nodePh="1">
                                  <p:stCondLst>
                                    <p:cond delay="1000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360"/>
                                          </p:val>
                                        </p:tav>
                                        <p:tav tm="100000">
                                          <p:val>
                                            <p:fltVal val="0"/>
                                          </p:val>
                                        </p:tav>
                                      </p:tavLst>
                                    </p:anim>
                                    <p:animEffect transition="in" filter="fade">
                                      <p:cBhvr>
                                        <p:cTn id="34" dur="500"/>
                                        <p:tgtEl>
                                          <p:spTgt spid="19"/>
                                        </p:tgtEl>
                                      </p:cBhvr>
                                    </p:animEffect>
                                  </p:childTnLst>
                                </p:cTn>
                              </p:par>
                              <p:par>
                                <p:cTn id="35" presetID="49" presetClass="entr" presetSubtype="0" decel="100000" fill="hold" grpId="0" nodeType="withEffect" nodePh="1">
                                  <p:stCondLst>
                                    <p:cond delay="10500"/>
                                  </p:stCondLst>
                                  <p:endCondLst>
                                    <p:cond evt="begin" delay="0">
                                      <p:tn val="35"/>
                                    </p:cond>
                                  </p:end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 calcmode="lin" valueType="num">
                                      <p:cBhvr>
                                        <p:cTn id="39" dur="500" fill="hold"/>
                                        <p:tgtEl>
                                          <p:spTgt spid="21"/>
                                        </p:tgtEl>
                                        <p:attrNameLst>
                                          <p:attrName>style.rotation</p:attrName>
                                        </p:attrNameLst>
                                      </p:cBhvr>
                                      <p:tavLst>
                                        <p:tav tm="0">
                                          <p:val>
                                            <p:fltVal val="360"/>
                                          </p:val>
                                        </p:tav>
                                        <p:tav tm="100000">
                                          <p:val>
                                            <p:fltVal val="0"/>
                                          </p:val>
                                        </p:tav>
                                      </p:tavLst>
                                    </p:anim>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1" grpId="0"/>
      <p:bldP spid="23" grpId="0"/>
      <p:bldP spid="2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9" name="Picture Placeholder 8"/>
          <p:cNvSpPr/>
          <p:nvPr>
            <p:ph type="pic" sz="quarter" idx="16"/>
          </p:nvPr>
        </p:nvSpPr>
        <p:spPr>
          <a:xfrm>
            <a:off x="768381" y="2574141"/>
            <a:ext cx="2249714" cy="1539287"/>
          </a:xfrm>
          <a:custGeom>
            <a:avLst/>
            <a:gdLst>
              <a:gd name="connsiteX0" fmla="*/ 109151 w 2249714"/>
              <a:gd name="connsiteY0" fmla="*/ 0 h 1539287"/>
              <a:gd name="connsiteX1" fmla="*/ 2140563 w 2249714"/>
              <a:gd name="connsiteY1" fmla="*/ 0 h 1539287"/>
              <a:gd name="connsiteX2" fmla="*/ 2249714 w 2249714"/>
              <a:gd name="connsiteY2" fmla="*/ 109151 h 1539287"/>
              <a:gd name="connsiteX3" fmla="*/ 2249714 w 2249714"/>
              <a:gd name="connsiteY3" fmla="*/ 1430136 h 1539287"/>
              <a:gd name="connsiteX4" fmla="*/ 2140563 w 2249714"/>
              <a:gd name="connsiteY4" fmla="*/ 1539287 h 1539287"/>
              <a:gd name="connsiteX5" fmla="*/ 109151 w 2249714"/>
              <a:gd name="connsiteY5" fmla="*/ 1539287 h 1539287"/>
              <a:gd name="connsiteX6" fmla="*/ 0 w 2249714"/>
              <a:gd name="connsiteY6" fmla="*/ 1430136 h 1539287"/>
              <a:gd name="connsiteX7" fmla="*/ 0 w 2249714"/>
              <a:gd name="connsiteY7" fmla="*/ 109151 h 1539287"/>
              <a:gd name="connsiteX8" fmla="*/ 109151 w 2249714"/>
              <a:gd name="connsiteY8" fmla="*/ 0 h 153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14" h="1539287">
                <a:moveTo>
                  <a:pt x="109151" y="0"/>
                </a:moveTo>
                <a:lnTo>
                  <a:pt x="2140563" y="0"/>
                </a:lnTo>
                <a:cubicBezTo>
                  <a:pt x="2200845" y="0"/>
                  <a:pt x="2249714" y="48869"/>
                  <a:pt x="2249714" y="109151"/>
                </a:cubicBezTo>
                <a:lnTo>
                  <a:pt x="2249714" y="1430136"/>
                </a:lnTo>
                <a:cubicBezTo>
                  <a:pt x="2249714" y="1490418"/>
                  <a:pt x="2200845" y="1539287"/>
                  <a:pt x="2140563" y="1539287"/>
                </a:cubicBezTo>
                <a:lnTo>
                  <a:pt x="109151" y="1539287"/>
                </a:lnTo>
                <a:cubicBezTo>
                  <a:pt x="48869" y="1539287"/>
                  <a:pt x="0" y="1490418"/>
                  <a:pt x="0" y="1430136"/>
                </a:cubicBezTo>
                <a:lnTo>
                  <a:pt x="0" y="109151"/>
                </a:lnTo>
                <a:cubicBezTo>
                  <a:pt x="0" y="48869"/>
                  <a:pt x="48869" y="0"/>
                  <a:pt x="109151"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1" name="Picture Placeholder 10"/>
          <p:cNvSpPr/>
          <p:nvPr>
            <p:ph type="pic" sz="quarter" idx="17"/>
          </p:nvPr>
        </p:nvSpPr>
        <p:spPr>
          <a:xfrm>
            <a:off x="3560323" y="2574141"/>
            <a:ext cx="2249714" cy="1539287"/>
          </a:xfrm>
          <a:custGeom>
            <a:avLst/>
            <a:gdLst>
              <a:gd name="connsiteX0" fmla="*/ 109151 w 2249714"/>
              <a:gd name="connsiteY0" fmla="*/ 0 h 1539287"/>
              <a:gd name="connsiteX1" fmla="*/ 2140563 w 2249714"/>
              <a:gd name="connsiteY1" fmla="*/ 0 h 1539287"/>
              <a:gd name="connsiteX2" fmla="*/ 2249714 w 2249714"/>
              <a:gd name="connsiteY2" fmla="*/ 109151 h 1539287"/>
              <a:gd name="connsiteX3" fmla="*/ 2249714 w 2249714"/>
              <a:gd name="connsiteY3" fmla="*/ 1430136 h 1539287"/>
              <a:gd name="connsiteX4" fmla="*/ 2140563 w 2249714"/>
              <a:gd name="connsiteY4" fmla="*/ 1539287 h 1539287"/>
              <a:gd name="connsiteX5" fmla="*/ 109151 w 2249714"/>
              <a:gd name="connsiteY5" fmla="*/ 1539287 h 1539287"/>
              <a:gd name="connsiteX6" fmla="*/ 0 w 2249714"/>
              <a:gd name="connsiteY6" fmla="*/ 1430136 h 1539287"/>
              <a:gd name="connsiteX7" fmla="*/ 0 w 2249714"/>
              <a:gd name="connsiteY7" fmla="*/ 109151 h 1539287"/>
              <a:gd name="connsiteX8" fmla="*/ 109151 w 2249714"/>
              <a:gd name="connsiteY8" fmla="*/ 0 h 153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14" h="1539287">
                <a:moveTo>
                  <a:pt x="109151" y="0"/>
                </a:moveTo>
                <a:lnTo>
                  <a:pt x="2140563" y="0"/>
                </a:lnTo>
                <a:cubicBezTo>
                  <a:pt x="2200845" y="0"/>
                  <a:pt x="2249714" y="48869"/>
                  <a:pt x="2249714" y="109151"/>
                </a:cubicBezTo>
                <a:lnTo>
                  <a:pt x="2249714" y="1430136"/>
                </a:lnTo>
                <a:cubicBezTo>
                  <a:pt x="2249714" y="1490418"/>
                  <a:pt x="2200845" y="1539287"/>
                  <a:pt x="2140563" y="1539287"/>
                </a:cubicBezTo>
                <a:lnTo>
                  <a:pt x="109151" y="1539287"/>
                </a:lnTo>
                <a:cubicBezTo>
                  <a:pt x="48869" y="1539287"/>
                  <a:pt x="0" y="1490418"/>
                  <a:pt x="0" y="1430136"/>
                </a:cubicBezTo>
                <a:lnTo>
                  <a:pt x="0" y="109151"/>
                </a:lnTo>
                <a:cubicBezTo>
                  <a:pt x="0" y="48869"/>
                  <a:pt x="48869" y="0"/>
                  <a:pt x="109151"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3" name="Picture Placeholder 12"/>
          <p:cNvSpPr/>
          <p:nvPr>
            <p:ph type="pic" sz="quarter" idx="18"/>
          </p:nvPr>
        </p:nvSpPr>
        <p:spPr>
          <a:xfrm>
            <a:off x="6352265" y="2574142"/>
            <a:ext cx="2249714" cy="1539287"/>
          </a:xfrm>
          <a:custGeom>
            <a:avLst/>
            <a:gdLst>
              <a:gd name="connsiteX0" fmla="*/ 109151 w 2249714"/>
              <a:gd name="connsiteY0" fmla="*/ 0 h 1539287"/>
              <a:gd name="connsiteX1" fmla="*/ 2140563 w 2249714"/>
              <a:gd name="connsiteY1" fmla="*/ 0 h 1539287"/>
              <a:gd name="connsiteX2" fmla="*/ 2249714 w 2249714"/>
              <a:gd name="connsiteY2" fmla="*/ 109151 h 1539287"/>
              <a:gd name="connsiteX3" fmla="*/ 2249714 w 2249714"/>
              <a:gd name="connsiteY3" fmla="*/ 1430136 h 1539287"/>
              <a:gd name="connsiteX4" fmla="*/ 2140563 w 2249714"/>
              <a:gd name="connsiteY4" fmla="*/ 1539287 h 1539287"/>
              <a:gd name="connsiteX5" fmla="*/ 109151 w 2249714"/>
              <a:gd name="connsiteY5" fmla="*/ 1539287 h 1539287"/>
              <a:gd name="connsiteX6" fmla="*/ 0 w 2249714"/>
              <a:gd name="connsiteY6" fmla="*/ 1430136 h 1539287"/>
              <a:gd name="connsiteX7" fmla="*/ 0 w 2249714"/>
              <a:gd name="connsiteY7" fmla="*/ 109151 h 1539287"/>
              <a:gd name="connsiteX8" fmla="*/ 109151 w 2249714"/>
              <a:gd name="connsiteY8" fmla="*/ 0 h 153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14" h="1539287">
                <a:moveTo>
                  <a:pt x="109151" y="0"/>
                </a:moveTo>
                <a:lnTo>
                  <a:pt x="2140563" y="0"/>
                </a:lnTo>
                <a:cubicBezTo>
                  <a:pt x="2200845" y="0"/>
                  <a:pt x="2249714" y="48869"/>
                  <a:pt x="2249714" y="109151"/>
                </a:cubicBezTo>
                <a:lnTo>
                  <a:pt x="2249714" y="1430136"/>
                </a:lnTo>
                <a:cubicBezTo>
                  <a:pt x="2249714" y="1490418"/>
                  <a:pt x="2200845" y="1539287"/>
                  <a:pt x="2140563" y="1539287"/>
                </a:cubicBezTo>
                <a:lnTo>
                  <a:pt x="109151" y="1539287"/>
                </a:lnTo>
                <a:cubicBezTo>
                  <a:pt x="48869" y="1539287"/>
                  <a:pt x="0" y="1490418"/>
                  <a:pt x="0" y="1430136"/>
                </a:cubicBezTo>
                <a:lnTo>
                  <a:pt x="0" y="109151"/>
                </a:lnTo>
                <a:cubicBezTo>
                  <a:pt x="0" y="48869"/>
                  <a:pt x="48869" y="0"/>
                  <a:pt x="109151"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5" name="Picture Placeholder 14"/>
          <p:cNvSpPr/>
          <p:nvPr>
            <p:ph type="pic" sz="quarter" idx="19"/>
          </p:nvPr>
        </p:nvSpPr>
        <p:spPr>
          <a:xfrm>
            <a:off x="9144207" y="2574141"/>
            <a:ext cx="2249714" cy="1539287"/>
          </a:xfrm>
          <a:custGeom>
            <a:avLst/>
            <a:gdLst>
              <a:gd name="connsiteX0" fmla="*/ 109151 w 2249714"/>
              <a:gd name="connsiteY0" fmla="*/ 0 h 1539287"/>
              <a:gd name="connsiteX1" fmla="*/ 2140563 w 2249714"/>
              <a:gd name="connsiteY1" fmla="*/ 0 h 1539287"/>
              <a:gd name="connsiteX2" fmla="*/ 2249714 w 2249714"/>
              <a:gd name="connsiteY2" fmla="*/ 109151 h 1539287"/>
              <a:gd name="connsiteX3" fmla="*/ 2249714 w 2249714"/>
              <a:gd name="connsiteY3" fmla="*/ 1430136 h 1539287"/>
              <a:gd name="connsiteX4" fmla="*/ 2140563 w 2249714"/>
              <a:gd name="connsiteY4" fmla="*/ 1539287 h 1539287"/>
              <a:gd name="connsiteX5" fmla="*/ 109151 w 2249714"/>
              <a:gd name="connsiteY5" fmla="*/ 1539287 h 1539287"/>
              <a:gd name="connsiteX6" fmla="*/ 0 w 2249714"/>
              <a:gd name="connsiteY6" fmla="*/ 1430136 h 1539287"/>
              <a:gd name="connsiteX7" fmla="*/ 0 w 2249714"/>
              <a:gd name="connsiteY7" fmla="*/ 109151 h 1539287"/>
              <a:gd name="connsiteX8" fmla="*/ 109151 w 2249714"/>
              <a:gd name="connsiteY8" fmla="*/ 0 h 153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714" h="1539287">
                <a:moveTo>
                  <a:pt x="109151" y="0"/>
                </a:moveTo>
                <a:lnTo>
                  <a:pt x="2140563" y="0"/>
                </a:lnTo>
                <a:cubicBezTo>
                  <a:pt x="2200845" y="0"/>
                  <a:pt x="2249714" y="48869"/>
                  <a:pt x="2249714" y="109151"/>
                </a:cubicBezTo>
                <a:lnTo>
                  <a:pt x="2249714" y="1430136"/>
                </a:lnTo>
                <a:cubicBezTo>
                  <a:pt x="2249714" y="1490418"/>
                  <a:pt x="2200845" y="1539287"/>
                  <a:pt x="2140563" y="1539287"/>
                </a:cubicBezTo>
                <a:lnTo>
                  <a:pt x="109151" y="1539287"/>
                </a:lnTo>
                <a:cubicBezTo>
                  <a:pt x="48869" y="1539287"/>
                  <a:pt x="0" y="1490418"/>
                  <a:pt x="0" y="1430136"/>
                </a:cubicBezTo>
                <a:lnTo>
                  <a:pt x="0" y="109151"/>
                </a:lnTo>
                <a:cubicBezTo>
                  <a:pt x="0" y="48869"/>
                  <a:pt x="48869" y="0"/>
                  <a:pt x="109151"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nodePh="1">
                                  <p:stCondLst>
                                    <p:cond delay="350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nodePh="1">
                                  <p:stCondLst>
                                    <p:cond delay="560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nodePh="1">
                                  <p:stCondLst>
                                    <p:cond delay="770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nodePh="1">
                                  <p:stCondLst>
                                    <p:cond delay="980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31" name="Picture Placeholder 30"/>
          <p:cNvSpPr/>
          <p:nvPr>
            <p:ph type="pic" sz="quarter" idx="14"/>
          </p:nvPr>
        </p:nvSpPr>
        <p:spPr>
          <a:xfrm>
            <a:off x="6339840" y="2740003"/>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a:p>
        </p:txBody>
      </p:sp>
      <p:sp>
        <p:nvSpPr>
          <p:cNvPr id="33" name="Picture Placeholder 32"/>
          <p:cNvSpPr/>
          <p:nvPr>
            <p:ph type="pic" sz="quarter" idx="15"/>
          </p:nvPr>
        </p:nvSpPr>
        <p:spPr>
          <a:xfrm>
            <a:off x="7391400" y="2740003"/>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a:p>
        </p:txBody>
      </p:sp>
      <p:sp>
        <p:nvSpPr>
          <p:cNvPr id="35" name="Picture Placeholder 34"/>
          <p:cNvSpPr/>
          <p:nvPr>
            <p:ph type="pic" sz="quarter" idx="16"/>
          </p:nvPr>
        </p:nvSpPr>
        <p:spPr>
          <a:xfrm>
            <a:off x="8442960" y="2740003"/>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a:p>
        </p:txBody>
      </p:sp>
      <p:sp>
        <p:nvSpPr>
          <p:cNvPr id="37" name="Picture Placeholder 36"/>
          <p:cNvSpPr/>
          <p:nvPr>
            <p:ph type="pic" sz="quarter" idx="17"/>
          </p:nvPr>
        </p:nvSpPr>
        <p:spPr>
          <a:xfrm>
            <a:off x="9494520" y="2740003"/>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dirty="0"/>
          </a:p>
        </p:txBody>
      </p:sp>
      <p:sp>
        <p:nvSpPr>
          <p:cNvPr id="39" name="Picture Placeholder 38"/>
          <p:cNvSpPr/>
          <p:nvPr>
            <p:ph type="pic" sz="quarter" idx="18"/>
          </p:nvPr>
        </p:nvSpPr>
        <p:spPr>
          <a:xfrm>
            <a:off x="10546080" y="2740003"/>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dirty="0"/>
          </a:p>
        </p:txBody>
      </p:sp>
      <p:sp>
        <p:nvSpPr>
          <p:cNvPr id="42" name="Picture Placeholder 41"/>
          <p:cNvSpPr/>
          <p:nvPr>
            <p:ph type="pic" sz="quarter" idx="19"/>
          </p:nvPr>
        </p:nvSpPr>
        <p:spPr>
          <a:xfrm>
            <a:off x="6339840" y="3753224"/>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dirty="0"/>
          </a:p>
        </p:txBody>
      </p:sp>
      <p:sp>
        <p:nvSpPr>
          <p:cNvPr id="44" name="Picture Placeholder 43"/>
          <p:cNvSpPr/>
          <p:nvPr>
            <p:ph type="pic" sz="quarter" idx="20"/>
          </p:nvPr>
        </p:nvSpPr>
        <p:spPr>
          <a:xfrm>
            <a:off x="7391400" y="3753224"/>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dirty="0"/>
          </a:p>
        </p:txBody>
      </p:sp>
      <p:sp>
        <p:nvSpPr>
          <p:cNvPr id="46" name="Picture Placeholder 45"/>
          <p:cNvSpPr/>
          <p:nvPr>
            <p:ph type="pic" sz="quarter" idx="21"/>
          </p:nvPr>
        </p:nvSpPr>
        <p:spPr>
          <a:xfrm>
            <a:off x="8442960" y="3753224"/>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dirty="0"/>
          </a:p>
        </p:txBody>
      </p:sp>
      <p:sp>
        <p:nvSpPr>
          <p:cNvPr id="53" name="Picture Placeholder 52"/>
          <p:cNvSpPr/>
          <p:nvPr>
            <p:ph type="pic" sz="quarter" idx="22"/>
          </p:nvPr>
        </p:nvSpPr>
        <p:spPr>
          <a:xfrm>
            <a:off x="1090342" y="2653735"/>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a:p>
        </p:txBody>
      </p:sp>
      <p:sp>
        <p:nvSpPr>
          <p:cNvPr id="55" name="Picture Placeholder 54"/>
          <p:cNvSpPr/>
          <p:nvPr>
            <p:ph type="pic" sz="quarter" idx="23"/>
          </p:nvPr>
        </p:nvSpPr>
        <p:spPr>
          <a:xfrm>
            <a:off x="2027602" y="251657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p:spPr>
        <p:txBody>
          <a:bodyPr wrap="square">
            <a:noAutofit/>
          </a:bodyPr>
          <a:lstStyle/>
          <a:p>
            <a:endParaRPr lang="en-US"/>
          </a:p>
        </p:txBody>
      </p:sp>
      <p:sp>
        <p:nvSpPr>
          <p:cNvPr id="57" name="Picture Placeholder 56"/>
          <p:cNvSpPr/>
          <p:nvPr>
            <p:ph type="pic" sz="quarter" idx="24"/>
          </p:nvPr>
        </p:nvSpPr>
        <p:spPr>
          <a:xfrm>
            <a:off x="3240723" y="2653735"/>
            <a:ext cx="822960" cy="822960"/>
          </a:xfrm>
          <a:custGeom>
            <a:avLst/>
            <a:gdLst>
              <a:gd name="connsiteX0" fmla="*/ 411480 w 822960"/>
              <a:gd name="connsiteY0" fmla="*/ 0 h 822960"/>
              <a:gd name="connsiteX1" fmla="*/ 822960 w 822960"/>
              <a:gd name="connsiteY1" fmla="*/ 411480 h 822960"/>
              <a:gd name="connsiteX2" fmla="*/ 411480 w 822960"/>
              <a:gd name="connsiteY2" fmla="*/ 822960 h 822960"/>
              <a:gd name="connsiteX3" fmla="*/ 0 w 822960"/>
              <a:gd name="connsiteY3" fmla="*/ 411480 h 822960"/>
              <a:gd name="connsiteX4" fmla="*/ 411480 w 82296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411480" y="0"/>
                </a:moveTo>
                <a:cubicBezTo>
                  <a:pt x="638734" y="0"/>
                  <a:pt x="822960" y="184226"/>
                  <a:pt x="822960" y="411480"/>
                </a:cubicBezTo>
                <a:cubicBezTo>
                  <a:pt x="822960" y="638734"/>
                  <a:pt x="638734" y="822960"/>
                  <a:pt x="411480" y="822960"/>
                </a:cubicBezTo>
                <a:cubicBezTo>
                  <a:pt x="184226" y="822960"/>
                  <a:pt x="0" y="638734"/>
                  <a:pt x="0" y="411480"/>
                </a:cubicBezTo>
                <a:cubicBezTo>
                  <a:pt x="0" y="184226"/>
                  <a:pt x="184226" y="0"/>
                  <a:pt x="411480" y="0"/>
                </a:cubicBezTo>
                <a:close/>
              </a:path>
            </a:pathLst>
          </a:custGeom>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3400"/>
                                  </p:stCondLst>
                                  <p:endCondLst>
                                    <p:cond evt="begin" delay="0">
                                      <p:tn val="5"/>
                                    </p:cond>
                                  </p:end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par>
                                <p:cTn id="11" presetID="49" presetClass="entr" presetSubtype="0" decel="100000" fill="hold" grpId="0" nodeType="withEffect" nodePh="1">
                                  <p:stCondLst>
                                    <p:cond delay="3600"/>
                                  </p:stCondLst>
                                  <p:endCondLst>
                                    <p:cond evt="begin" delay="0">
                                      <p:tn val="11"/>
                                    </p:cond>
                                  </p:end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 calcmode="lin" valueType="num">
                                      <p:cBhvr>
                                        <p:cTn id="15" dur="500" fill="hold"/>
                                        <p:tgtEl>
                                          <p:spTgt spid="55"/>
                                        </p:tgtEl>
                                        <p:attrNameLst>
                                          <p:attrName>style.rotation</p:attrName>
                                        </p:attrNameLst>
                                      </p:cBhvr>
                                      <p:tavLst>
                                        <p:tav tm="0">
                                          <p:val>
                                            <p:fltVal val="360"/>
                                          </p:val>
                                        </p:tav>
                                        <p:tav tm="100000">
                                          <p:val>
                                            <p:fltVal val="0"/>
                                          </p:val>
                                        </p:tav>
                                      </p:tavLst>
                                    </p:anim>
                                    <p:animEffect transition="in" filter="fade">
                                      <p:cBhvr>
                                        <p:cTn id="16" dur="500"/>
                                        <p:tgtEl>
                                          <p:spTgt spid="55"/>
                                        </p:tgtEl>
                                      </p:cBhvr>
                                    </p:animEffect>
                                  </p:childTnLst>
                                </p:cTn>
                              </p:par>
                              <p:par>
                                <p:cTn id="17" presetID="49" presetClass="entr" presetSubtype="0" decel="100000" fill="hold" grpId="0" nodeType="withEffect" nodePh="1">
                                  <p:stCondLst>
                                    <p:cond delay="3800"/>
                                  </p:stCondLst>
                                  <p:endCondLst>
                                    <p:cond evt="begin" delay="0">
                                      <p:tn val="17"/>
                                    </p:cond>
                                  </p:end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style.rotation</p:attrName>
                                        </p:attrNameLst>
                                      </p:cBhvr>
                                      <p:tavLst>
                                        <p:tav tm="0">
                                          <p:val>
                                            <p:fltVal val="360"/>
                                          </p:val>
                                        </p:tav>
                                        <p:tav tm="100000">
                                          <p:val>
                                            <p:fltVal val="0"/>
                                          </p:val>
                                        </p:tav>
                                      </p:tavLst>
                                    </p:anim>
                                    <p:animEffect transition="in" filter="fade">
                                      <p:cBhvr>
                                        <p:cTn id="22" dur="500"/>
                                        <p:tgtEl>
                                          <p:spTgt spid="57"/>
                                        </p:tgtEl>
                                      </p:cBhvr>
                                    </p:animEffect>
                                  </p:childTnLst>
                                </p:cTn>
                              </p:par>
                              <p:par>
                                <p:cTn id="23" presetID="49" presetClass="entr" presetSubtype="0" decel="100000" fill="hold" grpId="0" nodeType="withEffect" nodePh="1">
                                  <p:stCondLst>
                                    <p:cond delay="4600"/>
                                  </p:stCondLst>
                                  <p:endCondLst>
                                    <p:cond evt="begin" delay="0">
                                      <p:tn val="23"/>
                                    </p:cond>
                                  </p:end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 calcmode="lin" valueType="num">
                                      <p:cBhvr>
                                        <p:cTn id="27" dur="500" fill="hold"/>
                                        <p:tgtEl>
                                          <p:spTgt spid="39"/>
                                        </p:tgtEl>
                                        <p:attrNameLst>
                                          <p:attrName>style.rotation</p:attrName>
                                        </p:attrNameLst>
                                      </p:cBhvr>
                                      <p:tavLst>
                                        <p:tav tm="0">
                                          <p:val>
                                            <p:fltVal val="360"/>
                                          </p:val>
                                        </p:tav>
                                        <p:tav tm="100000">
                                          <p:val>
                                            <p:fltVal val="0"/>
                                          </p:val>
                                        </p:tav>
                                      </p:tavLst>
                                    </p:anim>
                                    <p:animEffect transition="in" filter="fade">
                                      <p:cBhvr>
                                        <p:cTn id="28" dur="500"/>
                                        <p:tgtEl>
                                          <p:spTgt spid="39"/>
                                        </p:tgtEl>
                                      </p:cBhvr>
                                    </p:animEffect>
                                  </p:childTnLst>
                                </p:cTn>
                              </p:par>
                              <p:par>
                                <p:cTn id="29" presetID="49" presetClass="entr" presetSubtype="0" decel="100000" fill="hold" grpId="0" nodeType="withEffect" nodePh="1">
                                  <p:stCondLst>
                                    <p:cond delay="4800"/>
                                  </p:stCondLst>
                                  <p:endCondLst>
                                    <p:cond evt="begin" delay="0">
                                      <p:tn val="29"/>
                                    </p:cond>
                                  </p:end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par>
                                <p:cTn id="35" presetID="49" presetClass="entr" presetSubtype="0" decel="100000" fill="hold" grpId="0" nodeType="withEffect" nodePh="1">
                                  <p:stCondLst>
                                    <p:cond delay="5000"/>
                                  </p:stCondLst>
                                  <p:endCondLst>
                                    <p:cond evt="begin" delay="0">
                                      <p:tn val="35"/>
                                    </p:cond>
                                  </p:end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 calcmode="lin" valueType="num">
                                      <p:cBhvr>
                                        <p:cTn id="39" dur="500" fill="hold"/>
                                        <p:tgtEl>
                                          <p:spTgt spid="35"/>
                                        </p:tgtEl>
                                        <p:attrNameLst>
                                          <p:attrName>style.rotation</p:attrName>
                                        </p:attrNameLst>
                                      </p:cBhvr>
                                      <p:tavLst>
                                        <p:tav tm="0">
                                          <p:val>
                                            <p:fltVal val="360"/>
                                          </p:val>
                                        </p:tav>
                                        <p:tav tm="100000">
                                          <p:val>
                                            <p:fltVal val="0"/>
                                          </p:val>
                                        </p:tav>
                                      </p:tavLst>
                                    </p:anim>
                                    <p:animEffect transition="in" filter="fade">
                                      <p:cBhvr>
                                        <p:cTn id="40" dur="500"/>
                                        <p:tgtEl>
                                          <p:spTgt spid="35"/>
                                        </p:tgtEl>
                                      </p:cBhvr>
                                    </p:animEffect>
                                  </p:childTnLst>
                                </p:cTn>
                              </p:par>
                              <p:par>
                                <p:cTn id="41" presetID="49" presetClass="entr" presetSubtype="0" decel="100000" fill="hold" grpId="0" nodeType="withEffect" nodePh="1">
                                  <p:stCondLst>
                                    <p:cond delay="5200"/>
                                  </p:stCondLst>
                                  <p:endCondLst>
                                    <p:cond evt="begin" delay="0">
                                      <p:tn val="41"/>
                                    </p:cond>
                                  </p:end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 calcmode="lin" valueType="num">
                                      <p:cBhvr>
                                        <p:cTn id="45" dur="500" fill="hold"/>
                                        <p:tgtEl>
                                          <p:spTgt spid="33"/>
                                        </p:tgtEl>
                                        <p:attrNameLst>
                                          <p:attrName>style.rotation</p:attrName>
                                        </p:attrNameLst>
                                      </p:cBhvr>
                                      <p:tavLst>
                                        <p:tav tm="0">
                                          <p:val>
                                            <p:fltVal val="360"/>
                                          </p:val>
                                        </p:tav>
                                        <p:tav tm="100000">
                                          <p:val>
                                            <p:fltVal val="0"/>
                                          </p:val>
                                        </p:tav>
                                      </p:tavLst>
                                    </p:anim>
                                    <p:animEffect transition="in" filter="fade">
                                      <p:cBhvr>
                                        <p:cTn id="46" dur="500"/>
                                        <p:tgtEl>
                                          <p:spTgt spid="33"/>
                                        </p:tgtEl>
                                      </p:cBhvr>
                                    </p:animEffect>
                                  </p:childTnLst>
                                </p:cTn>
                              </p:par>
                              <p:par>
                                <p:cTn id="47" presetID="49" presetClass="entr" presetSubtype="0" decel="100000" fill="hold" grpId="0" nodeType="withEffect" nodePh="1">
                                  <p:stCondLst>
                                    <p:cond delay="5400"/>
                                  </p:stCondLst>
                                  <p:endCondLst>
                                    <p:cond evt="begin" delay="0">
                                      <p:tn val="47"/>
                                    </p:cond>
                                  </p:end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 calcmode="lin" valueType="num">
                                      <p:cBhvr>
                                        <p:cTn id="51" dur="500" fill="hold"/>
                                        <p:tgtEl>
                                          <p:spTgt spid="31"/>
                                        </p:tgtEl>
                                        <p:attrNameLst>
                                          <p:attrName>style.rotation</p:attrName>
                                        </p:attrNameLst>
                                      </p:cBhvr>
                                      <p:tavLst>
                                        <p:tav tm="0">
                                          <p:val>
                                            <p:fltVal val="360"/>
                                          </p:val>
                                        </p:tav>
                                        <p:tav tm="100000">
                                          <p:val>
                                            <p:fltVal val="0"/>
                                          </p:val>
                                        </p:tav>
                                      </p:tavLst>
                                    </p:anim>
                                    <p:animEffect transition="in" filter="fade">
                                      <p:cBhvr>
                                        <p:cTn id="52" dur="500"/>
                                        <p:tgtEl>
                                          <p:spTgt spid="31"/>
                                        </p:tgtEl>
                                      </p:cBhvr>
                                    </p:animEffect>
                                  </p:childTnLst>
                                </p:cTn>
                              </p:par>
                              <p:par>
                                <p:cTn id="53" presetID="49" presetClass="entr" presetSubtype="0" decel="100000" fill="hold" grpId="0" nodeType="withEffect" nodePh="1">
                                  <p:stCondLst>
                                    <p:cond delay="5600"/>
                                  </p:stCondLst>
                                  <p:endCondLst>
                                    <p:cond evt="begin" delay="0">
                                      <p:tn val="53"/>
                                    </p:cond>
                                  </p:end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 calcmode="lin" valueType="num">
                                      <p:cBhvr>
                                        <p:cTn id="57" dur="500" fill="hold"/>
                                        <p:tgtEl>
                                          <p:spTgt spid="42"/>
                                        </p:tgtEl>
                                        <p:attrNameLst>
                                          <p:attrName>style.rotation</p:attrName>
                                        </p:attrNameLst>
                                      </p:cBhvr>
                                      <p:tavLst>
                                        <p:tav tm="0">
                                          <p:val>
                                            <p:fltVal val="360"/>
                                          </p:val>
                                        </p:tav>
                                        <p:tav tm="100000">
                                          <p:val>
                                            <p:fltVal val="0"/>
                                          </p:val>
                                        </p:tav>
                                      </p:tavLst>
                                    </p:anim>
                                    <p:animEffect transition="in" filter="fade">
                                      <p:cBhvr>
                                        <p:cTn id="58" dur="500"/>
                                        <p:tgtEl>
                                          <p:spTgt spid="42"/>
                                        </p:tgtEl>
                                      </p:cBhvr>
                                    </p:animEffect>
                                  </p:childTnLst>
                                </p:cTn>
                              </p:par>
                              <p:par>
                                <p:cTn id="59" presetID="49" presetClass="entr" presetSubtype="0" decel="100000" fill="hold" grpId="0" nodeType="withEffect" nodePh="1">
                                  <p:stCondLst>
                                    <p:cond delay="5800"/>
                                  </p:stCondLst>
                                  <p:endCondLst>
                                    <p:cond evt="begin" delay="0">
                                      <p:tn val="59"/>
                                    </p:cond>
                                  </p:end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 calcmode="lin" valueType="num">
                                      <p:cBhvr>
                                        <p:cTn id="63" dur="500" fill="hold"/>
                                        <p:tgtEl>
                                          <p:spTgt spid="44"/>
                                        </p:tgtEl>
                                        <p:attrNameLst>
                                          <p:attrName>style.rotation</p:attrName>
                                        </p:attrNameLst>
                                      </p:cBhvr>
                                      <p:tavLst>
                                        <p:tav tm="0">
                                          <p:val>
                                            <p:fltVal val="360"/>
                                          </p:val>
                                        </p:tav>
                                        <p:tav tm="100000">
                                          <p:val>
                                            <p:fltVal val="0"/>
                                          </p:val>
                                        </p:tav>
                                      </p:tavLst>
                                    </p:anim>
                                    <p:animEffect transition="in" filter="fade">
                                      <p:cBhvr>
                                        <p:cTn id="64" dur="500"/>
                                        <p:tgtEl>
                                          <p:spTgt spid="44"/>
                                        </p:tgtEl>
                                      </p:cBhvr>
                                    </p:animEffect>
                                  </p:childTnLst>
                                </p:cTn>
                              </p:par>
                              <p:par>
                                <p:cTn id="65" presetID="49" presetClass="entr" presetSubtype="0" decel="100000" fill="hold" grpId="0" nodeType="withEffect" nodePh="1">
                                  <p:stCondLst>
                                    <p:cond delay="6000"/>
                                  </p:stCondLst>
                                  <p:endCondLst>
                                    <p:cond evt="begin" delay="0">
                                      <p:tn val="65"/>
                                    </p:cond>
                                  </p:end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anim calcmode="lin" valueType="num">
                                      <p:cBhvr>
                                        <p:cTn id="69" dur="500" fill="hold"/>
                                        <p:tgtEl>
                                          <p:spTgt spid="46"/>
                                        </p:tgtEl>
                                        <p:attrNameLst>
                                          <p:attrName>style.rotation</p:attrName>
                                        </p:attrNameLst>
                                      </p:cBhvr>
                                      <p:tavLst>
                                        <p:tav tm="0">
                                          <p:val>
                                            <p:fltVal val="360"/>
                                          </p:val>
                                        </p:tav>
                                        <p:tav tm="100000">
                                          <p:val>
                                            <p:fltVal val="0"/>
                                          </p:val>
                                        </p:tav>
                                      </p:tavLst>
                                    </p:anim>
                                    <p:animEffect transition="in" filter="fade">
                                      <p:cBhvr>
                                        <p:cTn id="7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7" grpId="0"/>
      <p:bldP spid="39" grpId="0"/>
      <p:bldP spid="42" grpId="0"/>
      <p:bldP spid="44" grpId="0"/>
      <p:bldP spid="46" grpId="0"/>
      <p:bldP spid="53" grpId="0"/>
      <p:bldP spid="55" grpId="0"/>
      <p:bldP spid="5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Vertical Text">
    <p:spTree>
      <p:nvGrpSpPr>
        <p:cNvPr id="1" name=""/>
        <p:cNvGrpSpPr/>
        <p:nvPr/>
      </p:nvGrpSpPr>
      <p:grpSpPr>
        <a:xfrm>
          <a:off x="0" y="0"/>
          <a:ext cx="0" cy="0"/>
          <a:chOff x="0" y="0"/>
          <a:chExt cx="0" cy="0"/>
        </a:xfrm>
      </p:grpSpPr>
      <p:sp>
        <p:nvSpPr>
          <p:cNvPr id="6" name="Picture Placeholder 5"/>
          <p:cNvSpPr/>
          <p:nvPr>
            <p:ph type="pic" sz="quarter" idx="16"/>
          </p:nvPr>
        </p:nvSpPr>
        <p:spPr>
          <a:xfrm>
            <a:off x="3058863" y="907332"/>
            <a:ext cx="1188720" cy="1188720"/>
          </a:xfrm>
          <a:custGeom>
            <a:avLst/>
            <a:gdLst>
              <a:gd name="connsiteX0" fmla="*/ 594360 w 1188720"/>
              <a:gd name="connsiteY0" fmla="*/ 0 h 1188720"/>
              <a:gd name="connsiteX1" fmla="*/ 1188720 w 1188720"/>
              <a:gd name="connsiteY1" fmla="*/ 594360 h 1188720"/>
              <a:gd name="connsiteX2" fmla="*/ 594360 w 1188720"/>
              <a:gd name="connsiteY2" fmla="*/ 1188720 h 1188720"/>
              <a:gd name="connsiteX3" fmla="*/ 0 w 1188720"/>
              <a:gd name="connsiteY3" fmla="*/ 594360 h 1188720"/>
              <a:gd name="connsiteX4" fmla="*/ 594360 w 1188720"/>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1188720">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4" name="Picture Placeholder 13"/>
          <p:cNvSpPr/>
          <p:nvPr>
            <p:ph type="pic" sz="quarter" idx="17"/>
          </p:nvPr>
        </p:nvSpPr>
        <p:spPr>
          <a:xfrm>
            <a:off x="3079328" y="2781938"/>
            <a:ext cx="1188720" cy="1188720"/>
          </a:xfrm>
          <a:custGeom>
            <a:avLst/>
            <a:gdLst>
              <a:gd name="connsiteX0" fmla="*/ 594360 w 1188720"/>
              <a:gd name="connsiteY0" fmla="*/ 0 h 1188720"/>
              <a:gd name="connsiteX1" fmla="*/ 1188720 w 1188720"/>
              <a:gd name="connsiteY1" fmla="*/ 594360 h 1188720"/>
              <a:gd name="connsiteX2" fmla="*/ 594360 w 1188720"/>
              <a:gd name="connsiteY2" fmla="*/ 1188720 h 1188720"/>
              <a:gd name="connsiteX3" fmla="*/ 0 w 1188720"/>
              <a:gd name="connsiteY3" fmla="*/ 594360 h 1188720"/>
              <a:gd name="connsiteX4" fmla="*/ 594360 w 1188720"/>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1188720">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6" name="Picture Placeholder 15"/>
          <p:cNvSpPr/>
          <p:nvPr>
            <p:ph type="pic" sz="quarter" idx="18"/>
          </p:nvPr>
        </p:nvSpPr>
        <p:spPr>
          <a:xfrm>
            <a:off x="3099793" y="4656544"/>
            <a:ext cx="1188720" cy="1188720"/>
          </a:xfrm>
          <a:custGeom>
            <a:avLst/>
            <a:gdLst>
              <a:gd name="connsiteX0" fmla="*/ 594360 w 1188720"/>
              <a:gd name="connsiteY0" fmla="*/ 0 h 1188720"/>
              <a:gd name="connsiteX1" fmla="*/ 1188720 w 1188720"/>
              <a:gd name="connsiteY1" fmla="*/ 594360 h 1188720"/>
              <a:gd name="connsiteX2" fmla="*/ 594360 w 1188720"/>
              <a:gd name="connsiteY2" fmla="*/ 1188720 h 1188720"/>
              <a:gd name="connsiteX3" fmla="*/ 0 w 1188720"/>
              <a:gd name="connsiteY3" fmla="*/ 594360 h 1188720"/>
              <a:gd name="connsiteX4" fmla="*/ 594360 w 1188720"/>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1188720">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nodePh="1">
                                  <p:stCondLst>
                                    <p:cond delay="300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par>
                                <p:cTn id="17" presetID="49" presetClass="entr" presetSubtype="0" decel="100000" fill="hold" grpId="0" nodeType="withEffect" nodePh="1">
                                  <p:stCondLst>
                                    <p:cond delay="450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 calcmode="lin" valueType="num">
                                      <p:cBhvr>
                                        <p:cTn id="21" dur="500" fill="hold"/>
                                        <p:tgtEl>
                                          <p:spTgt spid="16"/>
                                        </p:tgtEl>
                                        <p:attrNameLst>
                                          <p:attrName>style.rotation</p:attrName>
                                        </p:attrNameLst>
                                      </p:cBhvr>
                                      <p:tavLst>
                                        <p:tav tm="0">
                                          <p:val>
                                            <p:fltVal val="360"/>
                                          </p:val>
                                        </p:tav>
                                        <p:tav tm="100000">
                                          <p:val>
                                            <p:fltVal val="0"/>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
        <p:nvSpPr>
          <p:cNvPr id="9" name="Picture Placeholder 8"/>
          <p:cNvSpPr/>
          <p:nvPr>
            <p:ph type="pic" sz="quarter" idx="16"/>
          </p:nvPr>
        </p:nvSpPr>
        <p:spPr>
          <a:xfrm>
            <a:off x="1370250" y="2212977"/>
            <a:ext cx="1280160" cy="1280160"/>
          </a:xfrm>
          <a:custGeom>
            <a:avLst/>
            <a:gdLst>
              <a:gd name="connsiteX0" fmla="*/ 640080 w 1280160"/>
              <a:gd name="connsiteY0" fmla="*/ 0 h 1280160"/>
              <a:gd name="connsiteX1" fmla="*/ 1280160 w 1280160"/>
              <a:gd name="connsiteY1" fmla="*/ 640080 h 1280160"/>
              <a:gd name="connsiteX2" fmla="*/ 640080 w 1280160"/>
              <a:gd name="connsiteY2" fmla="*/ 1280160 h 1280160"/>
              <a:gd name="connsiteX3" fmla="*/ 0 w 1280160"/>
              <a:gd name="connsiteY3" fmla="*/ 640080 h 1280160"/>
              <a:gd name="connsiteX4" fmla="*/ 640080 w 1280160"/>
              <a:gd name="connsiteY4" fmla="*/ 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80160">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1" name="Picture Placeholder 10"/>
          <p:cNvSpPr/>
          <p:nvPr>
            <p:ph type="pic" sz="quarter" idx="17"/>
          </p:nvPr>
        </p:nvSpPr>
        <p:spPr>
          <a:xfrm>
            <a:off x="1370249" y="5127134"/>
            <a:ext cx="1280160" cy="1280160"/>
          </a:xfrm>
          <a:custGeom>
            <a:avLst/>
            <a:gdLst>
              <a:gd name="connsiteX0" fmla="*/ 640080 w 1280160"/>
              <a:gd name="connsiteY0" fmla="*/ 0 h 1280160"/>
              <a:gd name="connsiteX1" fmla="*/ 1280160 w 1280160"/>
              <a:gd name="connsiteY1" fmla="*/ 640080 h 1280160"/>
              <a:gd name="connsiteX2" fmla="*/ 640080 w 1280160"/>
              <a:gd name="connsiteY2" fmla="*/ 1280160 h 1280160"/>
              <a:gd name="connsiteX3" fmla="*/ 0 w 1280160"/>
              <a:gd name="connsiteY3" fmla="*/ 640080 h 1280160"/>
              <a:gd name="connsiteX4" fmla="*/ 640080 w 1280160"/>
              <a:gd name="connsiteY4" fmla="*/ 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80160">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3" name="Picture Placeholder 12"/>
          <p:cNvSpPr/>
          <p:nvPr>
            <p:ph type="pic" sz="quarter" idx="18"/>
          </p:nvPr>
        </p:nvSpPr>
        <p:spPr>
          <a:xfrm>
            <a:off x="6586799" y="2210633"/>
            <a:ext cx="1280160" cy="1280160"/>
          </a:xfrm>
          <a:custGeom>
            <a:avLst/>
            <a:gdLst>
              <a:gd name="connsiteX0" fmla="*/ 640080 w 1280160"/>
              <a:gd name="connsiteY0" fmla="*/ 0 h 1280160"/>
              <a:gd name="connsiteX1" fmla="*/ 1280160 w 1280160"/>
              <a:gd name="connsiteY1" fmla="*/ 640080 h 1280160"/>
              <a:gd name="connsiteX2" fmla="*/ 640080 w 1280160"/>
              <a:gd name="connsiteY2" fmla="*/ 1280160 h 1280160"/>
              <a:gd name="connsiteX3" fmla="*/ 0 w 1280160"/>
              <a:gd name="connsiteY3" fmla="*/ 640080 h 1280160"/>
              <a:gd name="connsiteX4" fmla="*/ 640080 w 1280160"/>
              <a:gd name="connsiteY4" fmla="*/ 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80160">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5" name="Picture Placeholder 14"/>
          <p:cNvSpPr/>
          <p:nvPr>
            <p:ph type="pic" sz="quarter" idx="19"/>
          </p:nvPr>
        </p:nvSpPr>
        <p:spPr>
          <a:xfrm>
            <a:off x="6586798" y="5124790"/>
            <a:ext cx="1280160" cy="1280160"/>
          </a:xfrm>
          <a:custGeom>
            <a:avLst/>
            <a:gdLst>
              <a:gd name="connsiteX0" fmla="*/ 640080 w 1280160"/>
              <a:gd name="connsiteY0" fmla="*/ 0 h 1280160"/>
              <a:gd name="connsiteX1" fmla="*/ 1280160 w 1280160"/>
              <a:gd name="connsiteY1" fmla="*/ 640080 h 1280160"/>
              <a:gd name="connsiteX2" fmla="*/ 640080 w 1280160"/>
              <a:gd name="connsiteY2" fmla="*/ 1280160 h 1280160"/>
              <a:gd name="connsiteX3" fmla="*/ 0 w 1280160"/>
              <a:gd name="connsiteY3" fmla="*/ 640080 h 1280160"/>
              <a:gd name="connsiteX4" fmla="*/ 640080 w 1280160"/>
              <a:gd name="connsiteY4" fmla="*/ 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80160">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150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par>
                                <p:cTn id="11" presetID="49" presetClass="entr" presetSubtype="0" decel="100000" fill="hold" grpId="0" nodeType="withEffect" nodePh="1">
                                  <p:stCondLst>
                                    <p:cond delay="570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360"/>
                                          </p:val>
                                        </p:tav>
                                        <p:tav tm="100000">
                                          <p:val>
                                            <p:fltVal val="0"/>
                                          </p:val>
                                        </p:tav>
                                      </p:tavLst>
                                    </p:anim>
                                    <p:animEffect transition="in" filter="fade">
                                      <p:cBhvr>
                                        <p:cTn id="16" dur="1000"/>
                                        <p:tgtEl>
                                          <p:spTgt spid="13"/>
                                        </p:tgtEl>
                                      </p:cBhvr>
                                    </p:animEffect>
                                  </p:childTnLst>
                                </p:cTn>
                              </p:par>
                              <p:par>
                                <p:cTn id="17" presetID="49" presetClass="entr" presetSubtype="0" decel="100000" fill="hold" grpId="0" nodeType="withEffect" nodePh="1">
                                  <p:stCondLst>
                                    <p:cond delay="990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360"/>
                                          </p:val>
                                        </p:tav>
                                        <p:tav tm="100000">
                                          <p:val>
                                            <p:fltVal val="0"/>
                                          </p:val>
                                        </p:tav>
                                      </p:tavLst>
                                    </p:anim>
                                    <p:animEffect transition="in" filter="fade">
                                      <p:cBhvr>
                                        <p:cTn id="22" dur="1000"/>
                                        <p:tgtEl>
                                          <p:spTgt spid="15"/>
                                        </p:tgtEl>
                                      </p:cBhvr>
                                    </p:animEffect>
                                  </p:childTnLst>
                                </p:cTn>
                              </p:par>
                              <p:par>
                                <p:cTn id="23" presetID="49" presetClass="entr" presetSubtype="0" decel="100000" fill="hold" grpId="0" nodeType="withEffect" nodePh="1">
                                  <p:stCondLst>
                                    <p:cond delay="1410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36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sp>
        <p:nvSpPr>
          <p:cNvPr id="5" name="Picture Placeholder 4"/>
          <p:cNvSpPr/>
          <p:nvPr>
            <p:ph type="pic" sz="quarter" idx="16"/>
          </p:nvPr>
        </p:nvSpPr>
        <p:spPr>
          <a:xfrm>
            <a:off x="1540933" y="2089380"/>
            <a:ext cx="4516967" cy="2861646"/>
          </a:xfrm>
          <a:custGeom>
            <a:avLst/>
            <a:gdLst>
              <a:gd name="connsiteX0" fmla="*/ 24610 w 4516967"/>
              <a:gd name="connsiteY0" fmla="*/ 0 h 2861646"/>
              <a:gd name="connsiteX1" fmla="*/ 4492357 w 4516967"/>
              <a:gd name="connsiteY1" fmla="*/ 0 h 2861646"/>
              <a:gd name="connsiteX2" fmla="*/ 4516967 w 4516967"/>
              <a:gd name="connsiteY2" fmla="*/ 24610 h 2861646"/>
              <a:gd name="connsiteX3" fmla="*/ 4516967 w 4516967"/>
              <a:gd name="connsiteY3" fmla="*/ 2837036 h 2861646"/>
              <a:gd name="connsiteX4" fmla="*/ 4492357 w 4516967"/>
              <a:gd name="connsiteY4" fmla="*/ 2861646 h 2861646"/>
              <a:gd name="connsiteX5" fmla="*/ 24610 w 4516967"/>
              <a:gd name="connsiteY5" fmla="*/ 2861646 h 2861646"/>
              <a:gd name="connsiteX6" fmla="*/ 0 w 4516967"/>
              <a:gd name="connsiteY6" fmla="*/ 2837036 h 2861646"/>
              <a:gd name="connsiteX7" fmla="*/ 0 w 4516967"/>
              <a:gd name="connsiteY7" fmla="*/ 24610 h 2861646"/>
              <a:gd name="connsiteX8" fmla="*/ 24610 w 4516967"/>
              <a:gd name="connsiteY8" fmla="*/ 0 h 28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967" h="2861646">
                <a:moveTo>
                  <a:pt x="24610" y="0"/>
                </a:moveTo>
                <a:lnTo>
                  <a:pt x="4492357" y="0"/>
                </a:lnTo>
                <a:cubicBezTo>
                  <a:pt x="4505949" y="0"/>
                  <a:pt x="4516967" y="11018"/>
                  <a:pt x="4516967" y="24610"/>
                </a:cubicBezTo>
                <a:lnTo>
                  <a:pt x="4516967" y="2837036"/>
                </a:lnTo>
                <a:cubicBezTo>
                  <a:pt x="4516967" y="2850628"/>
                  <a:pt x="4505949" y="2861646"/>
                  <a:pt x="4492357" y="2861646"/>
                </a:cubicBezTo>
                <a:lnTo>
                  <a:pt x="24610" y="2861646"/>
                </a:lnTo>
                <a:cubicBezTo>
                  <a:pt x="11018" y="2861646"/>
                  <a:pt x="0" y="2850628"/>
                  <a:pt x="0" y="2837036"/>
                </a:cubicBezTo>
                <a:lnTo>
                  <a:pt x="0" y="24610"/>
                </a:lnTo>
                <a:cubicBezTo>
                  <a:pt x="0" y="11018"/>
                  <a:pt x="11018" y="0"/>
                  <a:pt x="2461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Vertical Text">
    <p:spTree>
      <p:nvGrpSpPr>
        <p:cNvPr id="1" name=""/>
        <p:cNvGrpSpPr/>
        <p:nvPr/>
      </p:nvGrpSpPr>
      <p:grpSpPr>
        <a:xfrm>
          <a:off x="0" y="0"/>
          <a:ext cx="0" cy="0"/>
          <a:chOff x="0" y="0"/>
          <a:chExt cx="0" cy="0"/>
        </a:xfrm>
      </p:grpSpPr>
      <p:sp>
        <p:nvSpPr>
          <p:cNvPr id="4" name="Picture Placeholder 3"/>
          <p:cNvSpPr/>
          <p:nvPr>
            <p:ph type="pic" sz="quarter" idx="16"/>
          </p:nvPr>
        </p:nvSpPr>
        <p:spPr>
          <a:xfrm>
            <a:off x="2922808" y="1866703"/>
            <a:ext cx="1956412" cy="3462384"/>
          </a:xfrm>
          <a:custGeom>
            <a:avLst/>
            <a:gdLst>
              <a:gd name="connsiteX0" fmla="*/ 16043 w 1956412"/>
              <a:gd name="connsiteY0" fmla="*/ 0 h 3462384"/>
              <a:gd name="connsiteX1" fmla="*/ 1940369 w 1956412"/>
              <a:gd name="connsiteY1" fmla="*/ 0 h 3462384"/>
              <a:gd name="connsiteX2" fmla="*/ 1956412 w 1956412"/>
              <a:gd name="connsiteY2" fmla="*/ 16043 h 3462384"/>
              <a:gd name="connsiteX3" fmla="*/ 1956412 w 1956412"/>
              <a:gd name="connsiteY3" fmla="*/ 3446341 h 3462384"/>
              <a:gd name="connsiteX4" fmla="*/ 1940369 w 1956412"/>
              <a:gd name="connsiteY4" fmla="*/ 3462384 h 3462384"/>
              <a:gd name="connsiteX5" fmla="*/ 16043 w 1956412"/>
              <a:gd name="connsiteY5" fmla="*/ 3462384 h 3462384"/>
              <a:gd name="connsiteX6" fmla="*/ 0 w 1956412"/>
              <a:gd name="connsiteY6" fmla="*/ 3446341 h 3462384"/>
              <a:gd name="connsiteX7" fmla="*/ 0 w 1956412"/>
              <a:gd name="connsiteY7" fmla="*/ 16043 h 3462384"/>
              <a:gd name="connsiteX8" fmla="*/ 16043 w 1956412"/>
              <a:gd name="connsiteY8" fmla="*/ 0 h 346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412" h="3462384">
                <a:moveTo>
                  <a:pt x="16043" y="0"/>
                </a:moveTo>
                <a:lnTo>
                  <a:pt x="1940369" y="0"/>
                </a:lnTo>
                <a:cubicBezTo>
                  <a:pt x="1949229" y="0"/>
                  <a:pt x="1956412" y="7183"/>
                  <a:pt x="1956412" y="16043"/>
                </a:cubicBezTo>
                <a:lnTo>
                  <a:pt x="1956412" y="3446341"/>
                </a:lnTo>
                <a:cubicBezTo>
                  <a:pt x="1956412" y="3455201"/>
                  <a:pt x="1949229" y="3462384"/>
                  <a:pt x="1940369" y="3462384"/>
                </a:cubicBezTo>
                <a:lnTo>
                  <a:pt x="16043" y="3462384"/>
                </a:lnTo>
                <a:cubicBezTo>
                  <a:pt x="7183" y="3462384"/>
                  <a:pt x="0" y="3455201"/>
                  <a:pt x="0" y="3446341"/>
                </a:cubicBezTo>
                <a:lnTo>
                  <a:pt x="0" y="16043"/>
                </a:lnTo>
                <a:cubicBezTo>
                  <a:pt x="0" y="7183"/>
                  <a:pt x="7183" y="0"/>
                  <a:pt x="16043"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Vertical Text">
    <p:spTree>
      <p:nvGrpSpPr>
        <p:cNvPr id="1" name=""/>
        <p:cNvGrpSpPr/>
        <p:nvPr/>
      </p:nvGrpSpPr>
      <p:grpSpPr>
        <a:xfrm>
          <a:off x="0" y="0"/>
          <a:ext cx="0" cy="0"/>
          <a:chOff x="0" y="0"/>
          <a:chExt cx="0" cy="0"/>
        </a:xfrm>
      </p:grpSpPr>
      <p:sp>
        <p:nvSpPr>
          <p:cNvPr id="8" name="Picture Placeholder 7"/>
          <p:cNvSpPr/>
          <p:nvPr>
            <p:ph type="pic" sz="quarter" idx="16"/>
          </p:nvPr>
        </p:nvSpPr>
        <p:spPr>
          <a:xfrm>
            <a:off x="1574993" y="2282890"/>
            <a:ext cx="1053473" cy="1880890"/>
          </a:xfrm>
          <a:custGeom>
            <a:avLst/>
            <a:gdLst>
              <a:gd name="connsiteX0" fmla="*/ 14180 w 1053473"/>
              <a:gd name="connsiteY0" fmla="*/ 0 h 1880890"/>
              <a:gd name="connsiteX1" fmla="*/ 1039293 w 1053473"/>
              <a:gd name="connsiteY1" fmla="*/ 0 h 1880890"/>
              <a:gd name="connsiteX2" fmla="*/ 1053473 w 1053473"/>
              <a:gd name="connsiteY2" fmla="*/ 14180 h 1880890"/>
              <a:gd name="connsiteX3" fmla="*/ 1053473 w 1053473"/>
              <a:gd name="connsiteY3" fmla="*/ 1866710 h 1880890"/>
              <a:gd name="connsiteX4" fmla="*/ 1039293 w 1053473"/>
              <a:gd name="connsiteY4" fmla="*/ 1880890 h 1880890"/>
              <a:gd name="connsiteX5" fmla="*/ 14180 w 1053473"/>
              <a:gd name="connsiteY5" fmla="*/ 1880890 h 1880890"/>
              <a:gd name="connsiteX6" fmla="*/ 0 w 1053473"/>
              <a:gd name="connsiteY6" fmla="*/ 1866710 h 1880890"/>
              <a:gd name="connsiteX7" fmla="*/ 0 w 1053473"/>
              <a:gd name="connsiteY7" fmla="*/ 14180 h 1880890"/>
              <a:gd name="connsiteX8" fmla="*/ 14180 w 1053473"/>
              <a:gd name="connsiteY8" fmla="*/ 0 h 18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473" h="1880890">
                <a:moveTo>
                  <a:pt x="14180" y="0"/>
                </a:moveTo>
                <a:lnTo>
                  <a:pt x="1039293" y="0"/>
                </a:lnTo>
                <a:cubicBezTo>
                  <a:pt x="1047124" y="0"/>
                  <a:pt x="1053473" y="6349"/>
                  <a:pt x="1053473" y="14180"/>
                </a:cubicBezTo>
                <a:lnTo>
                  <a:pt x="1053473" y="1866710"/>
                </a:lnTo>
                <a:cubicBezTo>
                  <a:pt x="1053473" y="1874541"/>
                  <a:pt x="1047124" y="1880890"/>
                  <a:pt x="1039293" y="1880890"/>
                </a:cubicBezTo>
                <a:lnTo>
                  <a:pt x="14180" y="1880890"/>
                </a:lnTo>
                <a:cubicBezTo>
                  <a:pt x="6349" y="1880890"/>
                  <a:pt x="0" y="1874541"/>
                  <a:pt x="0" y="1866710"/>
                </a:cubicBezTo>
                <a:lnTo>
                  <a:pt x="0" y="14180"/>
                </a:lnTo>
                <a:cubicBezTo>
                  <a:pt x="0" y="6349"/>
                  <a:pt x="6349" y="0"/>
                  <a:pt x="141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0" name="Picture Placeholder 9"/>
          <p:cNvSpPr/>
          <p:nvPr>
            <p:ph type="pic" sz="quarter" idx="17"/>
          </p:nvPr>
        </p:nvSpPr>
        <p:spPr>
          <a:xfrm>
            <a:off x="3825688" y="1131312"/>
            <a:ext cx="4551829" cy="2842948"/>
          </a:xfrm>
          <a:custGeom>
            <a:avLst/>
            <a:gdLst>
              <a:gd name="connsiteX0" fmla="*/ 37895 w 4551829"/>
              <a:gd name="connsiteY0" fmla="*/ 0 h 2815400"/>
              <a:gd name="connsiteX1" fmla="*/ 4513934 w 4551829"/>
              <a:gd name="connsiteY1" fmla="*/ 0 h 2815400"/>
              <a:gd name="connsiteX2" fmla="*/ 4551829 w 4551829"/>
              <a:gd name="connsiteY2" fmla="*/ 37895 h 2815400"/>
              <a:gd name="connsiteX3" fmla="*/ 4551829 w 4551829"/>
              <a:gd name="connsiteY3" fmla="*/ 2777505 h 2815400"/>
              <a:gd name="connsiteX4" fmla="*/ 4513934 w 4551829"/>
              <a:gd name="connsiteY4" fmla="*/ 2815400 h 2815400"/>
              <a:gd name="connsiteX5" fmla="*/ 37895 w 4551829"/>
              <a:gd name="connsiteY5" fmla="*/ 2815400 h 2815400"/>
              <a:gd name="connsiteX6" fmla="*/ 0 w 4551829"/>
              <a:gd name="connsiteY6" fmla="*/ 2777505 h 2815400"/>
              <a:gd name="connsiteX7" fmla="*/ 0 w 4551829"/>
              <a:gd name="connsiteY7" fmla="*/ 37895 h 2815400"/>
              <a:gd name="connsiteX8" fmla="*/ 37895 w 4551829"/>
              <a:gd name="connsiteY8" fmla="*/ 0 h 28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829" h="2815400">
                <a:moveTo>
                  <a:pt x="37895" y="0"/>
                </a:moveTo>
                <a:lnTo>
                  <a:pt x="4513934" y="0"/>
                </a:lnTo>
                <a:cubicBezTo>
                  <a:pt x="4534863" y="0"/>
                  <a:pt x="4551829" y="16966"/>
                  <a:pt x="4551829" y="37895"/>
                </a:cubicBezTo>
                <a:lnTo>
                  <a:pt x="4551829" y="2777505"/>
                </a:lnTo>
                <a:cubicBezTo>
                  <a:pt x="4551829" y="2798434"/>
                  <a:pt x="4534863" y="2815400"/>
                  <a:pt x="4513934" y="2815400"/>
                </a:cubicBezTo>
                <a:lnTo>
                  <a:pt x="37895" y="2815400"/>
                </a:lnTo>
                <a:cubicBezTo>
                  <a:pt x="16966" y="2815400"/>
                  <a:pt x="0" y="2798434"/>
                  <a:pt x="0" y="2777505"/>
                </a:cubicBezTo>
                <a:lnTo>
                  <a:pt x="0" y="37895"/>
                </a:lnTo>
                <a:cubicBezTo>
                  <a:pt x="0" y="16966"/>
                  <a:pt x="16966" y="0"/>
                  <a:pt x="3789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2" name="Picture Placeholder 11"/>
          <p:cNvSpPr/>
          <p:nvPr>
            <p:ph type="pic" sz="quarter" idx="18"/>
          </p:nvPr>
        </p:nvSpPr>
        <p:spPr>
          <a:xfrm>
            <a:off x="9467830" y="2233158"/>
            <a:ext cx="1583576" cy="2106418"/>
          </a:xfrm>
          <a:custGeom>
            <a:avLst/>
            <a:gdLst>
              <a:gd name="connsiteX0" fmla="*/ 21315 w 1583576"/>
              <a:gd name="connsiteY0" fmla="*/ 0 h 2106418"/>
              <a:gd name="connsiteX1" fmla="*/ 1562261 w 1583576"/>
              <a:gd name="connsiteY1" fmla="*/ 0 h 2106418"/>
              <a:gd name="connsiteX2" fmla="*/ 1583576 w 1583576"/>
              <a:gd name="connsiteY2" fmla="*/ 21315 h 2106418"/>
              <a:gd name="connsiteX3" fmla="*/ 1583576 w 1583576"/>
              <a:gd name="connsiteY3" fmla="*/ 2085103 h 2106418"/>
              <a:gd name="connsiteX4" fmla="*/ 1562261 w 1583576"/>
              <a:gd name="connsiteY4" fmla="*/ 2106418 h 2106418"/>
              <a:gd name="connsiteX5" fmla="*/ 21315 w 1583576"/>
              <a:gd name="connsiteY5" fmla="*/ 2106418 h 2106418"/>
              <a:gd name="connsiteX6" fmla="*/ 0 w 1583576"/>
              <a:gd name="connsiteY6" fmla="*/ 2085103 h 2106418"/>
              <a:gd name="connsiteX7" fmla="*/ 0 w 1583576"/>
              <a:gd name="connsiteY7" fmla="*/ 21315 h 2106418"/>
              <a:gd name="connsiteX8" fmla="*/ 21315 w 1583576"/>
              <a:gd name="connsiteY8" fmla="*/ 0 h 210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576" h="2106418">
                <a:moveTo>
                  <a:pt x="21315" y="0"/>
                </a:moveTo>
                <a:lnTo>
                  <a:pt x="1562261" y="0"/>
                </a:lnTo>
                <a:cubicBezTo>
                  <a:pt x="1574033" y="0"/>
                  <a:pt x="1583576" y="9543"/>
                  <a:pt x="1583576" y="21315"/>
                </a:cubicBezTo>
                <a:lnTo>
                  <a:pt x="1583576" y="2085103"/>
                </a:lnTo>
                <a:cubicBezTo>
                  <a:pt x="1583576" y="2096875"/>
                  <a:pt x="1574033" y="2106418"/>
                  <a:pt x="1562261" y="2106418"/>
                </a:cubicBezTo>
                <a:lnTo>
                  <a:pt x="21315" y="2106418"/>
                </a:lnTo>
                <a:cubicBezTo>
                  <a:pt x="9543" y="2106418"/>
                  <a:pt x="0" y="2096875"/>
                  <a:pt x="0" y="2085103"/>
                </a:cubicBezTo>
                <a:lnTo>
                  <a:pt x="0" y="21315"/>
                </a:lnTo>
                <a:cubicBezTo>
                  <a:pt x="0" y="9543"/>
                  <a:pt x="9543" y="0"/>
                  <a:pt x="2131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nodePh="1">
                                  <p:stCondLst>
                                    <p:cond delay="300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nodePh="1">
                                  <p:stCondLst>
                                    <p:cond delay="350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5" name="Picture Placeholder 24"/>
          <p:cNvSpPr/>
          <p:nvPr>
            <p:ph type="pic" sz="quarter" idx="12"/>
          </p:nvPr>
        </p:nvSpPr>
        <p:spPr>
          <a:xfrm>
            <a:off x="6845593" y="2445520"/>
            <a:ext cx="1802800" cy="1347358"/>
          </a:xfrm>
          <a:custGeom>
            <a:avLst/>
            <a:gdLst>
              <a:gd name="connsiteX0" fmla="*/ 171653 w 1802800"/>
              <a:gd name="connsiteY0" fmla="*/ 0 h 1347358"/>
              <a:gd name="connsiteX1" fmla="*/ 1631147 w 1802800"/>
              <a:gd name="connsiteY1" fmla="*/ 0 h 1347358"/>
              <a:gd name="connsiteX2" fmla="*/ 1802800 w 1802800"/>
              <a:gd name="connsiteY2" fmla="*/ 171653 h 1347358"/>
              <a:gd name="connsiteX3" fmla="*/ 1802800 w 1802800"/>
              <a:gd name="connsiteY3" fmla="*/ 1175705 h 1347358"/>
              <a:gd name="connsiteX4" fmla="*/ 1631147 w 1802800"/>
              <a:gd name="connsiteY4" fmla="*/ 1347358 h 1347358"/>
              <a:gd name="connsiteX5" fmla="*/ 171653 w 1802800"/>
              <a:gd name="connsiteY5" fmla="*/ 1347358 h 1347358"/>
              <a:gd name="connsiteX6" fmla="*/ 0 w 1802800"/>
              <a:gd name="connsiteY6" fmla="*/ 1175705 h 1347358"/>
              <a:gd name="connsiteX7" fmla="*/ 0 w 1802800"/>
              <a:gd name="connsiteY7" fmla="*/ 171653 h 1347358"/>
              <a:gd name="connsiteX8" fmla="*/ 171653 w 1802800"/>
              <a:gd name="connsiteY8" fmla="*/ 0 h 134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00" h="1347358">
                <a:moveTo>
                  <a:pt x="171653" y="0"/>
                </a:moveTo>
                <a:lnTo>
                  <a:pt x="1631147" y="0"/>
                </a:lnTo>
                <a:cubicBezTo>
                  <a:pt x="1725948" y="0"/>
                  <a:pt x="1802800" y="76852"/>
                  <a:pt x="1802800" y="171653"/>
                </a:cubicBezTo>
                <a:lnTo>
                  <a:pt x="1802800" y="1175705"/>
                </a:lnTo>
                <a:cubicBezTo>
                  <a:pt x="1802800" y="1270506"/>
                  <a:pt x="1725948" y="1347358"/>
                  <a:pt x="1631147" y="1347358"/>
                </a:cubicBezTo>
                <a:lnTo>
                  <a:pt x="171653" y="1347358"/>
                </a:lnTo>
                <a:cubicBezTo>
                  <a:pt x="76852" y="1347358"/>
                  <a:pt x="0" y="1270506"/>
                  <a:pt x="0" y="1175705"/>
                </a:cubicBezTo>
                <a:lnTo>
                  <a:pt x="0" y="171653"/>
                </a:lnTo>
                <a:cubicBezTo>
                  <a:pt x="0" y="76852"/>
                  <a:pt x="76852" y="0"/>
                  <a:pt x="171653"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3" name="Picture Placeholder 22"/>
          <p:cNvSpPr/>
          <p:nvPr>
            <p:ph type="pic" sz="quarter" idx="13"/>
          </p:nvPr>
        </p:nvSpPr>
        <p:spPr>
          <a:xfrm>
            <a:off x="6962282" y="1103130"/>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dirty="0"/>
          </a:p>
        </p:txBody>
      </p:sp>
      <p:sp>
        <p:nvSpPr>
          <p:cNvPr id="27" name="Picture Placeholder 26"/>
          <p:cNvSpPr/>
          <p:nvPr>
            <p:ph type="pic" sz="quarter" idx="14"/>
          </p:nvPr>
        </p:nvSpPr>
        <p:spPr>
          <a:xfrm>
            <a:off x="8793278" y="2262896"/>
            <a:ext cx="2454903" cy="1565577"/>
          </a:xfrm>
          <a:custGeom>
            <a:avLst/>
            <a:gdLst>
              <a:gd name="connsiteX0" fmla="*/ 199455 w 2454903"/>
              <a:gd name="connsiteY0" fmla="*/ 0 h 1565577"/>
              <a:gd name="connsiteX1" fmla="*/ 2255448 w 2454903"/>
              <a:gd name="connsiteY1" fmla="*/ 0 h 1565577"/>
              <a:gd name="connsiteX2" fmla="*/ 2454903 w 2454903"/>
              <a:gd name="connsiteY2" fmla="*/ 199455 h 1565577"/>
              <a:gd name="connsiteX3" fmla="*/ 2454903 w 2454903"/>
              <a:gd name="connsiteY3" fmla="*/ 1366122 h 1565577"/>
              <a:gd name="connsiteX4" fmla="*/ 2255448 w 2454903"/>
              <a:gd name="connsiteY4" fmla="*/ 1565577 h 1565577"/>
              <a:gd name="connsiteX5" fmla="*/ 199455 w 2454903"/>
              <a:gd name="connsiteY5" fmla="*/ 1565577 h 1565577"/>
              <a:gd name="connsiteX6" fmla="*/ 0 w 2454903"/>
              <a:gd name="connsiteY6" fmla="*/ 1366122 h 1565577"/>
              <a:gd name="connsiteX7" fmla="*/ 0 w 2454903"/>
              <a:gd name="connsiteY7" fmla="*/ 199455 h 1565577"/>
              <a:gd name="connsiteX8" fmla="*/ 199455 w 2454903"/>
              <a:gd name="connsiteY8" fmla="*/ 0 h 15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03" h="1565577">
                <a:moveTo>
                  <a:pt x="199455" y="0"/>
                </a:moveTo>
                <a:lnTo>
                  <a:pt x="2255448" y="0"/>
                </a:lnTo>
                <a:cubicBezTo>
                  <a:pt x="2365604" y="0"/>
                  <a:pt x="2454903" y="89299"/>
                  <a:pt x="2454903" y="199455"/>
                </a:cubicBezTo>
                <a:lnTo>
                  <a:pt x="2454903" y="1366122"/>
                </a:lnTo>
                <a:cubicBezTo>
                  <a:pt x="2454903" y="1476278"/>
                  <a:pt x="2365604" y="1565577"/>
                  <a:pt x="2255448" y="1565577"/>
                </a:cubicBezTo>
                <a:lnTo>
                  <a:pt x="199455" y="1565577"/>
                </a:lnTo>
                <a:cubicBezTo>
                  <a:pt x="89299" y="1565577"/>
                  <a:pt x="0" y="1476278"/>
                  <a:pt x="0" y="1366122"/>
                </a:cubicBezTo>
                <a:lnTo>
                  <a:pt x="0" y="199455"/>
                </a:lnTo>
                <a:cubicBezTo>
                  <a:pt x="0" y="89299"/>
                  <a:pt x="89299" y="0"/>
                  <a:pt x="19945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9" name="Picture Placeholder 28"/>
          <p:cNvSpPr/>
          <p:nvPr>
            <p:ph type="pic" sz="quarter" idx="15"/>
          </p:nvPr>
        </p:nvSpPr>
        <p:spPr>
          <a:xfrm>
            <a:off x="8707111" y="4034835"/>
            <a:ext cx="1802800" cy="1347358"/>
          </a:xfrm>
          <a:custGeom>
            <a:avLst/>
            <a:gdLst>
              <a:gd name="connsiteX0" fmla="*/ 171653 w 1802800"/>
              <a:gd name="connsiteY0" fmla="*/ 0 h 1347358"/>
              <a:gd name="connsiteX1" fmla="*/ 1631147 w 1802800"/>
              <a:gd name="connsiteY1" fmla="*/ 0 h 1347358"/>
              <a:gd name="connsiteX2" fmla="*/ 1802800 w 1802800"/>
              <a:gd name="connsiteY2" fmla="*/ 171653 h 1347358"/>
              <a:gd name="connsiteX3" fmla="*/ 1802800 w 1802800"/>
              <a:gd name="connsiteY3" fmla="*/ 1175705 h 1347358"/>
              <a:gd name="connsiteX4" fmla="*/ 1631147 w 1802800"/>
              <a:gd name="connsiteY4" fmla="*/ 1347358 h 1347358"/>
              <a:gd name="connsiteX5" fmla="*/ 171653 w 1802800"/>
              <a:gd name="connsiteY5" fmla="*/ 1347358 h 1347358"/>
              <a:gd name="connsiteX6" fmla="*/ 0 w 1802800"/>
              <a:gd name="connsiteY6" fmla="*/ 1175705 h 1347358"/>
              <a:gd name="connsiteX7" fmla="*/ 0 w 1802800"/>
              <a:gd name="connsiteY7" fmla="*/ 171653 h 1347358"/>
              <a:gd name="connsiteX8" fmla="*/ 171653 w 1802800"/>
              <a:gd name="connsiteY8" fmla="*/ 0 h 134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00" h="1347358">
                <a:moveTo>
                  <a:pt x="171653" y="0"/>
                </a:moveTo>
                <a:lnTo>
                  <a:pt x="1631147" y="0"/>
                </a:lnTo>
                <a:cubicBezTo>
                  <a:pt x="1725948" y="0"/>
                  <a:pt x="1802800" y="76852"/>
                  <a:pt x="1802800" y="171653"/>
                </a:cubicBezTo>
                <a:lnTo>
                  <a:pt x="1802800" y="1175705"/>
                </a:lnTo>
                <a:cubicBezTo>
                  <a:pt x="1802800" y="1270506"/>
                  <a:pt x="1725948" y="1347358"/>
                  <a:pt x="1631147" y="1347358"/>
                </a:cubicBezTo>
                <a:lnTo>
                  <a:pt x="171653" y="1347358"/>
                </a:lnTo>
                <a:cubicBezTo>
                  <a:pt x="76852" y="1347358"/>
                  <a:pt x="0" y="1270506"/>
                  <a:pt x="0" y="1175705"/>
                </a:cubicBezTo>
                <a:lnTo>
                  <a:pt x="0" y="171653"/>
                </a:lnTo>
                <a:cubicBezTo>
                  <a:pt x="0" y="76852"/>
                  <a:pt x="76852" y="0"/>
                  <a:pt x="171653"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31" name="Picture Placeholder 30"/>
          <p:cNvSpPr/>
          <p:nvPr>
            <p:ph type="pic" sz="quarter" idx="16"/>
          </p:nvPr>
        </p:nvSpPr>
        <p:spPr>
          <a:xfrm>
            <a:off x="6083388" y="3918722"/>
            <a:ext cx="2454903" cy="1565577"/>
          </a:xfrm>
          <a:custGeom>
            <a:avLst/>
            <a:gdLst>
              <a:gd name="connsiteX0" fmla="*/ 199455 w 2454903"/>
              <a:gd name="connsiteY0" fmla="*/ 0 h 1565577"/>
              <a:gd name="connsiteX1" fmla="*/ 2255448 w 2454903"/>
              <a:gd name="connsiteY1" fmla="*/ 0 h 1565577"/>
              <a:gd name="connsiteX2" fmla="*/ 2454903 w 2454903"/>
              <a:gd name="connsiteY2" fmla="*/ 199455 h 1565577"/>
              <a:gd name="connsiteX3" fmla="*/ 2454903 w 2454903"/>
              <a:gd name="connsiteY3" fmla="*/ 1366122 h 1565577"/>
              <a:gd name="connsiteX4" fmla="*/ 2255448 w 2454903"/>
              <a:gd name="connsiteY4" fmla="*/ 1565577 h 1565577"/>
              <a:gd name="connsiteX5" fmla="*/ 199455 w 2454903"/>
              <a:gd name="connsiteY5" fmla="*/ 1565577 h 1565577"/>
              <a:gd name="connsiteX6" fmla="*/ 0 w 2454903"/>
              <a:gd name="connsiteY6" fmla="*/ 1366122 h 1565577"/>
              <a:gd name="connsiteX7" fmla="*/ 0 w 2454903"/>
              <a:gd name="connsiteY7" fmla="*/ 199455 h 1565577"/>
              <a:gd name="connsiteX8" fmla="*/ 199455 w 2454903"/>
              <a:gd name="connsiteY8" fmla="*/ 0 h 15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03" h="1565577">
                <a:moveTo>
                  <a:pt x="199455" y="0"/>
                </a:moveTo>
                <a:lnTo>
                  <a:pt x="2255448" y="0"/>
                </a:lnTo>
                <a:cubicBezTo>
                  <a:pt x="2365604" y="0"/>
                  <a:pt x="2454903" y="89299"/>
                  <a:pt x="2454903" y="199455"/>
                </a:cubicBezTo>
                <a:lnTo>
                  <a:pt x="2454903" y="1366122"/>
                </a:lnTo>
                <a:cubicBezTo>
                  <a:pt x="2454903" y="1476278"/>
                  <a:pt x="2365604" y="1565577"/>
                  <a:pt x="2255448" y="1565577"/>
                </a:cubicBezTo>
                <a:lnTo>
                  <a:pt x="199455" y="1565577"/>
                </a:lnTo>
                <a:cubicBezTo>
                  <a:pt x="89299" y="1565577"/>
                  <a:pt x="0" y="1476278"/>
                  <a:pt x="0" y="1366122"/>
                </a:cubicBezTo>
                <a:lnTo>
                  <a:pt x="0" y="199455"/>
                </a:lnTo>
                <a:cubicBezTo>
                  <a:pt x="0" y="89299"/>
                  <a:pt x="89299" y="0"/>
                  <a:pt x="199455"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150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360"/>
                                          </p:val>
                                        </p:tav>
                                        <p:tav tm="100000">
                                          <p:val>
                                            <p:fltVal val="0"/>
                                          </p:val>
                                        </p:tav>
                                      </p:tavLst>
                                    </p:anim>
                                    <p:animEffect transition="in" filter="fade">
                                      <p:cBhvr>
                                        <p:cTn id="10" dur="1000"/>
                                        <p:tgtEl>
                                          <p:spTgt spid="23"/>
                                        </p:tgtEl>
                                      </p:cBhvr>
                                    </p:animEffect>
                                  </p:childTnLst>
                                </p:cTn>
                              </p:par>
                              <p:par>
                                <p:cTn id="11" presetID="23" presetClass="entr" presetSubtype="16" fill="hold" grpId="0" nodeType="withEffect" nodePh="1">
                                  <p:stCondLst>
                                    <p:cond delay="2500"/>
                                  </p:stCondLst>
                                  <p:endCondLst>
                                    <p:cond evt="begin" delay="0">
                                      <p:tn val="11"/>
                                    </p:cond>
                                  </p:end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nodePh="1">
                                  <p:stCondLst>
                                    <p:cond delay="30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nodePh="1">
                                  <p:stCondLst>
                                    <p:cond delay="3500"/>
                                  </p:stCondLst>
                                  <p:endCondLst>
                                    <p:cond evt="begin" delay="0">
                                      <p:tn val="19"/>
                                    </p:cond>
                                  </p:end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fltVal val="0"/>
                                          </p:val>
                                        </p:tav>
                                        <p:tav tm="100000">
                                          <p:val>
                                            <p:strVal val="#ppt_w"/>
                                          </p:val>
                                        </p:tav>
                                      </p:tavLst>
                                    </p:anim>
                                    <p:anim calcmode="lin" valueType="num">
                                      <p:cBhvr>
                                        <p:cTn id="22" dur="1000" fill="hold"/>
                                        <p:tgtEl>
                                          <p:spTgt spid="3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nodePh="1">
                                  <p:stCondLst>
                                    <p:cond delay="4000"/>
                                  </p:stCondLst>
                                  <p:endCondLst>
                                    <p:cond evt="begin" delay="0">
                                      <p:tn val="23"/>
                                    </p:cond>
                                  </p:end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P spid="27" grpId="0"/>
      <p:bldP spid="29" grpId="0"/>
      <p:bldP spid="3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Vertical Text">
    <p:spTree>
      <p:nvGrpSpPr>
        <p:cNvPr id="1" name=""/>
        <p:cNvGrpSpPr/>
        <p:nvPr/>
      </p:nvGrpSpPr>
      <p:grpSpPr>
        <a:xfrm>
          <a:off x="0" y="0"/>
          <a:ext cx="0" cy="0"/>
          <a:chOff x="0" y="0"/>
          <a:chExt cx="0" cy="0"/>
        </a:xfrm>
      </p:grpSpPr>
      <p:sp>
        <p:nvSpPr>
          <p:cNvPr id="10" name="Picture Placeholder 9"/>
          <p:cNvSpPr/>
          <p:nvPr>
            <p:ph type="pic" sz="quarter" idx="17"/>
          </p:nvPr>
        </p:nvSpPr>
        <p:spPr>
          <a:xfrm>
            <a:off x="2913607" y="3202357"/>
            <a:ext cx="731520" cy="73152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2" name="Picture Placeholder 11"/>
          <p:cNvSpPr/>
          <p:nvPr>
            <p:ph type="pic" sz="quarter" idx="18"/>
          </p:nvPr>
        </p:nvSpPr>
        <p:spPr>
          <a:xfrm>
            <a:off x="6559091" y="2708709"/>
            <a:ext cx="731520" cy="73152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4" name="Picture Placeholder 13"/>
          <p:cNvSpPr/>
          <p:nvPr>
            <p:ph type="pic" sz="quarter" idx="19"/>
          </p:nvPr>
        </p:nvSpPr>
        <p:spPr>
          <a:xfrm>
            <a:off x="9601441" y="3499422"/>
            <a:ext cx="731520" cy="73152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6" name="Picture Placeholder 15"/>
          <p:cNvSpPr/>
          <p:nvPr>
            <p:ph type="pic" sz="quarter" idx="20"/>
          </p:nvPr>
        </p:nvSpPr>
        <p:spPr>
          <a:xfrm>
            <a:off x="8791359" y="4915040"/>
            <a:ext cx="731520" cy="73152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8" name="Picture Placeholder 17"/>
          <p:cNvSpPr/>
          <p:nvPr>
            <p:ph type="pic" sz="quarter" idx="21"/>
          </p:nvPr>
        </p:nvSpPr>
        <p:spPr>
          <a:xfrm>
            <a:off x="4913408" y="4910795"/>
            <a:ext cx="731520" cy="731520"/>
          </a:xfrm>
          <a:custGeom>
            <a:avLst/>
            <a:gdLst>
              <a:gd name="connsiteX0" fmla="*/ 365760 w 731520"/>
              <a:gd name="connsiteY0" fmla="*/ 0 h 731520"/>
              <a:gd name="connsiteX1" fmla="*/ 731520 w 731520"/>
              <a:gd name="connsiteY1" fmla="*/ 365760 h 731520"/>
              <a:gd name="connsiteX2" fmla="*/ 365760 w 731520"/>
              <a:gd name="connsiteY2" fmla="*/ 731520 h 731520"/>
              <a:gd name="connsiteX3" fmla="*/ 0 w 731520"/>
              <a:gd name="connsiteY3" fmla="*/ 365760 h 731520"/>
              <a:gd name="connsiteX4" fmla="*/ 365760 w 73152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365760" y="0"/>
                </a:moveTo>
                <a:cubicBezTo>
                  <a:pt x="567764" y="0"/>
                  <a:pt x="731520" y="163756"/>
                  <a:pt x="731520" y="365760"/>
                </a:cubicBezTo>
                <a:cubicBezTo>
                  <a:pt x="731520" y="567764"/>
                  <a:pt x="567764" y="731520"/>
                  <a:pt x="365760" y="731520"/>
                </a:cubicBezTo>
                <a:cubicBezTo>
                  <a:pt x="163756" y="731520"/>
                  <a:pt x="0" y="567764"/>
                  <a:pt x="0" y="365760"/>
                </a:cubicBezTo>
                <a:cubicBezTo>
                  <a:pt x="0" y="163756"/>
                  <a:pt x="163756" y="0"/>
                  <a:pt x="36576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26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nodePh="1">
                                  <p:stCondLst>
                                    <p:cond delay="3600"/>
                                  </p:stCondLst>
                                  <p:endCondLst>
                                    <p:cond evt="begin" delay="0">
                                      <p:tn val="11"/>
                                    </p:cond>
                                  </p:end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nodePh="1">
                                  <p:stCondLst>
                                    <p:cond delay="460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par>
                                <p:cTn id="23" presetID="49" presetClass="entr" presetSubtype="0" decel="100000" fill="hold" grpId="0" nodeType="withEffect" nodePh="1">
                                  <p:stCondLst>
                                    <p:cond delay="560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par>
                                <p:cTn id="29" presetID="49" presetClass="entr" presetSubtype="0" decel="100000" fill="hold" grpId="0" nodeType="withEffect" nodePh="1">
                                  <p:stCondLst>
                                    <p:cond delay="6600"/>
                                  </p:stCondLst>
                                  <p:endCondLst>
                                    <p:cond evt="begin" delay="0">
                                      <p:tn val="29"/>
                                    </p:cond>
                                  </p:end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10"/>
          </p:nvPr>
        </p:nvSpPr>
        <p:spPr/>
        <p:txBody>
          <a:bodyPr/>
          <a:lstStyle/>
          <a:p>
            <a:fld id="{2B385D6D-2CF4-4DD3-B986-2518B13082D1}"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C6893D14-AD57-4EA4-969F-B964F5464D3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12"/>
          <p:cNvSpPr/>
          <p:nvPr>
            <p:ph type="pic" sz="quarter" idx="16"/>
          </p:nvPr>
        </p:nvSpPr>
        <p:spPr>
          <a:xfrm>
            <a:off x="496847" y="1079517"/>
            <a:ext cx="3467138" cy="2072843"/>
          </a:xfrm>
          <a:custGeom>
            <a:avLst/>
            <a:gdLst>
              <a:gd name="connsiteX0" fmla="*/ 264080 w 3467138"/>
              <a:gd name="connsiteY0" fmla="*/ 0 h 2072843"/>
              <a:gd name="connsiteX1" fmla="*/ 3203058 w 3467138"/>
              <a:gd name="connsiteY1" fmla="*/ 0 h 2072843"/>
              <a:gd name="connsiteX2" fmla="*/ 3467138 w 3467138"/>
              <a:gd name="connsiteY2" fmla="*/ 264080 h 2072843"/>
              <a:gd name="connsiteX3" fmla="*/ 3467138 w 3467138"/>
              <a:gd name="connsiteY3" fmla="*/ 1808763 h 2072843"/>
              <a:gd name="connsiteX4" fmla="*/ 3203058 w 3467138"/>
              <a:gd name="connsiteY4" fmla="*/ 2072843 h 2072843"/>
              <a:gd name="connsiteX5" fmla="*/ 264080 w 3467138"/>
              <a:gd name="connsiteY5" fmla="*/ 2072843 h 2072843"/>
              <a:gd name="connsiteX6" fmla="*/ 0 w 3467138"/>
              <a:gd name="connsiteY6" fmla="*/ 1808763 h 2072843"/>
              <a:gd name="connsiteX7" fmla="*/ 0 w 3467138"/>
              <a:gd name="connsiteY7" fmla="*/ 264080 h 2072843"/>
              <a:gd name="connsiteX8" fmla="*/ 264080 w 3467138"/>
              <a:gd name="connsiteY8" fmla="*/ 0 h 207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138" h="2072843">
                <a:moveTo>
                  <a:pt x="264080" y="0"/>
                </a:moveTo>
                <a:lnTo>
                  <a:pt x="3203058" y="0"/>
                </a:lnTo>
                <a:cubicBezTo>
                  <a:pt x="3348905" y="0"/>
                  <a:pt x="3467138" y="118233"/>
                  <a:pt x="3467138" y="264080"/>
                </a:cubicBezTo>
                <a:lnTo>
                  <a:pt x="3467138" y="1808763"/>
                </a:lnTo>
                <a:cubicBezTo>
                  <a:pt x="3467138" y="1954610"/>
                  <a:pt x="3348905" y="2072843"/>
                  <a:pt x="3203058" y="2072843"/>
                </a:cubicBezTo>
                <a:lnTo>
                  <a:pt x="264080" y="2072843"/>
                </a:lnTo>
                <a:cubicBezTo>
                  <a:pt x="118233" y="2072843"/>
                  <a:pt x="0" y="1954610"/>
                  <a:pt x="0" y="1808763"/>
                </a:cubicBezTo>
                <a:lnTo>
                  <a:pt x="0" y="264080"/>
                </a:lnTo>
                <a:cubicBezTo>
                  <a:pt x="0" y="118233"/>
                  <a:pt x="118233" y="0"/>
                  <a:pt x="264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5" name="Picture Placeholder 14"/>
          <p:cNvSpPr/>
          <p:nvPr>
            <p:ph type="pic" sz="quarter" idx="17"/>
          </p:nvPr>
        </p:nvSpPr>
        <p:spPr>
          <a:xfrm>
            <a:off x="4362431" y="1079517"/>
            <a:ext cx="3467138" cy="2072843"/>
          </a:xfrm>
          <a:custGeom>
            <a:avLst/>
            <a:gdLst>
              <a:gd name="connsiteX0" fmla="*/ 264080 w 3467138"/>
              <a:gd name="connsiteY0" fmla="*/ 0 h 2072843"/>
              <a:gd name="connsiteX1" fmla="*/ 3203058 w 3467138"/>
              <a:gd name="connsiteY1" fmla="*/ 0 h 2072843"/>
              <a:gd name="connsiteX2" fmla="*/ 3467138 w 3467138"/>
              <a:gd name="connsiteY2" fmla="*/ 264080 h 2072843"/>
              <a:gd name="connsiteX3" fmla="*/ 3467138 w 3467138"/>
              <a:gd name="connsiteY3" fmla="*/ 1808763 h 2072843"/>
              <a:gd name="connsiteX4" fmla="*/ 3203058 w 3467138"/>
              <a:gd name="connsiteY4" fmla="*/ 2072843 h 2072843"/>
              <a:gd name="connsiteX5" fmla="*/ 264080 w 3467138"/>
              <a:gd name="connsiteY5" fmla="*/ 2072843 h 2072843"/>
              <a:gd name="connsiteX6" fmla="*/ 0 w 3467138"/>
              <a:gd name="connsiteY6" fmla="*/ 1808763 h 2072843"/>
              <a:gd name="connsiteX7" fmla="*/ 0 w 3467138"/>
              <a:gd name="connsiteY7" fmla="*/ 264080 h 2072843"/>
              <a:gd name="connsiteX8" fmla="*/ 264080 w 3467138"/>
              <a:gd name="connsiteY8" fmla="*/ 0 h 207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138" h="2072843">
                <a:moveTo>
                  <a:pt x="264080" y="0"/>
                </a:moveTo>
                <a:lnTo>
                  <a:pt x="3203058" y="0"/>
                </a:lnTo>
                <a:cubicBezTo>
                  <a:pt x="3348905" y="0"/>
                  <a:pt x="3467138" y="118233"/>
                  <a:pt x="3467138" y="264080"/>
                </a:cubicBezTo>
                <a:lnTo>
                  <a:pt x="3467138" y="1808763"/>
                </a:lnTo>
                <a:cubicBezTo>
                  <a:pt x="3467138" y="1954610"/>
                  <a:pt x="3348905" y="2072843"/>
                  <a:pt x="3203058" y="2072843"/>
                </a:cubicBezTo>
                <a:lnTo>
                  <a:pt x="264080" y="2072843"/>
                </a:lnTo>
                <a:cubicBezTo>
                  <a:pt x="118233" y="2072843"/>
                  <a:pt x="0" y="1954610"/>
                  <a:pt x="0" y="1808763"/>
                </a:cubicBezTo>
                <a:lnTo>
                  <a:pt x="0" y="264080"/>
                </a:lnTo>
                <a:cubicBezTo>
                  <a:pt x="0" y="118233"/>
                  <a:pt x="118233" y="0"/>
                  <a:pt x="264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7" name="Picture Placeholder 16"/>
          <p:cNvSpPr/>
          <p:nvPr>
            <p:ph type="pic" sz="quarter" idx="18"/>
          </p:nvPr>
        </p:nvSpPr>
        <p:spPr>
          <a:xfrm>
            <a:off x="8219655" y="1079517"/>
            <a:ext cx="3467138" cy="2072843"/>
          </a:xfrm>
          <a:custGeom>
            <a:avLst/>
            <a:gdLst>
              <a:gd name="connsiteX0" fmla="*/ 264080 w 3467138"/>
              <a:gd name="connsiteY0" fmla="*/ 0 h 2072843"/>
              <a:gd name="connsiteX1" fmla="*/ 3203058 w 3467138"/>
              <a:gd name="connsiteY1" fmla="*/ 0 h 2072843"/>
              <a:gd name="connsiteX2" fmla="*/ 3467138 w 3467138"/>
              <a:gd name="connsiteY2" fmla="*/ 264080 h 2072843"/>
              <a:gd name="connsiteX3" fmla="*/ 3467138 w 3467138"/>
              <a:gd name="connsiteY3" fmla="*/ 1808763 h 2072843"/>
              <a:gd name="connsiteX4" fmla="*/ 3203058 w 3467138"/>
              <a:gd name="connsiteY4" fmla="*/ 2072843 h 2072843"/>
              <a:gd name="connsiteX5" fmla="*/ 264080 w 3467138"/>
              <a:gd name="connsiteY5" fmla="*/ 2072843 h 2072843"/>
              <a:gd name="connsiteX6" fmla="*/ 0 w 3467138"/>
              <a:gd name="connsiteY6" fmla="*/ 1808763 h 2072843"/>
              <a:gd name="connsiteX7" fmla="*/ 0 w 3467138"/>
              <a:gd name="connsiteY7" fmla="*/ 264080 h 2072843"/>
              <a:gd name="connsiteX8" fmla="*/ 264080 w 3467138"/>
              <a:gd name="connsiteY8" fmla="*/ 0 h 207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138" h="2072843">
                <a:moveTo>
                  <a:pt x="264080" y="0"/>
                </a:moveTo>
                <a:lnTo>
                  <a:pt x="3203058" y="0"/>
                </a:lnTo>
                <a:cubicBezTo>
                  <a:pt x="3348905" y="0"/>
                  <a:pt x="3467138" y="118233"/>
                  <a:pt x="3467138" y="264080"/>
                </a:cubicBezTo>
                <a:lnTo>
                  <a:pt x="3467138" y="1808763"/>
                </a:lnTo>
                <a:cubicBezTo>
                  <a:pt x="3467138" y="1954610"/>
                  <a:pt x="3348905" y="2072843"/>
                  <a:pt x="3203058" y="2072843"/>
                </a:cubicBezTo>
                <a:lnTo>
                  <a:pt x="264080" y="2072843"/>
                </a:lnTo>
                <a:cubicBezTo>
                  <a:pt x="118233" y="2072843"/>
                  <a:pt x="0" y="1954610"/>
                  <a:pt x="0" y="1808763"/>
                </a:cubicBezTo>
                <a:lnTo>
                  <a:pt x="0" y="264080"/>
                </a:lnTo>
                <a:cubicBezTo>
                  <a:pt x="0" y="118233"/>
                  <a:pt x="118233" y="0"/>
                  <a:pt x="264080"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320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par>
                                <p:cTn id="11" presetID="49" presetClass="entr" presetSubtype="0" decel="100000" fill="hold" grpId="0" nodeType="withEffect" nodePh="1">
                                  <p:stCondLst>
                                    <p:cond delay="650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360"/>
                                          </p:val>
                                        </p:tav>
                                        <p:tav tm="100000">
                                          <p:val>
                                            <p:fltVal val="0"/>
                                          </p:val>
                                        </p:tav>
                                      </p:tavLst>
                                    </p:anim>
                                    <p:animEffect transition="in" filter="fade">
                                      <p:cBhvr>
                                        <p:cTn id="16" dur="1000"/>
                                        <p:tgtEl>
                                          <p:spTgt spid="15"/>
                                        </p:tgtEl>
                                      </p:cBhvr>
                                    </p:animEffect>
                                  </p:childTnLst>
                                </p:cTn>
                              </p:par>
                              <p:par>
                                <p:cTn id="17" presetID="49" presetClass="entr" presetSubtype="0" decel="100000" fill="hold" grpId="0" nodeType="withEffect" nodePh="1">
                                  <p:stCondLst>
                                    <p:cond delay="980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360"/>
                                          </p:val>
                                        </p:tav>
                                        <p:tav tm="100000">
                                          <p:val>
                                            <p:fltVal val="0"/>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Picture Placeholder 11"/>
          <p:cNvSpPr/>
          <p:nvPr>
            <p:ph type="pic" sz="quarter" idx="16"/>
          </p:nvPr>
        </p:nvSpPr>
        <p:spPr>
          <a:xfrm>
            <a:off x="1427762" y="2919929"/>
            <a:ext cx="1811672" cy="1306292"/>
          </a:xfrm>
          <a:custGeom>
            <a:avLst/>
            <a:gdLst>
              <a:gd name="connsiteX0" fmla="*/ 130629 w 1811672"/>
              <a:gd name="connsiteY0" fmla="*/ 0 h 1306292"/>
              <a:gd name="connsiteX1" fmla="*/ 1681043 w 1811672"/>
              <a:gd name="connsiteY1" fmla="*/ 0 h 1306292"/>
              <a:gd name="connsiteX2" fmla="*/ 1811672 w 1811672"/>
              <a:gd name="connsiteY2" fmla="*/ 130629 h 1306292"/>
              <a:gd name="connsiteX3" fmla="*/ 1811672 w 1811672"/>
              <a:gd name="connsiteY3" fmla="*/ 1175663 h 1306292"/>
              <a:gd name="connsiteX4" fmla="*/ 1681043 w 1811672"/>
              <a:gd name="connsiteY4" fmla="*/ 1306292 h 1306292"/>
              <a:gd name="connsiteX5" fmla="*/ 130629 w 1811672"/>
              <a:gd name="connsiteY5" fmla="*/ 1306292 h 1306292"/>
              <a:gd name="connsiteX6" fmla="*/ 0 w 1811672"/>
              <a:gd name="connsiteY6" fmla="*/ 1175663 h 1306292"/>
              <a:gd name="connsiteX7" fmla="*/ 0 w 1811672"/>
              <a:gd name="connsiteY7" fmla="*/ 130629 h 1306292"/>
              <a:gd name="connsiteX8" fmla="*/ 130629 w 1811672"/>
              <a:gd name="connsiteY8" fmla="*/ 0 h 1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672" h="1306292">
                <a:moveTo>
                  <a:pt x="130629" y="0"/>
                </a:moveTo>
                <a:lnTo>
                  <a:pt x="1681043" y="0"/>
                </a:lnTo>
                <a:cubicBezTo>
                  <a:pt x="1753187" y="0"/>
                  <a:pt x="1811672" y="58485"/>
                  <a:pt x="1811672" y="130629"/>
                </a:cubicBezTo>
                <a:lnTo>
                  <a:pt x="1811672" y="1175663"/>
                </a:lnTo>
                <a:cubicBezTo>
                  <a:pt x="1811672" y="1247807"/>
                  <a:pt x="1753187" y="1306292"/>
                  <a:pt x="1681043" y="1306292"/>
                </a:cubicBezTo>
                <a:lnTo>
                  <a:pt x="130629" y="1306292"/>
                </a:lnTo>
                <a:cubicBezTo>
                  <a:pt x="58485" y="1306292"/>
                  <a:pt x="0" y="1247807"/>
                  <a:pt x="0" y="1175663"/>
                </a:cubicBezTo>
                <a:lnTo>
                  <a:pt x="0" y="130629"/>
                </a:lnTo>
                <a:cubicBezTo>
                  <a:pt x="0" y="58485"/>
                  <a:pt x="58485" y="0"/>
                  <a:pt x="130629"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4" name="Picture Placeholder 13"/>
          <p:cNvSpPr/>
          <p:nvPr>
            <p:ph type="pic" sz="quarter" idx="17"/>
          </p:nvPr>
        </p:nvSpPr>
        <p:spPr>
          <a:xfrm>
            <a:off x="3420603" y="2919929"/>
            <a:ext cx="1811672" cy="1306292"/>
          </a:xfrm>
          <a:custGeom>
            <a:avLst/>
            <a:gdLst>
              <a:gd name="connsiteX0" fmla="*/ 130629 w 1811672"/>
              <a:gd name="connsiteY0" fmla="*/ 0 h 1306292"/>
              <a:gd name="connsiteX1" fmla="*/ 1681043 w 1811672"/>
              <a:gd name="connsiteY1" fmla="*/ 0 h 1306292"/>
              <a:gd name="connsiteX2" fmla="*/ 1811672 w 1811672"/>
              <a:gd name="connsiteY2" fmla="*/ 130629 h 1306292"/>
              <a:gd name="connsiteX3" fmla="*/ 1811672 w 1811672"/>
              <a:gd name="connsiteY3" fmla="*/ 1175663 h 1306292"/>
              <a:gd name="connsiteX4" fmla="*/ 1681043 w 1811672"/>
              <a:gd name="connsiteY4" fmla="*/ 1306292 h 1306292"/>
              <a:gd name="connsiteX5" fmla="*/ 130629 w 1811672"/>
              <a:gd name="connsiteY5" fmla="*/ 1306292 h 1306292"/>
              <a:gd name="connsiteX6" fmla="*/ 0 w 1811672"/>
              <a:gd name="connsiteY6" fmla="*/ 1175663 h 1306292"/>
              <a:gd name="connsiteX7" fmla="*/ 0 w 1811672"/>
              <a:gd name="connsiteY7" fmla="*/ 130629 h 1306292"/>
              <a:gd name="connsiteX8" fmla="*/ 130629 w 1811672"/>
              <a:gd name="connsiteY8" fmla="*/ 0 h 1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672" h="1306292">
                <a:moveTo>
                  <a:pt x="130629" y="0"/>
                </a:moveTo>
                <a:lnTo>
                  <a:pt x="1681043" y="0"/>
                </a:lnTo>
                <a:cubicBezTo>
                  <a:pt x="1753187" y="0"/>
                  <a:pt x="1811672" y="58485"/>
                  <a:pt x="1811672" y="130629"/>
                </a:cubicBezTo>
                <a:lnTo>
                  <a:pt x="1811672" y="1175663"/>
                </a:lnTo>
                <a:cubicBezTo>
                  <a:pt x="1811672" y="1247807"/>
                  <a:pt x="1753187" y="1306292"/>
                  <a:pt x="1681043" y="1306292"/>
                </a:cubicBezTo>
                <a:lnTo>
                  <a:pt x="130629" y="1306292"/>
                </a:lnTo>
                <a:cubicBezTo>
                  <a:pt x="58485" y="1306292"/>
                  <a:pt x="0" y="1247807"/>
                  <a:pt x="0" y="1175663"/>
                </a:cubicBezTo>
                <a:lnTo>
                  <a:pt x="0" y="130629"/>
                </a:lnTo>
                <a:cubicBezTo>
                  <a:pt x="0" y="58485"/>
                  <a:pt x="58485" y="0"/>
                  <a:pt x="130629"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6" name="Picture Placeholder 15"/>
          <p:cNvSpPr/>
          <p:nvPr>
            <p:ph type="pic" sz="quarter" idx="18"/>
          </p:nvPr>
        </p:nvSpPr>
        <p:spPr>
          <a:xfrm>
            <a:off x="5413443" y="2919929"/>
            <a:ext cx="1811672" cy="1306292"/>
          </a:xfrm>
          <a:custGeom>
            <a:avLst/>
            <a:gdLst>
              <a:gd name="connsiteX0" fmla="*/ 130629 w 1811672"/>
              <a:gd name="connsiteY0" fmla="*/ 0 h 1306292"/>
              <a:gd name="connsiteX1" fmla="*/ 1681043 w 1811672"/>
              <a:gd name="connsiteY1" fmla="*/ 0 h 1306292"/>
              <a:gd name="connsiteX2" fmla="*/ 1811672 w 1811672"/>
              <a:gd name="connsiteY2" fmla="*/ 130629 h 1306292"/>
              <a:gd name="connsiteX3" fmla="*/ 1811672 w 1811672"/>
              <a:gd name="connsiteY3" fmla="*/ 1175663 h 1306292"/>
              <a:gd name="connsiteX4" fmla="*/ 1681043 w 1811672"/>
              <a:gd name="connsiteY4" fmla="*/ 1306292 h 1306292"/>
              <a:gd name="connsiteX5" fmla="*/ 130629 w 1811672"/>
              <a:gd name="connsiteY5" fmla="*/ 1306292 h 1306292"/>
              <a:gd name="connsiteX6" fmla="*/ 0 w 1811672"/>
              <a:gd name="connsiteY6" fmla="*/ 1175663 h 1306292"/>
              <a:gd name="connsiteX7" fmla="*/ 0 w 1811672"/>
              <a:gd name="connsiteY7" fmla="*/ 130629 h 1306292"/>
              <a:gd name="connsiteX8" fmla="*/ 130629 w 1811672"/>
              <a:gd name="connsiteY8" fmla="*/ 0 h 13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672" h="1306292">
                <a:moveTo>
                  <a:pt x="130629" y="0"/>
                </a:moveTo>
                <a:lnTo>
                  <a:pt x="1681043" y="0"/>
                </a:lnTo>
                <a:cubicBezTo>
                  <a:pt x="1753187" y="0"/>
                  <a:pt x="1811672" y="58485"/>
                  <a:pt x="1811672" y="130629"/>
                </a:cubicBezTo>
                <a:lnTo>
                  <a:pt x="1811672" y="1175663"/>
                </a:lnTo>
                <a:cubicBezTo>
                  <a:pt x="1811672" y="1247807"/>
                  <a:pt x="1753187" y="1306292"/>
                  <a:pt x="1681043" y="1306292"/>
                </a:cubicBezTo>
                <a:lnTo>
                  <a:pt x="130629" y="1306292"/>
                </a:lnTo>
                <a:cubicBezTo>
                  <a:pt x="58485" y="1306292"/>
                  <a:pt x="0" y="1247807"/>
                  <a:pt x="0" y="1175663"/>
                </a:cubicBezTo>
                <a:lnTo>
                  <a:pt x="0" y="130629"/>
                </a:lnTo>
                <a:cubicBezTo>
                  <a:pt x="0" y="58485"/>
                  <a:pt x="58485" y="0"/>
                  <a:pt x="130629"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360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nodePh="1">
                                  <p:stCondLst>
                                    <p:cond delay="410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360"/>
                                          </p:val>
                                        </p:tav>
                                        <p:tav tm="100000">
                                          <p:val>
                                            <p:fltVal val="0"/>
                                          </p:val>
                                        </p:tav>
                                      </p:tavLst>
                                    </p:anim>
                                    <p:animEffect transition="in" filter="fade">
                                      <p:cBhvr>
                                        <p:cTn id="16" dur="1000"/>
                                        <p:tgtEl>
                                          <p:spTgt spid="14"/>
                                        </p:tgtEl>
                                      </p:cBhvr>
                                    </p:animEffect>
                                  </p:childTnLst>
                                </p:cTn>
                              </p:par>
                              <p:par>
                                <p:cTn id="17" presetID="49" presetClass="entr" presetSubtype="0" decel="100000" fill="hold" grpId="0" nodeType="withEffect" nodePh="1">
                                  <p:stCondLst>
                                    <p:cond delay="460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360"/>
                                          </p:val>
                                        </p:tav>
                                        <p:tav tm="100000">
                                          <p:val>
                                            <p:fltVal val="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Picture Placeholder 14"/>
          <p:cNvSpPr/>
          <p:nvPr>
            <p:ph type="pic" sz="quarter" idx="16"/>
          </p:nvPr>
        </p:nvSpPr>
        <p:spPr>
          <a:xfrm>
            <a:off x="6144150" y="2864632"/>
            <a:ext cx="2779190" cy="1794210"/>
          </a:xfrm>
          <a:custGeom>
            <a:avLst/>
            <a:gdLst>
              <a:gd name="connsiteX0" fmla="*/ 299041 w 2779190"/>
              <a:gd name="connsiteY0" fmla="*/ 0 h 1794210"/>
              <a:gd name="connsiteX1" fmla="*/ 2480149 w 2779190"/>
              <a:gd name="connsiteY1" fmla="*/ 0 h 1794210"/>
              <a:gd name="connsiteX2" fmla="*/ 2779190 w 2779190"/>
              <a:gd name="connsiteY2" fmla="*/ 299041 h 1794210"/>
              <a:gd name="connsiteX3" fmla="*/ 2779190 w 2779190"/>
              <a:gd name="connsiteY3" fmla="*/ 1495169 h 1794210"/>
              <a:gd name="connsiteX4" fmla="*/ 2480149 w 2779190"/>
              <a:gd name="connsiteY4" fmla="*/ 1794210 h 1794210"/>
              <a:gd name="connsiteX5" fmla="*/ 299041 w 2779190"/>
              <a:gd name="connsiteY5" fmla="*/ 1794210 h 1794210"/>
              <a:gd name="connsiteX6" fmla="*/ 0 w 2779190"/>
              <a:gd name="connsiteY6" fmla="*/ 1495169 h 1794210"/>
              <a:gd name="connsiteX7" fmla="*/ 0 w 2779190"/>
              <a:gd name="connsiteY7" fmla="*/ 299041 h 1794210"/>
              <a:gd name="connsiteX8" fmla="*/ 299041 w 2779190"/>
              <a:gd name="connsiteY8" fmla="*/ 0 h 179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90" h="1794210">
                <a:moveTo>
                  <a:pt x="299041" y="0"/>
                </a:moveTo>
                <a:lnTo>
                  <a:pt x="2480149" y="0"/>
                </a:lnTo>
                <a:cubicBezTo>
                  <a:pt x="2645305" y="0"/>
                  <a:pt x="2779190" y="133885"/>
                  <a:pt x="2779190" y="299041"/>
                </a:cubicBezTo>
                <a:lnTo>
                  <a:pt x="2779190" y="1495169"/>
                </a:lnTo>
                <a:cubicBezTo>
                  <a:pt x="2779190" y="1660325"/>
                  <a:pt x="2645305" y="1794210"/>
                  <a:pt x="2480149" y="1794210"/>
                </a:cubicBezTo>
                <a:lnTo>
                  <a:pt x="299041" y="1794210"/>
                </a:lnTo>
                <a:cubicBezTo>
                  <a:pt x="133885" y="1794210"/>
                  <a:pt x="0" y="1660325"/>
                  <a:pt x="0" y="1495169"/>
                </a:cubicBezTo>
                <a:lnTo>
                  <a:pt x="0" y="299041"/>
                </a:lnTo>
                <a:cubicBezTo>
                  <a:pt x="0" y="133885"/>
                  <a:pt x="133885" y="0"/>
                  <a:pt x="299041"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7" name="Picture Placeholder 16"/>
          <p:cNvSpPr/>
          <p:nvPr>
            <p:ph type="pic" sz="quarter" idx="17"/>
          </p:nvPr>
        </p:nvSpPr>
        <p:spPr>
          <a:xfrm>
            <a:off x="9069909" y="3123958"/>
            <a:ext cx="2314182" cy="1534885"/>
          </a:xfrm>
          <a:custGeom>
            <a:avLst/>
            <a:gdLst>
              <a:gd name="connsiteX0" fmla="*/ 255819 w 2314182"/>
              <a:gd name="connsiteY0" fmla="*/ 0 h 1534885"/>
              <a:gd name="connsiteX1" fmla="*/ 2058363 w 2314182"/>
              <a:gd name="connsiteY1" fmla="*/ 0 h 1534885"/>
              <a:gd name="connsiteX2" fmla="*/ 2314182 w 2314182"/>
              <a:gd name="connsiteY2" fmla="*/ 255819 h 1534885"/>
              <a:gd name="connsiteX3" fmla="*/ 2314182 w 2314182"/>
              <a:gd name="connsiteY3" fmla="*/ 1279066 h 1534885"/>
              <a:gd name="connsiteX4" fmla="*/ 2058363 w 2314182"/>
              <a:gd name="connsiteY4" fmla="*/ 1534885 h 1534885"/>
              <a:gd name="connsiteX5" fmla="*/ 255819 w 2314182"/>
              <a:gd name="connsiteY5" fmla="*/ 1534885 h 1534885"/>
              <a:gd name="connsiteX6" fmla="*/ 0 w 2314182"/>
              <a:gd name="connsiteY6" fmla="*/ 1279066 h 1534885"/>
              <a:gd name="connsiteX7" fmla="*/ 0 w 2314182"/>
              <a:gd name="connsiteY7" fmla="*/ 255819 h 1534885"/>
              <a:gd name="connsiteX8" fmla="*/ 255819 w 2314182"/>
              <a:gd name="connsiteY8" fmla="*/ 0 h 153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182" h="1534885">
                <a:moveTo>
                  <a:pt x="255819" y="0"/>
                </a:moveTo>
                <a:lnTo>
                  <a:pt x="2058363" y="0"/>
                </a:lnTo>
                <a:cubicBezTo>
                  <a:pt x="2199648" y="0"/>
                  <a:pt x="2314182" y="114534"/>
                  <a:pt x="2314182" y="255819"/>
                </a:cubicBezTo>
                <a:lnTo>
                  <a:pt x="2314182" y="1279066"/>
                </a:lnTo>
                <a:cubicBezTo>
                  <a:pt x="2314182" y="1420351"/>
                  <a:pt x="2199648" y="1534885"/>
                  <a:pt x="2058363" y="1534885"/>
                </a:cubicBezTo>
                <a:lnTo>
                  <a:pt x="255819" y="1534885"/>
                </a:lnTo>
                <a:cubicBezTo>
                  <a:pt x="114534" y="1534885"/>
                  <a:pt x="0" y="1420351"/>
                  <a:pt x="0" y="1279066"/>
                </a:cubicBezTo>
                <a:lnTo>
                  <a:pt x="0" y="255819"/>
                </a:lnTo>
                <a:cubicBezTo>
                  <a:pt x="0" y="114534"/>
                  <a:pt x="114534" y="0"/>
                  <a:pt x="255819"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9" name="Picture Placeholder 18"/>
          <p:cNvSpPr/>
          <p:nvPr>
            <p:ph type="pic" sz="quarter" idx="18"/>
          </p:nvPr>
        </p:nvSpPr>
        <p:spPr>
          <a:xfrm>
            <a:off x="6694097" y="1182562"/>
            <a:ext cx="2314182" cy="1534885"/>
          </a:xfrm>
          <a:custGeom>
            <a:avLst/>
            <a:gdLst>
              <a:gd name="connsiteX0" fmla="*/ 255819 w 2314182"/>
              <a:gd name="connsiteY0" fmla="*/ 0 h 1534885"/>
              <a:gd name="connsiteX1" fmla="*/ 2058363 w 2314182"/>
              <a:gd name="connsiteY1" fmla="*/ 0 h 1534885"/>
              <a:gd name="connsiteX2" fmla="*/ 2314182 w 2314182"/>
              <a:gd name="connsiteY2" fmla="*/ 255819 h 1534885"/>
              <a:gd name="connsiteX3" fmla="*/ 2314182 w 2314182"/>
              <a:gd name="connsiteY3" fmla="*/ 1279066 h 1534885"/>
              <a:gd name="connsiteX4" fmla="*/ 2058363 w 2314182"/>
              <a:gd name="connsiteY4" fmla="*/ 1534885 h 1534885"/>
              <a:gd name="connsiteX5" fmla="*/ 255819 w 2314182"/>
              <a:gd name="connsiteY5" fmla="*/ 1534885 h 1534885"/>
              <a:gd name="connsiteX6" fmla="*/ 0 w 2314182"/>
              <a:gd name="connsiteY6" fmla="*/ 1279066 h 1534885"/>
              <a:gd name="connsiteX7" fmla="*/ 0 w 2314182"/>
              <a:gd name="connsiteY7" fmla="*/ 255819 h 1534885"/>
              <a:gd name="connsiteX8" fmla="*/ 255819 w 2314182"/>
              <a:gd name="connsiteY8" fmla="*/ 0 h 153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182" h="1534885">
                <a:moveTo>
                  <a:pt x="255819" y="0"/>
                </a:moveTo>
                <a:lnTo>
                  <a:pt x="2058363" y="0"/>
                </a:lnTo>
                <a:cubicBezTo>
                  <a:pt x="2199648" y="0"/>
                  <a:pt x="2314182" y="114534"/>
                  <a:pt x="2314182" y="255819"/>
                </a:cubicBezTo>
                <a:lnTo>
                  <a:pt x="2314182" y="1279066"/>
                </a:lnTo>
                <a:cubicBezTo>
                  <a:pt x="2314182" y="1420351"/>
                  <a:pt x="2199648" y="1534885"/>
                  <a:pt x="2058363" y="1534885"/>
                </a:cubicBezTo>
                <a:lnTo>
                  <a:pt x="255819" y="1534885"/>
                </a:lnTo>
                <a:cubicBezTo>
                  <a:pt x="114534" y="1534885"/>
                  <a:pt x="0" y="1420351"/>
                  <a:pt x="0" y="1279066"/>
                </a:cubicBezTo>
                <a:lnTo>
                  <a:pt x="0" y="255819"/>
                </a:lnTo>
                <a:cubicBezTo>
                  <a:pt x="0" y="114534"/>
                  <a:pt x="114534" y="0"/>
                  <a:pt x="255819"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1" name="Picture Placeholder 20"/>
          <p:cNvSpPr/>
          <p:nvPr>
            <p:ph type="pic" sz="quarter" idx="19"/>
          </p:nvPr>
        </p:nvSpPr>
        <p:spPr>
          <a:xfrm>
            <a:off x="9135460" y="1070422"/>
            <a:ext cx="2779190" cy="1794210"/>
          </a:xfrm>
          <a:custGeom>
            <a:avLst/>
            <a:gdLst>
              <a:gd name="connsiteX0" fmla="*/ 299041 w 2779190"/>
              <a:gd name="connsiteY0" fmla="*/ 0 h 1794210"/>
              <a:gd name="connsiteX1" fmla="*/ 2480149 w 2779190"/>
              <a:gd name="connsiteY1" fmla="*/ 0 h 1794210"/>
              <a:gd name="connsiteX2" fmla="*/ 2779190 w 2779190"/>
              <a:gd name="connsiteY2" fmla="*/ 299041 h 1794210"/>
              <a:gd name="connsiteX3" fmla="*/ 2779190 w 2779190"/>
              <a:gd name="connsiteY3" fmla="*/ 1495169 h 1794210"/>
              <a:gd name="connsiteX4" fmla="*/ 2480149 w 2779190"/>
              <a:gd name="connsiteY4" fmla="*/ 1794210 h 1794210"/>
              <a:gd name="connsiteX5" fmla="*/ 299041 w 2779190"/>
              <a:gd name="connsiteY5" fmla="*/ 1794210 h 1794210"/>
              <a:gd name="connsiteX6" fmla="*/ 0 w 2779190"/>
              <a:gd name="connsiteY6" fmla="*/ 1495169 h 1794210"/>
              <a:gd name="connsiteX7" fmla="*/ 0 w 2779190"/>
              <a:gd name="connsiteY7" fmla="*/ 299041 h 1794210"/>
              <a:gd name="connsiteX8" fmla="*/ 299041 w 2779190"/>
              <a:gd name="connsiteY8" fmla="*/ 0 h 179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90" h="1794210">
                <a:moveTo>
                  <a:pt x="299041" y="0"/>
                </a:moveTo>
                <a:lnTo>
                  <a:pt x="2480149" y="0"/>
                </a:lnTo>
                <a:cubicBezTo>
                  <a:pt x="2645305" y="0"/>
                  <a:pt x="2779190" y="133885"/>
                  <a:pt x="2779190" y="299041"/>
                </a:cubicBezTo>
                <a:lnTo>
                  <a:pt x="2779190" y="1495169"/>
                </a:lnTo>
                <a:cubicBezTo>
                  <a:pt x="2779190" y="1660325"/>
                  <a:pt x="2645305" y="1794210"/>
                  <a:pt x="2480149" y="1794210"/>
                </a:cubicBezTo>
                <a:lnTo>
                  <a:pt x="299041" y="1794210"/>
                </a:lnTo>
                <a:cubicBezTo>
                  <a:pt x="133885" y="1794210"/>
                  <a:pt x="0" y="1660325"/>
                  <a:pt x="0" y="1495169"/>
                </a:cubicBezTo>
                <a:lnTo>
                  <a:pt x="0" y="299041"/>
                </a:lnTo>
                <a:cubicBezTo>
                  <a:pt x="0" y="133885"/>
                  <a:pt x="133885" y="0"/>
                  <a:pt x="299041"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400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par>
                                <p:cTn id="11" presetID="49" presetClass="entr" presetSubtype="0" decel="100000" fill="hold" grpId="0" nodeType="withEffect" nodePh="1">
                                  <p:stCondLst>
                                    <p:cond delay="4500"/>
                                  </p:stCondLst>
                                  <p:endCondLst>
                                    <p:cond evt="begin" delay="0">
                                      <p:tn val="11"/>
                                    </p:cond>
                                  </p:end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360"/>
                                          </p:val>
                                        </p:tav>
                                        <p:tav tm="100000">
                                          <p:val>
                                            <p:fltVal val="0"/>
                                          </p:val>
                                        </p:tav>
                                      </p:tavLst>
                                    </p:anim>
                                    <p:animEffect transition="in" filter="fade">
                                      <p:cBhvr>
                                        <p:cTn id="16" dur="1000"/>
                                        <p:tgtEl>
                                          <p:spTgt spid="21"/>
                                        </p:tgtEl>
                                      </p:cBhvr>
                                    </p:animEffect>
                                  </p:childTnLst>
                                </p:cTn>
                              </p:par>
                              <p:par>
                                <p:cTn id="17" presetID="49" presetClass="entr" presetSubtype="0" decel="100000" fill="hold" grpId="0" nodeType="withEffect" nodePh="1">
                                  <p:stCondLst>
                                    <p:cond delay="500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360"/>
                                          </p:val>
                                        </p:tav>
                                        <p:tav tm="100000">
                                          <p:val>
                                            <p:fltVal val="0"/>
                                          </p:val>
                                        </p:tav>
                                      </p:tavLst>
                                    </p:anim>
                                    <p:animEffect transition="in" filter="fade">
                                      <p:cBhvr>
                                        <p:cTn id="22" dur="1000"/>
                                        <p:tgtEl>
                                          <p:spTgt spid="19"/>
                                        </p:tgtEl>
                                      </p:cBhvr>
                                    </p:animEffect>
                                  </p:childTnLst>
                                </p:cTn>
                              </p:par>
                              <p:par>
                                <p:cTn id="23" presetID="49" presetClass="entr" presetSubtype="0" decel="100000" fill="hold" grpId="0" nodeType="withEffect" nodePh="1">
                                  <p:stCondLst>
                                    <p:cond delay="5500"/>
                                  </p:stCondLst>
                                  <p:endCondLst>
                                    <p:cond evt="begin" delay="0">
                                      <p:tn val="23"/>
                                    </p:cond>
                                  </p:end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36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p:cNvSpPr/>
          <p:nvPr>
            <p:ph type="pic" sz="quarter" idx="16"/>
          </p:nvPr>
        </p:nvSpPr>
        <p:spPr>
          <a:xfrm>
            <a:off x="5148776" y="1471347"/>
            <a:ext cx="2348138" cy="3899841"/>
          </a:xfrm>
          <a:custGeom>
            <a:avLst/>
            <a:gdLst>
              <a:gd name="connsiteX0" fmla="*/ 370067 w 2348138"/>
              <a:gd name="connsiteY0" fmla="*/ 0 h 3899841"/>
              <a:gd name="connsiteX1" fmla="*/ 1978071 w 2348138"/>
              <a:gd name="connsiteY1" fmla="*/ 0 h 3899841"/>
              <a:gd name="connsiteX2" fmla="*/ 2348138 w 2348138"/>
              <a:gd name="connsiteY2" fmla="*/ 370067 h 3899841"/>
              <a:gd name="connsiteX3" fmla="*/ 2348138 w 2348138"/>
              <a:gd name="connsiteY3" fmla="*/ 3529774 h 3899841"/>
              <a:gd name="connsiteX4" fmla="*/ 1978071 w 2348138"/>
              <a:gd name="connsiteY4" fmla="*/ 3899841 h 3899841"/>
              <a:gd name="connsiteX5" fmla="*/ 370067 w 2348138"/>
              <a:gd name="connsiteY5" fmla="*/ 3899841 h 3899841"/>
              <a:gd name="connsiteX6" fmla="*/ 0 w 2348138"/>
              <a:gd name="connsiteY6" fmla="*/ 3529774 h 3899841"/>
              <a:gd name="connsiteX7" fmla="*/ 0 w 2348138"/>
              <a:gd name="connsiteY7" fmla="*/ 370067 h 3899841"/>
              <a:gd name="connsiteX8" fmla="*/ 370067 w 2348138"/>
              <a:gd name="connsiteY8" fmla="*/ 0 h 38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8138" h="3899841">
                <a:moveTo>
                  <a:pt x="370067" y="0"/>
                </a:moveTo>
                <a:lnTo>
                  <a:pt x="1978071" y="0"/>
                </a:lnTo>
                <a:cubicBezTo>
                  <a:pt x="2182453" y="0"/>
                  <a:pt x="2348138" y="165685"/>
                  <a:pt x="2348138" y="370067"/>
                </a:cubicBezTo>
                <a:lnTo>
                  <a:pt x="2348138" y="3529774"/>
                </a:lnTo>
                <a:cubicBezTo>
                  <a:pt x="2348138" y="3734156"/>
                  <a:pt x="2182453" y="3899841"/>
                  <a:pt x="1978071" y="3899841"/>
                </a:cubicBezTo>
                <a:lnTo>
                  <a:pt x="370067" y="3899841"/>
                </a:lnTo>
                <a:cubicBezTo>
                  <a:pt x="165685" y="3899841"/>
                  <a:pt x="0" y="3734156"/>
                  <a:pt x="0" y="3529774"/>
                </a:cubicBezTo>
                <a:lnTo>
                  <a:pt x="0" y="370067"/>
                </a:lnTo>
                <a:cubicBezTo>
                  <a:pt x="0" y="165685"/>
                  <a:pt x="165685" y="0"/>
                  <a:pt x="3700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2" name="Picture Placeholder 11"/>
          <p:cNvSpPr/>
          <p:nvPr>
            <p:ph type="pic" sz="quarter" idx="17"/>
          </p:nvPr>
        </p:nvSpPr>
        <p:spPr>
          <a:xfrm>
            <a:off x="7742342" y="1471347"/>
            <a:ext cx="2348138" cy="3899841"/>
          </a:xfrm>
          <a:custGeom>
            <a:avLst/>
            <a:gdLst>
              <a:gd name="connsiteX0" fmla="*/ 370067 w 2348138"/>
              <a:gd name="connsiteY0" fmla="*/ 0 h 3899841"/>
              <a:gd name="connsiteX1" fmla="*/ 1978071 w 2348138"/>
              <a:gd name="connsiteY1" fmla="*/ 0 h 3899841"/>
              <a:gd name="connsiteX2" fmla="*/ 2348138 w 2348138"/>
              <a:gd name="connsiteY2" fmla="*/ 370067 h 3899841"/>
              <a:gd name="connsiteX3" fmla="*/ 2348138 w 2348138"/>
              <a:gd name="connsiteY3" fmla="*/ 3529774 h 3899841"/>
              <a:gd name="connsiteX4" fmla="*/ 1978071 w 2348138"/>
              <a:gd name="connsiteY4" fmla="*/ 3899841 h 3899841"/>
              <a:gd name="connsiteX5" fmla="*/ 370067 w 2348138"/>
              <a:gd name="connsiteY5" fmla="*/ 3899841 h 3899841"/>
              <a:gd name="connsiteX6" fmla="*/ 0 w 2348138"/>
              <a:gd name="connsiteY6" fmla="*/ 3529774 h 3899841"/>
              <a:gd name="connsiteX7" fmla="*/ 0 w 2348138"/>
              <a:gd name="connsiteY7" fmla="*/ 370067 h 3899841"/>
              <a:gd name="connsiteX8" fmla="*/ 370067 w 2348138"/>
              <a:gd name="connsiteY8" fmla="*/ 0 h 38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8138" h="3899841">
                <a:moveTo>
                  <a:pt x="370067" y="0"/>
                </a:moveTo>
                <a:lnTo>
                  <a:pt x="1978071" y="0"/>
                </a:lnTo>
                <a:cubicBezTo>
                  <a:pt x="2182453" y="0"/>
                  <a:pt x="2348138" y="165685"/>
                  <a:pt x="2348138" y="370067"/>
                </a:cubicBezTo>
                <a:lnTo>
                  <a:pt x="2348138" y="3529774"/>
                </a:lnTo>
                <a:cubicBezTo>
                  <a:pt x="2348138" y="3734156"/>
                  <a:pt x="2182453" y="3899841"/>
                  <a:pt x="1978071" y="3899841"/>
                </a:cubicBezTo>
                <a:lnTo>
                  <a:pt x="370067" y="3899841"/>
                </a:lnTo>
                <a:cubicBezTo>
                  <a:pt x="165685" y="3899841"/>
                  <a:pt x="0" y="3734156"/>
                  <a:pt x="0" y="3529774"/>
                </a:cubicBezTo>
                <a:lnTo>
                  <a:pt x="0" y="370067"/>
                </a:lnTo>
                <a:cubicBezTo>
                  <a:pt x="0" y="165685"/>
                  <a:pt x="165685" y="0"/>
                  <a:pt x="3700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4" name="Picture Placeholder 13"/>
          <p:cNvSpPr/>
          <p:nvPr>
            <p:ph type="pic" sz="quarter" idx="18"/>
          </p:nvPr>
        </p:nvSpPr>
        <p:spPr>
          <a:xfrm>
            <a:off x="10336814" y="1471348"/>
            <a:ext cx="1855187" cy="3899841"/>
          </a:xfrm>
          <a:custGeom>
            <a:avLst/>
            <a:gdLst>
              <a:gd name="connsiteX0" fmla="*/ 370067 w 1855187"/>
              <a:gd name="connsiteY0" fmla="*/ 0 h 3899841"/>
              <a:gd name="connsiteX1" fmla="*/ 1855187 w 1855187"/>
              <a:gd name="connsiteY1" fmla="*/ 0 h 3899841"/>
              <a:gd name="connsiteX2" fmla="*/ 1855187 w 1855187"/>
              <a:gd name="connsiteY2" fmla="*/ 3899841 h 3899841"/>
              <a:gd name="connsiteX3" fmla="*/ 370067 w 1855187"/>
              <a:gd name="connsiteY3" fmla="*/ 3899841 h 3899841"/>
              <a:gd name="connsiteX4" fmla="*/ 0 w 1855187"/>
              <a:gd name="connsiteY4" fmla="*/ 3529774 h 3899841"/>
              <a:gd name="connsiteX5" fmla="*/ 0 w 1855187"/>
              <a:gd name="connsiteY5" fmla="*/ 370067 h 3899841"/>
              <a:gd name="connsiteX6" fmla="*/ 370067 w 1855187"/>
              <a:gd name="connsiteY6" fmla="*/ 0 h 38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87" h="3899841">
                <a:moveTo>
                  <a:pt x="370067" y="0"/>
                </a:moveTo>
                <a:lnTo>
                  <a:pt x="1855187" y="0"/>
                </a:lnTo>
                <a:lnTo>
                  <a:pt x="1855187" y="3899841"/>
                </a:lnTo>
                <a:lnTo>
                  <a:pt x="370067" y="3899841"/>
                </a:lnTo>
                <a:cubicBezTo>
                  <a:pt x="165685" y="3899841"/>
                  <a:pt x="0" y="3734156"/>
                  <a:pt x="0" y="3529774"/>
                </a:cubicBezTo>
                <a:lnTo>
                  <a:pt x="0" y="370067"/>
                </a:lnTo>
                <a:cubicBezTo>
                  <a:pt x="0" y="165685"/>
                  <a:pt x="165685" y="0"/>
                  <a:pt x="3700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41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460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510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2B385D6D-2CF4-4DD3-B986-2518B13082D1}" type="datetimeFigureOut">
              <a:rPr lang="en-US" smtClean="0"/>
            </a:fld>
            <a:endParaRPr lang="en-US"/>
          </a:p>
        </p:txBody>
      </p:sp>
      <p:sp>
        <p:nvSpPr>
          <p:cNvPr id="3" name="Footer Placeholder 2"/>
          <p:cNvSpPr/>
          <p:nvPr>
            <p:ph type="ftr" sz="quarter" idx="11"/>
          </p:nvPr>
        </p:nvSpPr>
        <p:spPr/>
        <p:txBody>
          <a:bodyPr/>
          <a:lstStyle/>
          <a:p>
            <a:endParaRPr lang="en-US"/>
          </a:p>
        </p:txBody>
      </p:sp>
      <p:sp>
        <p:nvSpPr>
          <p:cNvPr id="4" name="Slide Number Placeholder 3"/>
          <p:cNvSpPr/>
          <p:nvPr>
            <p:ph type="sldNum" sz="quarter" idx="12"/>
          </p:nvPr>
        </p:nvSpPr>
        <p:spPr/>
        <p:txBody>
          <a:bodyPr/>
          <a:lstStyle/>
          <a:p>
            <a:fld id="{C6893D14-AD57-4EA4-969F-B964F5464D3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Picture Placeholder 11"/>
          <p:cNvSpPr/>
          <p:nvPr>
            <p:ph type="pic" sz="quarter" idx="16"/>
          </p:nvPr>
        </p:nvSpPr>
        <p:spPr>
          <a:xfrm>
            <a:off x="1325005" y="2528210"/>
            <a:ext cx="2489578" cy="1528811"/>
          </a:xfrm>
          <a:custGeom>
            <a:avLst/>
            <a:gdLst>
              <a:gd name="connsiteX0" fmla="*/ 132 w 2489578"/>
              <a:gd name="connsiteY0" fmla="*/ 0 h 1528811"/>
              <a:gd name="connsiteX1" fmla="*/ 2489446 w 2489578"/>
              <a:gd name="connsiteY1" fmla="*/ 0 h 1528811"/>
              <a:gd name="connsiteX2" fmla="*/ 2489578 w 2489578"/>
              <a:gd name="connsiteY2" fmla="*/ 1313 h 1528811"/>
              <a:gd name="connsiteX3" fmla="*/ 2489578 w 2489578"/>
              <a:gd name="connsiteY3" fmla="*/ 1305796 h 1528811"/>
              <a:gd name="connsiteX4" fmla="*/ 2266563 w 2489578"/>
              <a:gd name="connsiteY4" fmla="*/ 1528811 h 1528811"/>
              <a:gd name="connsiteX5" fmla="*/ 223015 w 2489578"/>
              <a:gd name="connsiteY5" fmla="*/ 1528811 h 1528811"/>
              <a:gd name="connsiteX6" fmla="*/ 0 w 2489578"/>
              <a:gd name="connsiteY6" fmla="*/ 1305796 h 1528811"/>
              <a:gd name="connsiteX7" fmla="*/ 0 w 2489578"/>
              <a:gd name="connsiteY7" fmla="*/ 1313 h 15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9578" h="1528811">
                <a:moveTo>
                  <a:pt x="132" y="0"/>
                </a:moveTo>
                <a:lnTo>
                  <a:pt x="2489446" y="0"/>
                </a:lnTo>
                <a:lnTo>
                  <a:pt x="2489578" y="1313"/>
                </a:lnTo>
                <a:lnTo>
                  <a:pt x="2489578" y="1305796"/>
                </a:lnTo>
                <a:cubicBezTo>
                  <a:pt x="2489578" y="1428964"/>
                  <a:pt x="2389731" y="1528811"/>
                  <a:pt x="2266563" y="1528811"/>
                </a:cubicBezTo>
                <a:lnTo>
                  <a:pt x="223015" y="1528811"/>
                </a:lnTo>
                <a:cubicBezTo>
                  <a:pt x="99847" y="1528811"/>
                  <a:pt x="0" y="1428964"/>
                  <a:pt x="0" y="1305796"/>
                </a:cubicBezTo>
                <a:lnTo>
                  <a:pt x="0" y="1313"/>
                </a:ln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4" name="Picture Placeholder 13"/>
          <p:cNvSpPr/>
          <p:nvPr>
            <p:ph type="pic" sz="quarter" idx="17"/>
          </p:nvPr>
        </p:nvSpPr>
        <p:spPr>
          <a:xfrm>
            <a:off x="4851210" y="2528210"/>
            <a:ext cx="2489578" cy="1528811"/>
          </a:xfrm>
          <a:custGeom>
            <a:avLst/>
            <a:gdLst>
              <a:gd name="connsiteX0" fmla="*/ 132 w 2489578"/>
              <a:gd name="connsiteY0" fmla="*/ 0 h 1528811"/>
              <a:gd name="connsiteX1" fmla="*/ 2489446 w 2489578"/>
              <a:gd name="connsiteY1" fmla="*/ 0 h 1528811"/>
              <a:gd name="connsiteX2" fmla="*/ 2489578 w 2489578"/>
              <a:gd name="connsiteY2" fmla="*/ 1313 h 1528811"/>
              <a:gd name="connsiteX3" fmla="*/ 2489578 w 2489578"/>
              <a:gd name="connsiteY3" fmla="*/ 1305796 h 1528811"/>
              <a:gd name="connsiteX4" fmla="*/ 2266563 w 2489578"/>
              <a:gd name="connsiteY4" fmla="*/ 1528811 h 1528811"/>
              <a:gd name="connsiteX5" fmla="*/ 223015 w 2489578"/>
              <a:gd name="connsiteY5" fmla="*/ 1528811 h 1528811"/>
              <a:gd name="connsiteX6" fmla="*/ 0 w 2489578"/>
              <a:gd name="connsiteY6" fmla="*/ 1305796 h 1528811"/>
              <a:gd name="connsiteX7" fmla="*/ 0 w 2489578"/>
              <a:gd name="connsiteY7" fmla="*/ 1313 h 15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9578" h="1528811">
                <a:moveTo>
                  <a:pt x="132" y="0"/>
                </a:moveTo>
                <a:lnTo>
                  <a:pt x="2489446" y="0"/>
                </a:lnTo>
                <a:lnTo>
                  <a:pt x="2489578" y="1313"/>
                </a:lnTo>
                <a:lnTo>
                  <a:pt x="2489578" y="1305796"/>
                </a:lnTo>
                <a:cubicBezTo>
                  <a:pt x="2489578" y="1428964"/>
                  <a:pt x="2389731" y="1528811"/>
                  <a:pt x="2266563" y="1528811"/>
                </a:cubicBezTo>
                <a:lnTo>
                  <a:pt x="223015" y="1528811"/>
                </a:lnTo>
                <a:cubicBezTo>
                  <a:pt x="99847" y="1528811"/>
                  <a:pt x="0" y="1428964"/>
                  <a:pt x="0" y="1305796"/>
                </a:cubicBezTo>
                <a:lnTo>
                  <a:pt x="0" y="1313"/>
                </a:ln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16" name="Picture Placeholder 15"/>
          <p:cNvSpPr/>
          <p:nvPr>
            <p:ph type="pic" sz="quarter" idx="18"/>
          </p:nvPr>
        </p:nvSpPr>
        <p:spPr>
          <a:xfrm>
            <a:off x="8377415" y="2528210"/>
            <a:ext cx="2489578" cy="1528811"/>
          </a:xfrm>
          <a:custGeom>
            <a:avLst/>
            <a:gdLst>
              <a:gd name="connsiteX0" fmla="*/ 132 w 2489578"/>
              <a:gd name="connsiteY0" fmla="*/ 0 h 1528811"/>
              <a:gd name="connsiteX1" fmla="*/ 2489446 w 2489578"/>
              <a:gd name="connsiteY1" fmla="*/ 0 h 1528811"/>
              <a:gd name="connsiteX2" fmla="*/ 2489578 w 2489578"/>
              <a:gd name="connsiteY2" fmla="*/ 1313 h 1528811"/>
              <a:gd name="connsiteX3" fmla="*/ 2489578 w 2489578"/>
              <a:gd name="connsiteY3" fmla="*/ 1305796 h 1528811"/>
              <a:gd name="connsiteX4" fmla="*/ 2266563 w 2489578"/>
              <a:gd name="connsiteY4" fmla="*/ 1528811 h 1528811"/>
              <a:gd name="connsiteX5" fmla="*/ 223015 w 2489578"/>
              <a:gd name="connsiteY5" fmla="*/ 1528811 h 1528811"/>
              <a:gd name="connsiteX6" fmla="*/ 0 w 2489578"/>
              <a:gd name="connsiteY6" fmla="*/ 1305796 h 1528811"/>
              <a:gd name="connsiteX7" fmla="*/ 0 w 2489578"/>
              <a:gd name="connsiteY7" fmla="*/ 1313 h 15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9578" h="1528811">
                <a:moveTo>
                  <a:pt x="132" y="0"/>
                </a:moveTo>
                <a:lnTo>
                  <a:pt x="2489446" y="0"/>
                </a:lnTo>
                <a:lnTo>
                  <a:pt x="2489578" y="1313"/>
                </a:lnTo>
                <a:lnTo>
                  <a:pt x="2489578" y="1305796"/>
                </a:lnTo>
                <a:cubicBezTo>
                  <a:pt x="2489578" y="1428964"/>
                  <a:pt x="2389731" y="1528811"/>
                  <a:pt x="2266563" y="1528811"/>
                </a:cubicBezTo>
                <a:lnTo>
                  <a:pt x="223015" y="1528811"/>
                </a:lnTo>
                <a:cubicBezTo>
                  <a:pt x="99847" y="1528811"/>
                  <a:pt x="0" y="1428964"/>
                  <a:pt x="0" y="1305796"/>
                </a:cubicBezTo>
                <a:lnTo>
                  <a:pt x="0" y="1313"/>
                </a:ln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nodePh="1">
                                  <p:stCondLst>
                                    <p:cond delay="420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nodePh="1">
                                  <p:stCondLst>
                                    <p:cond delay="870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nodePh="1">
                                  <p:stCondLst>
                                    <p:cond delay="13200"/>
                                  </p:stCondLst>
                                  <p:endCondLst>
                                    <p:cond evt="begin" delay="0">
                                      <p:tn val="13"/>
                                    </p:cond>
                                  </p:end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7" name="Picture Placeholder 26"/>
          <p:cNvSpPr/>
          <p:nvPr>
            <p:ph type="pic" sz="quarter" idx="16"/>
          </p:nvPr>
        </p:nvSpPr>
        <p:spPr>
          <a:xfrm>
            <a:off x="890311" y="2943694"/>
            <a:ext cx="1971342" cy="1647897"/>
          </a:xfrm>
          <a:custGeom>
            <a:avLst/>
            <a:gdLst>
              <a:gd name="connsiteX0" fmla="*/ 165967 w 1971342"/>
              <a:gd name="connsiteY0" fmla="*/ 0 h 1647897"/>
              <a:gd name="connsiteX1" fmla="*/ 1805375 w 1971342"/>
              <a:gd name="connsiteY1" fmla="*/ 0 h 1647897"/>
              <a:gd name="connsiteX2" fmla="*/ 1971342 w 1971342"/>
              <a:gd name="connsiteY2" fmla="*/ 165967 h 1647897"/>
              <a:gd name="connsiteX3" fmla="*/ 1971342 w 1971342"/>
              <a:gd name="connsiteY3" fmla="*/ 1647897 h 1647897"/>
              <a:gd name="connsiteX4" fmla="*/ 1847910 w 1971342"/>
              <a:gd name="connsiteY4" fmla="*/ 1625711 h 1647897"/>
              <a:gd name="connsiteX5" fmla="*/ 38073 w 1971342"/>
              <a:gd name="connsiteY5" fmla="*/ 1300894 h 1647897"/>
              <a:gd name="connsiteX6" fmla="*/ 0 w 1971342"/>
              <a:gd name="connsiteY6" fmla="*/ 1300664 h 1647897"/>
              <a:gd name="connsiteX7" fmla="*/ 0 w 1971342"/>
              <a:gd name="connsiteY7" fmla="*/ 165967 h 1647897"/>
              <a:gd name="connsiteX8" fmla="*/ 165967 w 1971342"/>
              <a:gd name="connsiteY8" fmla="*/ 0 h 1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342" h="1647897">
                <a:moveTo>
                  <a:pt x="165967" y="0"/>
                </a:moveTo>
                <a:lnTo>
                  <a:pt x="1805375" y="0"/>
                </a:lnTo>
                <a:cubicBezTo>
                  <a:pt x="1897036" y="0"/>
                  <a:pt x="1971342" y="74306"/>
                  <a:pt x="1971342" y="165967"/>
                </a:cubicBezTo>
                <a:lnTo>
                  <a:pt x="1971342" y="1647897"/>
                </a:lnTo>
                <a:lnTo>
                  <a:pt x="1847910" y="1625711"/>
                </a:lnTo>
                <a:cubicBezTo>
                  <a:pt x="1334961" y="1516472"/>
                  <a:pt x="859014" y="1320167"/>
                  <a:pt x="38073" y="1300894"/>
                </a:cubicBezTo>
                <a:lnTo>
                  <a:pt x="0" y="1300664"/>
                </a:lnTo>
                <a:lnTo>
                  <a:pt x="0" y="165967"/>
                </a:lnTo>
                <a:cubicBezTo>
                  <a:pt x="0" y="74306"/>
                  <a:pt x="74306" y="0"/>
                  <a:pt x="1659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8" name="Picture Placeholder 27"/>
          <p:cNvSpPr/>
          <p:nvPr>
            <p:ph type="pic" sz="quarter" idx="17"/>
          </p:nvPr>
        </p:nvSpPr>
        <p:spPr>
          <a:xfrm>
            <a:off x="3433155" y="2943694"/>
            <a:ext cx="1971342" cy="1647897"/>
          </a:xfrm>
          <a:custGeom>
            <a:avLst/>
            <a:gdLst>
              <a:gd name="connsiteX0" fmla="*/ 165967 w 1971342"/>
              <a:gd name="connsiteY0" fmla="*/ 0 h 1647897"/>
              <a:gd name="connsiteX1" fmla="*/ 1805375 w 1971342"/>
              <a:gd name="connsiteY1" fmla="*/ 0 h 1647897"/>
              <a:gd name="connsiteX2" fmla="*/ 1971342 w 1971342"/>
              <a:gd name="connsiteY2" fmla="*/ 165967 h 1647897"/>
              <a:gd name="connsiteX3" fmla="*/ 1971342 w 1971342"/>
              <a:gd name="connsiteY3" fmla="*/ 1647897 h 1647897"/>
              <a:gd name="connsiteX4" fmla="*/ 1847910 w 1971342"/>
              <a:gd name="connsiteY4" fmla="*/ 1625711 h 1647897"/>
              <a:gd name="connsiteX5" fmla="*/ 38073 w 1971342"/>
              <a:gd name="connsiteY5" fmla="*/ 1300894 h 1647897"/>
              <a:gd name="connsiteX6" fmla="*/ 0 w 1971342"/>
              <a:gd name="connsiteY6" fmla="*/ 1300664 h 1647897"/>
              <a:gd name="connsiteX7" fmla="*/ 0 w 1971342"/>
              <a:gd name="connsiteY7" fmla="*/ 165967 h 1647897"/>
              <a:gd name="connsiteX8" fmla="*/ 165967 w 1971342"/>
              <a:gd name="connsiteY8" fmla="*/ 0 h 1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342" h="1647897">
                <a:moveTo>
                  <a:pt x="165967" y="0"/>
                </a:moveTo>
                <a:lnTo>
                  <a:pt x="1805375" y="0"/>
                </a:lnTo>
                <a:cubicBezTo>
                  <a:pt x="1897036" y="0"/>
                  <a:pt x="1971342" y="74306"/>
                  <a:pt x="1971342" y="165967"/>
                </a:cubicBezTo>
                <a:lnTo>
                  <a:pt x="1971342" y="1647897"/>
                </a:lnTo>
                <a:lnTo>
                  <a:pt x="1847910" y="1625711"/>
                </a:lnTo>
                <a:cubicBezTo>
                  <a:pt x="1334961" y="1516472"/>
                  <a:pt x="859014" y="1320167"/>
                  <a:pt x="38073" y="1300894"/>
                </a:cubicBezTo>
                <a:lnTo>
                  <a:pt x="0" y="1300664"/>
                </a:lnTo>
                <a:lnTo>
                  <a:pt x="0" y="165967"/>
                </a:lnTo>
                <a:cubicBezTo>
                  <a:pt x="0" y="74306"/>
                  <a:pt x="74306" y="0"/>
                  <a:pt x="1659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29" name="Picture Placeholder 28"/>
          <p:cNvSpPr/>
          <p:nvPr>
            <p:ph type="pic" sz="quarter" idx="18"/>
          </p:nvPr>
        </p:nvSpPr>
        <p:spPr>
          <a:xfrm>
            <a:off x="6077452" y="2943694"/>
            <a:ext cx="1971342" cy="1647897"/>
          </a:xfrm>
          <a:custGeom>
            <a:avLst/>
            <a:gdLst>
              <a:gd name="connsiteX0" fmla="*/ 165967 w 1971342"/>
              <a:gd name="connsiteY0" fmla="*/ 0 h 1647897"/>
              <a:gd name="connsiteX1" fmla="*/ 1805375 w 1971342"/>
              <a:gd name="connsiteY1" fmla="*/ 0 h 1647897"/>
              <a:gd name="connsiteX2" fmla="*/ 1971342 w 1971342"/>
              <a:gd name="connsiteY2" fmla="*/ 165967 h 1647897"/>
              <a:gd name="connsiteX3" fmla="*/ 1971342 w 1971342"/>
              <a:gd name="connsiteY3" fmla="*/ 1647897 h 1647897"/>
              <a:gd name="connsiteX4" fmla="*/ 1847910 w 1971342"/>
              <a:gd name="connsiteY4" fmla="*/ 1625711 h 1647897"/>
              <a:gd name="connsiteX5" fmla="*/ 38073 w 1971342"/>
              <a:gd name="connsiteY5" fmla="*/ 1300894 h 1647897"/>
              <a:gd name="connsiteX6" fmla="*/ 0 w 1971342"/>
              <a:gd name="connsiteY6" fmla="*/ 1300664 h 1647897"/>
              <a:gd name="connsiteX7" fmla="*/ 0 w 1971342"/>
              <a:gd name="connsiteY7" fmla="*/ 165967 h 1647897"/>
              <a:gd name="connsiteX8" fmla="*/ 165967 w 1971342"/>
              <a:gd name="connsiteY8" fmla="*/ 0 h 1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342" h="1647897">
                <a:moveTo>
                  <a:pt x="165967" y="0"/>
                </a:moveTo>
                <a:lnTo>
                  <a:pt x="1805375" y="0"/>
                </a:lnTo>
                <a:cubicBezTo>
                  <a:pt x="1897036" y="0"/>
                  <a:pt x="1971342" y="74306"/>
                  <a:pt x="1971342" y="165967"/>
                </a:cubicBezTo>
                <a:lnTo>
                  <a:pt x="1971342" y="1647897"/>
                </a:lnTo>
                <a:lnTo>
                  <a:pt x="1847910" y="1625711"/>
                </a:lnTo>
                <a:cubicBezTo>
                  <a:pt x="1334961" y="1516472"/>
                  <a:pt x="859014" y="1320167"/>
                  <a:pt x="38073" y="1300894"/>
                </a:cubicBezTo>
                <a:lnTo>
                  <a:pt x="0" y="1300664"/>
                </a:lnTo>
                <a:lnTo>
                  <a:pt x="0" y="165967"/>
                </a:lnTo>
                <a:cubicBezTo>
                  <a:pt x="0" y="74306"/>
                  <a:pt x="74306" y="0"/>
                  <a:pt x="1659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
        <p:nvSpPr>
          <p:cNvPr id="30" name="Picture Placeholder 29"/>
          <p:cNvSpPr/>
          <p:nvPr>
            <p:ph type="pic" sz="quarter" idx="19"/>
          </p:nvPr>
        </p:nvSpPr>
        <p:spPr>
          <a:xfrm>
            <a:off x="8518845" y="2943694"/>
            <a:ext cx="1971342" cy="1647897"/>
          </a:xfrm>
          <a:custGeom>
            <a:avLst/>
            <a:gdLst>
              <a:gd name="connsiteX0" fmla="*/ 165967 w 1971342"/>
              <a:gd name="connsiteY0" fmla="*/ 0 h 1647897"/>
              <a:gd name="connsiteX1" fmla="*/ 1805375 w 1971342"/>
              <a:gd name="connsiteY1" fmla="*/ 0 h 1647897"/>
              <a:gd name="connsiteX2" fmla="*/ 1971342 w 1971342"/>
              <a:gd name="connsiteY2" fmla="*/ 165967 h 1647897"/>
              <a:gd name="connsiteX3" fmla="*/ 1971342 w 1971342"/>
              <a:gd name="connsiteY3" fmla="*/ 1647897 h 1647897"/>
              <a:gd name="connsiteX4" fmla="*/ 1847910 w 1971342"/>
              <a:gd name="connsiteY4" fmla="*/ 1625711 h 1647897"/>
              <a:gd name="connsiteX5" fmla="*/ 38073 w 1971342"/>
              <a:gd name="connsiteY5" fmla="*/ 1300894 h 1647897"/>
              <a:gd name="connsiteX6" fmla="*/ 0 w 1971342"/>
              <a:gd name="connsiteY6" fmla="*/ 1300664 h 1647897"/>
              <a:gd name="connsiteX7" fmla="*/ 0 w 1971342"/>
              <a:gd name="connsiteY7" fmla="*/ 165967 h 1647897"/>
              <a:gd name="connsiteX8" fmla="*/ 165967 w 1971342"/>
              <a:gd name="connsiteY8" fmla="*/ 0 h 16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342" h="1647897">
                <a:moveTo>
                  <a:pt x="165967" y="0"/>
                </a:moveTo>
                <a:lnTo>
                  <a:pt x="1805375" y="0"/>
                </a:lnTo>
                <a:cubicBezTo>
                  <a:pt x="1897036" y="0"/>
                  <a:pt x="1971342" y="74306"/>
                  <a:pt x="1971342" y="165967"/>
                </a:cubicBezTo>
                <a:lnTo>
                  <a:pt x="1971342" y="1647897"/>
                </a:lnTo>
                <a:lnTo>
                  <a:pt x="1847910" y="1625711"/>
                </a:lnTo>
                <a:cubicBezTo>
                  <a:pt x="1334961" y="1516472"/>
                  <a:pt x="859014" y="1320167"/>
                  <a:pt x="38073" y="1300894"/>
                </a:cubicBezTo>
                <a:lnTo>
                  <a:pt x="0" y="1300664"/>
                </a:lnTo>
                <a:lnTo>
                  <a:pt x="0" y="165967"/>
                </a:lnTo>
                <a:cubicBezTo>
                  <a:pt x="0" y="74306"/>
                  <a:pt x="74306" y="0"/>
                  <a:pt x="165967" y="0"/>
                </a:cubicBezTo>
                <a:close/>
              </a:path>
            </a:pathLst>
          </a:custGeom>
          <a:effectLst>
            <a:outerShdw blurRad="393700" dist="88900" dir="4200000" sx="104000" sy="104000" algn="ctr" rotWithShape="0">
              <a:schemeClr val="tx1">
                <a:lumMod val="95000"/>
                <a:lumOff val="5000"/>
                <a:alpha val="11000"/>
              </a:schemeClr>
            </a:outerShdw>
          </a:effectLst>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190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par>
                                <p:cTn id="11" presetID="49" presetClass="entr" presetSubtype="0" decel="100000" fill="hold" grpId="0" nodeType="withEffect" nodePh="1">
                                  <p:stCondLst>
                                    <p:cond delay="3700"/>
                                  </p:stCondLst>
                                  <p:endCondLst>
                                    <p:cond evt="begin" delay="0">
                                      <p:tn val="11"/>
                                    </p:cond>
                                  </p:end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49" presetClass="entr" presetSubtype="0" decel="100000" fill="hold" grpId="0" nodeType="withEffect" nodePh="1">
                                  <p:stCondLst>
                                    <p:cond delay="550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 calcmode="lin" valueType="num">
                                      <p:cBhvr>
                                        <p:cTn id="21" dur="500" fill="hold"/>
                                        <p:tgtEl>
                                          <p:spTgt spid="29"/>
                                        </p:tgtEl>
                                        <p:attrNameLst>
                                          <p:attrName>style.rotation</p:attrName>
                                        </p:attrNameLst>
                                      </p:cBhvr>
                                      <p:tavLst>
                                        <p:tav tm="0">
                                          <p:val>
                                            <p:fltVal val="360"/>
                                          </p:val>
                                        </p:tav>
                                        <p:tav tm="100000">
                                          <p:val>
                                            <p:fltVal val="0"/>
                                          </p:val>
                                        </p:tav>
                                      </p:tavLst>
                                    </p:anim>
                                    <p:animEffect transition="in" filter="fade">
                                      <p:cBhvr>
                                        <p:cTn id="22" dur="500"/>
                                        <p:tgtEl>
                                          <p:spTgt spid="29"/>
                                        </p:tgtEl>
                                      </p:cBhvr>
                                    </p:animEffect>
                                  </p:childTnLst>
                                </p:cTn>
                              </p:par>
                              <p:par>
                                <p:cTn id="23" presetID="49" presetClass="entr" presetSubtype="0" decel="100000" fill="hold" grpId="0" nodeType="withEffect" nodePh="1">
                                  <p:stCondLst>
                                    <p:cond delay="7300"/>
                                  </p:stCondLst>
                                  <p:endCondLst>
                                    <p:cond evt="begin" delay="0">
                                      <p:tn val="23"/>
                                    </p:cond>
                                  </p:end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 calcmode="lin" valueType="num">
                                      <p:cBhvr>
                                        <p:cTn id="27" dur="500" fill="hold"/>
                                        <p:tgtEl>
                                          <p:spTgt spid="30"/>
                                        </p:tgtEl>
                                        <p:attrNameLst>
                                          <p:attrName>style.rotation</p:attrName>
                                        </p:attrNameLst>
                                      </p:cBhvr>
                                      <p:tavLst>
                                        <p:tav tm="0">
                                          <p:val>
                                            <p:fltVal val="360"/>
                                          </p:val>
                                        </p:tav>
                                        <p:tav tm="100000">
                                          <p:val>
                                            <p:fltVal val="0"/>
                                          </p:val>
                                        </p:tav>
                                      </p:tavLst>
                                    </p:anim>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85D6D-2CF4-4DD3-B986-2518B13082D1}" type="datetimeFigureOut">
              <a:rPr lang="en-US" smtClean="0"/>
            </a:fld>
            <a:endParaRPr lang="en-US"/>
          </a:p>
        </p:txBody>
      </p:sp>
      <p:sp>
        <p:nvSpPr>
          <p:cNvPr id="5"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93D14-AD57-4EA4-969F-B964F5464D3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85"/>
            <a:ext cx="12192000" cy="5527040"/>
          </a:xfrm>
          <a:custGeom>
            <a:avLst/>
            <a:gdLst>
              <a:gd name="connsiteX0" fmla="*/ 0 w 12192000"/>
              <a:gd name="connsiteY0" fmla="*/ 0 h 5559552"/>
              <a:gd name="connsiteX1" fmla="*/ 12192000 w 12192000"/>
              <a:gd name="connsiteY1" fmla="*/ 0 h 5559552"/>
              <a:gd name="connsiteX2" fmla="*/ 12192000 w 12192000"/>
              <a:gd name="connsiteY2" fmla="*/ 5559552 h 5559552"/>
              <a:gd name="connsiteX3" fmla="*/ 0 w 12192000"/>
              <a:gd name="connsiteY3" fmla="*/ 5559552 h 5559552"/>
              <a:gd name="connsiteX4" fmla="*/ 0 w 12192000"/>
              <a:gd name="connsiteY4" fmla="*/ 0 h 5559552"/>
              <a:gd name="connsiteX0-1" fmla="*/ 0 w 12192000"/>
              <a:gd name="connsiteY0-2" fmla="*/ 0 h 5559552"/>
              <a:gd name="connsiteX1-3" fmla="*/ 12192000 w 12192000"/>
              <a:gd name="connsiteY1-4" fmla="*/ 0 h 5559552"/>
              <a:gd name="connsiteX2-5" fmla="*/ 12192000 w 12192000"/>
              <a:gd name="connsiteY2-6" fmla="*/ 5559552 h 5559552"/>
              <a:gd name="connsiteX3-7" fmla="*/ 0 w 12192000"/>
              <a:gd name="connsiteY3-8" fmla="*/ 5559552 h 5559552"/>
              <a:gd name="connsiteX4-9" fmla="*/ 0 w 12192000"/>
              <a:gd name="connsiteY4-10" fmla="*/ 0 h 5559552"/>
              <a:gd name="connsiteX0-11" fmla="*/ 0 w 12192000"/>
              <a:gd name="connsiteY0-12" fmla="*/ 0 h 5758883"/>
              <a:gd name="connsiteX1-13" fmla="*/ 12192000 w 12192000"/>
              <a:gd name="connsiteY1-14" fmla="*/ 0 h 5758883"/>
              <a:gd name="connsiteX2-15" fmla="*/ 12192000 w 12192000"/>
              <a:gd name="connsiteY2-16" fmla="*/ 5559552 h 5758883"/>
              <a:gd name="connsiteX3-17" fmla="*/ 0 w 12192000"/>
              <a:gd name="connsiteY3-18" fmla="*/ 5559552 h 5758883"/>
              <a:gd name="connsiteX4-19" fmla="*/ 0 w 12192000"/>
              <a:gd name="connsiteY4-20" fmla="*/ 0 h 57588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5758883">
                <a:moveTo>
                  <a:pt x="0" y="0"/>
                </a:moveTo>
                <a:lnTo>
                  <a:pt x="12192000" y="0"/>
                </a:lnTo>
                <a:lnTo>
                  <a:pt x="12192000" y="5559552"/>
                </a:lnTo>
                <a:cubicBezTo>
                  <a:pt x="7690678" y="6533587"/>
                  <a:pt x="4839252" y="3512091"/>
                  <a:pt x="0" y="5559552"/>
                </a:cubicBezTo>
                <a:lnTo>
                  <a:pt x="0" y="0"/>
                </a:lnTo>
                <a:close/>
              </a:path>
            </a:pathLst>
          </a:custGeom>
          <a:solidFill>
            <a:srgbClr val="F56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 name="TextBox 1"/>
          <p:cNvSpPr txBox="1"/>
          <p:nvPr/>
        </p:nvSpPr>
        <p:spPr>
          <a:xfrm>
            <a:off x="1002665" y="861695"/>
            <a:ext cx="10186035" cy="2446020"/>
          </a:xfrm>
          <a:prstGeom prst="rect">
            <a:avLst/>
          </a:prstGeom>
          <a:noFill/>
        </p:spPr>
        <p:txBody>
          <a:bodyPr wrap="square" rtlCol="0">
            <a:noAutofit/>
          </a:bodyPr>
          <a:lstStyle/>
          <a:p>
            <a:pPr algn="ctr"/>
            <a:r>
              <a:rPr lang="fr-FR" sz="4400" dirty="0">
                <a:solidFill>
                  <a:schemeClr val="bg1"/>
                </a:solidFill>
                <a:latin typeface="Arial Black" panose="020B0A04020102020204" charset="0"/>
                <a:cs typeface="Arial Black" panose="020B0A04020102020204" charset="0"/>
                <a:sym typeface="+mn-ea"/>
              </a:rPr>
              <a:t>Forum National de la Jeunesse 2026.</a:t>
            </a:r>
            <a:endParaRPr lang="en-US" sz="4400" spc="600" dirty="0">
              <a:solidFill>
                <a:schemeClr val="bg1"/>
              </a:solidFill>
              <a:latin typeface="Arial Black" panose="020B0A04020102020204" charset="0"/>
              <a:cs typeface="Arial Black" panose="020B0A04020102020204" charset="0"/>
              <a:sym typeface="+mn-lt"/>
            </a:endParaRPr>
          </a:p>
          <a:p>
            <a:pPr algn="ctr"/>
            <a:r>
              <a:rPr lang="fr-FR" sz="2800" dirty="0">
                <a:solidFill>
                  <a:schemeClr val="bg1"/>
                </a:solidFill>
                <a:latin typeface="Asap Condensed Condensed Medium" charset="0"/>
                <a:cs typeface="Asap Condensed Condensed Medium" charset="0"/>
                <a:sym typeface="+mn-ea"/>
              </a:rPr>
              <a:t>Conférences des Services Centraux, Déconcentrés, Rattachés et sous-tutelles du MINJEC ainsi que des organisations de jeunesse et d’éducation populaire</a:t>
            </a:r>
            <a:r>
              <a:rPr lang="en-US" sz="3200" spc="600" dirty="0">
                <a:solidFill>
                  <a:schemeClr val="bg1"/>
                </a:solidFill>
                <a:cs typeface="+mn-ea"/>
                <a:sym typeface="+mn-lt"/>
              </a:rPr>
              <a:t> </a:t>
            </a:r>
            <a:endParaRPr lang="en-US" sz="3200" spc="600" dirty="0">
              <a:solidFill>
                <a:schemeClr val="bg1"/>
              </a:solidFill>
              <a:cs typeface="+mn-ea"/>
              <a:sym typeface="+mn-lt"/>
            </a:endParaRPr>
          </a:p>
          <a:p>
            <a:pPr algn="ctr"/>
            <a:endParaRPr lang="en-US" sz="3200" spc="600" dirty="0">
              <a:solidFill>
                <a:schemeClr val="bg1"/>
              </a:solidFill>
              <a:cs typeface="+mn-ea"/>
              <a:sym typeface="+mn-lt"/>
            </a:endParaRPr>
          </a:p>
        </p:txBody>
      </p:sp>
      <p:grpSp>
        <p:nvGrpSpPr>
          <p:cNvPr id="8" name="Group 7"/>
          <p:cNvGrpSpPr/>
          <p:nvPr/>
        </p:nvGrpSpPr>
        <p:grpSpPr>
          <a:xfrm>
            <a:off x="2439671" y="3727584"/>
            <a:ext cx="7312025" cy="497840"/>
            <a:chOff x="2439671" y="3913639"/>
            <a:chExt cx="7312025" cy="497840"/>
          </a:xfrm>
        </p:grpSpPr>
        <p:sp>
          <p:nvSpPr>
            <p:cNvPr id="9" name="Rectangle: Rounded Corners 8"/>
            <p:cNvSpPr/>
            <p:nvPr/>
          </p:nvSpPr>
          <p:spPr>
            <a:xfrm>
              <a:off x="2439671" y="3913639"/>
              <a:ext cx="7312025" cy="497840"/>
            </a:xfrm>
            <a:prstGeom prst="roundRect">
              <a:avLst>
                <a:gd name="adj" fmla="val 50000"/>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10" name="TextBox 9"/>
            <p:cNvSpPr txBox="1"/>
            <p:nvPr/>
          </p:nvSpPr>
          <p:spPr>
            <a:xfrm>
              <a:off x="2755266" y="3989643"/>
              <a:ext cx="6681470" cy="337185"/>
            </a:xfrm>
            <a:prstGeom prst="rect">
              <a:avLst/>
            </a:prstGeom>
            <a:noFill/>
          </p:spPr>
          <p:txBody>
            <a:bodyPr wrap="none" rtlCol="0">
              <a:spAutoFit/>
            </a:bodyPr>
            <a:lstStyle/>
            <a:p>
              <a:pPr algn="ctr"/>
              <a:r>
                <a:rPr lang="fr-FR" sz="1600" b="1" dirty="0">
                  <a:solidFill>
                    <a:srgbClr val="F5670F"/>
                  </a:solidFill>
                  <a:latin typeface="Arial Black" panose="020B0A04020102020204" charset="0"/>
                  <a:sym typeface="+mn-ea"/>
                </a:rPr>
                <a:t>PRÉSENTATION DU CONSEIL NATIONAL DE LA JEUNESSE</a:t>
              </a:r>
              <a:endParaRPr lang="fr-FR" sz="1600" b="1" spc="300" dirty="0">
                <a:solidFill>
                  <a:srgbClr val="F5670F"/>
                </a:solidFill>
                <a:latin typeface="Arial Black" panose="020B0A04020102020204" charset="0"/>
                <a:cs typeface="+mn-ea"/>
                <a:sym typeface="+mn-ea"/>
              </a:endParaRPr>
            </a:p>
          </p:txBody>
        </p:sp>
      </p:grpSp>
      <p:sp>
        <p:nvSpPr>
          <p:cNvPr id="11" name="Freeform 20"/>
          <p:cNvSpPr/>
          <p:nvPr/>
        </p:nvSpPr>
        <p:spPr bwMode="auto">
          <a:xfrm rot="3556496">
            <a:off x="8870919" y="1513270"/>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6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12" name="Freeform 20"/>
          <p:cNvSpPr/>
          <p:nvPr/>
        </p:nvSpPr>
        <p:spPr bwMode="auto">
          <a:xfrm rot="18376696">
            <a:off x="1463494" y="2551497"/>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4" name="Zone de texte 3"/>
          <p:cNvSpPr txBox="1"/>
          <p:nvPr/>
        </p:nvSpPr>
        <p:spPr>
          <a:xfrm>
            <a:off x="2953385" y="5659120"/>
            <a:ext cx="6284595" cy="958215"/>
          </a:xfrm>
          <a:prstGeom prst="rect">
            <a:avLst/>
          </a:prstGeom>
          <a:noFill/>
        </p:spPr>
        <p:txBody>
          <a:bodyPr wrap="square" rtlCol="0">
            <a:noAutofit/>
          </a:bodyPr>
          <a:p>
            <a:pPr algn="ctr"/>
            <a:r>
              <a:rPr lang="" altLang="fr-FR" b="1" dirty="0">
                <a:latin typeface="Arial Black" panose="020B0A04020102020204" charset="0"/>
                <a:sym typeface="+mn-ea"/>
              </a:rPr>
              <a:t>Mme. FADIMATOU IYAWA OUSMANOU</a:t>
            </a:r>
            <a:r>
              <a:rPr lang="fr-FR" b="1" dirty="0">
                <a:latin typeface="Arial Black" panose="020B0A04020102020204" charset="0"/>
                <a:sym typeface="+mn-ea"/>
              </a:rPr>
              <a:t> </a:t>
            </a:r>
            <a:endParaRPr lang="fr-FR" b="1" dirty="0">
              <a:latin typeface="Arial Black" panose="020B0A04020102020204" charset="0"/>
            </a:endParaRPr>
          </a:p>
          <a:p>
            <a:pPr algn="ctr"/>
            <a:r>
              <a:rPr lang="" b="1" i="1" dirty="0">
                <a:solidFill>
                  <a:srgbClr val="F5670F"/>
                </a:solidFill>
                <a:latin typeface="Asap Condensed Condensed Medium" charset="0"/>
                <a:cs typeface="Asap Condensed Condensed Medium" charset="0"/>
                <a:sym typeface="+mn-ea"/>
              </a:rPr>
              <a:t>Présidente du bureau exécutif national du Conseil National de la Jeunesse du Cameroun (CNJC)</a:t>
            </a:r>
            <a:endParaRPr lang="" b="1" i="1" dirty="0">
              <a:solidFill>
                <a:srgbClr val="F5670F"/>
              </a:solidFill>
              <a:latin typeface="Asap Condensed Condensed Medium" charset="0"/>
              <a:cs typeface="Asap Condensed Condensed Medium"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1"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ppt_x"/>
                                          </p:val>
                                        </p:tav>
                                        <p:tav tm="100000">
                                          <p:val>
                                            <p:strVal val="#ppt_x"/>
                                          </p:val>
                                        </p:tav>
                                      </p:tavLst>
                                    </p:anim>
                                    <p:anim calcmode="lin" valueType="num">
                                      <p:cBhvr additive="base">
                                        <p:cTn id="10" dur="1000" fill="hold"/>
                                        <p:tgtEl>
                                          <p:spTgt spid="3"/>
                                        </p:tgtEl>
                                        <p:attrNameLst>
                                          <p:attrName>ppt_y</p:attrName>
                                        </p:attrNameLst>
                                      </p:cBhvr>
                                      <p:tavLst>
                                        <p:tav tm="0">
                                          <p:val>
                                            <p:strVal val="0-#ppt_h/2"/>
                                          </p:val>
                                        </p:tav>
                                        <p:tav tm="100000">
                                          <p:val>
                                            <p:strVal val="#ppt_y"/>
                                          </p:val>
                                        </p:tav>
                                      </p:tavLst>
                                    </p:anim>
                                  </p:childTnLst>
                                </p:cTn>
                              </p:par>
                              <p:par>
                                <p:cTn id="11" presetID="49" presetClass="entr" presetSubtype="0" decel="10000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cTn>
                              </p:par>
                              <p:par>
                                <p:cTn id="17" presetID="49" presetClass="entr" presetSubtype="0" decel="100000" fill="hold" grpId="0" nodeType="withEffect">
                                  <p:stCondLst>
                                    <p:cond delay="1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360"/>
                                          </p:val>
                                        </p:tav>
                                        <p:tav tm="100000">
                                          <p:val>
                                            <p:fltVal val="0"/>
                                          </p:val>
                                        </p:tav>
                                      </p:tavLst>
                                    </p:anim>
                                    <p:animEffect transition="in" filter="fade">
                                      <p:cBhvr>
                                        <p:cTn id="22" dur="1000"/>
                                        <p:tgtEl>
                                          <p:spTgt spid="12"/>
                                        </p:tgtEl>
                                      </p:cBhvr>
                                    </p:animEffect>
                                  </p:childTnLst>
                                </p:cTn>
                              </p:par>
                              <p:par>
                                <p:cTn id="23" presetID="49" presetClass="entr" presetSubtype="0" decel="100000" fill="hold" grpId="0" nodeType="withEffect">
                                  <p:stCondLst>
                                    <p:cond delay="18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360"/>
                                          </p:val>
                                        </p:tav>
                                        <p:tav tm="100000">
                                          <p:val>
                                            <p:fltVal val="0"/>
                                          </p:val>
                                        </p:tav>
                                      </p:tavLst>
                                    </p:anim>
                                    <p:animEffect transition="in" filter="fade">
                                      <p:cBhvr>
                                        <p:cTn id="28" dur="1000"/>
                                        <p:tgtEl>
                                          <p:spTgt spid="11"/>
                                        </p:tgtEl>
                                      </p:cBhvr>
                                    </p:animEffect>
                                  </p:childTnLst>
                                </p:cTn>
                              </p:par>
                              <p:par>
                                <p:cTn id="29" presetID="23" presetClass="entr" presetSubtype="36" fill="hold" nodeType="withEffect">
                                  <p:stCondLst>
                                    <p:cond delay="32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P spid="11" grpId="0" animBg="1"/>
      <p:bldP spid="12" grpId="0" animBg="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a:off x="2640715" y="0"/>
            <a:ext cx="9551285" cy="5687168"/>
          </a:xfrm>
          <a:custGeom>
            <a:avLst/>
            <a:gdLst>
              <a:gd name="connsiteX0" fmla="*/ 0 w 9551285"/>
              <a:gd name="connsiteY0" fmla="*/ 0 h 5687168"/>
              <a:gd name="connsiteX1" fmla="*/ 9551285 w 9551285"/>
              <a:gd name="connsiteY1" fmla="*/ 0 h 5687168"/>
              <a:gd name="connsiteX2" fmla="*/ 9551285 w 9551285"/>
              <a:gd name="connsiteY2" fmla="*/ 5687168 h 5687168"/>
              <a:gd name="connsiteX3" fmla="*/ 3359300 w 9551285"/>
              <a:gd name="connsiteY3" fmla="*/ 5687168 h 5687168"/>
              <a:gd name="connsiteX4" fmla="*/ 0 w 9551285"/>
              <a:gd name="connsiteY4" fmla="*/ 2327868 h 5687168"/>
              <a:gd name="connsiteX5" fmla="*/ 0 w 9551285"/>
              <a:gd name="connsiteY5" fmla="*/ 0 h 568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1285" h="5687168">
                <a:moveTo>
                  <a:pt x="0" y="0"/>
                </a:moveTo>
                <a:lnTo>
                  <a:pt x="9551285" y="0"/>
                </a:lnTo>
                <a:lnTo>
                  <a:pt x="9551285" y="5687168"/>
                </a:lnTo>
                <a:lnTo>
                  <a:pt x="3359300" y="5687168"/>
                </a:lnTo>
                <a:cubicBezTo>
                  <a:pt x="1504010" y="5687168"/>
                  <a:pt x="0" y="4183158"/>
                  <a:pt x="0" y="2327868"/>
                </a:cubicBezTo>
                <a:lnTo>
                  <a:pt x="0" y="0"/>
                </a:lnTo>
                <a:close/>
              </a:path>
            </a:pathLst>
          </a:custGeom>
          <a:gradFill flip="none" rotWithShape="1">
            <a:gsLst>
              <a:gs pos="0">
                <a:schemeClr val="accent4">
                  <a:lumMod val="60000"/>
                  <a:lumOff val="40000"/>
                </a:schemeClr>
              </a:gs>
              <a:gs pos="100000">
                <a:srgbClr val="F5670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Freeform 20"/>
          <p:cNvSpPr/>
          <p:nvPr/>
        </p:nvSpPr>
        <p:spPr bwMode="auto">
          <a:xfrm rot="18376696">
            <a:off x="4425834" y="900290"/>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46" name="TextBox 45"/>
          <p:cNvSpPr txBox="1"/>
          <p:nvPr/>
        </p:nvSpPr>
        <p:spPr>
          <a:xfrm>
            <a:off x="5821680" y="304800"/>
            <a:ext cx="6004560" cy="5121275"/>
          </a:xfrm>
          <a:prstGeom prst="rect">
            <a:avLst/>
          </a:prstGeom>
          <a:noFill/>
        </p:spPr>
        <p:txBody>
          <a:bodyPr wrap="square" rtlCol="0">
            <a:noAutofit/>
          </a:bodyPr>
          <a:lstStyle/>
          <a:p>
            <a:pPr marL="342900" indent="-342900" algn="ctr">
              <a:buFont typeface="Wingdings" panose="05000000000000000000" charset="0"/>
              <a:buChar char="Ø"/>
            </a:pPr>
            <a:r>
              <a:rPr lang="en-US" altLang="fr-FR" sz="2200" dirty="0">
                <a:solidFill>
                  <a:schemeClr val="bg1"/>
                </a:solidFill>
                <a:latin typeface="Asap Condensed Condensed Medium" charset="0"/>
                <a:cs typeface="Asap Condensed Condensed Medium" charset="0"/>
                <a:sym typeface="+mn-ea"/>
              </a:rPr>
              <a:t>Updating the National Youth Policy: Prioritizing the challenges faced by young people and identified by young people themselves during consultations.</a:t>
            </a:r>
            <a:endParaRPr lang="en-US" altLang="fr-FR" sz="2200" dirty="0">
              <a:solidFill>
                <a:schemeClr val="bg1"/>
              </a:solidFill>
              <a:latin typeface="Asap Condensed Condensed Medium" charset="0"/>
              <a:cs typeface="Asap Condensed Condensed Medium" charset="0"/>
              <a:sym typeface="+mn-ea"/>
            </a:endParaRPr>
          </a:p>
          <a:p>
            <a:pPr marL="342900" indent="-342900" algn="ctr">
              <a:buFont typeface="Wingdings" panose="05000000000000000000" charset="0"/>
              <a:buChar char="Ø"/>
            </a:pPr>
            <a:r>
              <a:rPr lang="en-US" altLang="fr-FR" sz="2200" dirty="0">
                <a:solidFill>
                  <a:schemeClr val="bg1"/>
                </a:solidFill>
                <a:latin typeface="Asap Condensed Condensed Medium" charset="0"/>
                <a:cs typeface="Asap Condensed Condensed Medium" charset="0"/>
                <a:sym typeface="+mn-ea"/>
              </a:rPr>
              <a:t>Adoption of the National Youth, Peace and Security Plan: Recognition of young people as privileged partners in conflict prevention, peacebuilding and post-conflict reconstruction.</a:t>
            </a:r>
            <a:endParaRPr lang="en-US" altLang="fr-FR" sz="2200" dirty="0">
              <a:solidFill>
                <a:schemeClr val="bg1"/>
              </a:solidFill>
              <a:latin typeface="Asap Condensed Condensed Medium" charset="0"/>
              <a:cs typeface="Asap Condensed Condensed Medium" charset="0"/>
              <a:sym typeface="+mn-ea"/>
            </a:endParaRPr>
          </a:p>
          <a:p>
            <a:pPr marL="342900" indent="-342900" algn="ctr">
              <a:buFont typeface="Wingdings" panose="05000000000000000000" charset="0"/>
              <a:buChar char="Ø"/>
            </a:pPr>
            <a:r>
              <a:rPr lang="" altLang="en-US" sz="2200" dirty="0">
                <a:solidFill>
                  <a:schemeClr val="bg1"/>
                </a:solidFill>
                <a:latin typeface="Asap Condensed Condensed Medium" charset="0"/>
                <a:cs typeface="Asap Condensed Condensed Medium" charset="0"/>
                <a:sym typeface="+mn-ea"/>
              </a:rPr>
              <a:t>Direct </a:t>
            </a:r>
            <a:r>
              <a:rPr lang="en-US" altLang="fr-FR" sz="2200" dirty="0">
                <a:solidFill>
                  <a:schemeClr val="bg1"/>
                </a:solidFill>
                <a:latin typeface="Asap Condensed Condensed Medium" charset="0"/>
                <a:cs typeface="Asap Condensed Condensed Medium" charset="0"/>
                <a:sym typeface="+mn-ea"/>
              </a:rPr>
              <a:t>signing of agreements between the CN</a:t>
            </a:r>
            <a:r>
              <a:rPr lang="" altLang="en-US" sz="2200" dirty="0">
                <a:solidFill>
                  <a:schemeClr val="bg1"/>
                </a:solidFill>
                <a:latin typeface="Asap Condensed Condensed Medium" charset="0"/>
                <a:cs typeface="Asap Condensed Condensed Medium" charset="0"/>
                <a:sym typeface="+mn-ea"/>
              </a:rPr>
              <a:t>Y</a:t>
            </a:r>
            <a:r>
              <a:rPr lang="en-US" altLang="fr-FR" sz="2200" dirty="0">
                <a:solidFill>
                  <a:schemeClr val="bg1"/>
                </a:solidFill>
                <a:latin typeface="Asap Condensed Condensed Medium" charset="0"/>
                <a:cs typeface="Asap Condensed Condensed Medium" charset="0"/>
                <a:sym typeface="+mn-ea"/>
              </a:rPr>
              <a:t>C</a:t>
            </a:r>
            <a:r>
              <a:rPr lang="" altLang="en-US" sz="2200" dirty="0">
                <a:solidFill>
                  <a:schemeClr val="bg1"/>
                </a:solidFill>
                <a:latin typeface="Asap Condensed Condensed Medium" charset="0"/>
                <a:cs typeface="Asap Condensed Condensed Medium" charset="0"/>
                <a:sym typeface="+mn-ea"/>
              </a:rPr>
              <a:t> with </a:t>
            </a:r>
            <a:r>
              <a:rPr lang="en-US" altLang="fr-FR" sz="2200" dirty="0">
                <a:solidFill>
                  <a:schemeClr val="bg1"/>
                </a:solidFill>
                <a:latin typeface="Asap Condensed Condensed Medium" charset="0"/>
                <a:cs typeface="Asap Condensed Condensed Medium" charset="0"/>
                <a:sym typeface="+mn-ea"/>
              </a:rPr>
              <a:t>technical and financial partners</a:t>
            </a:r>
            <a:r>
              <a:rPr lang="" altLang="en-US" sz="2200" dirty="0">
                <a:solidFill>
                  <a:schemeClr val="bg1"/>
                </a:solidFill>
                <a:latin typeface="Asap Condensed Condensed Medium" charset="0"/>
                <a:cs typeface="Asap Condensed Condensed Medium" charset="0"/>
                <a:sym typeface="+mn-ea"/>
              </a:rPr>
              <a:t>.</a:t>
            </a:r>
            <a:r>
              <a:rPr lang="fr-FR" sz="2200" dirty="0">
                <a:solidFill>
                  <a:schemeClr val="bg1"/>
                </a:solidFill>
                <a:latin typeface="Asap Condensed Condensed Medium" charset="0"/>
                <a:cs typeface="Asap Condensed Condensed Medium" charset="0"/>
                <a:sym typeface="+mn-ea"/>
              </a:rPr>
              <a:t>  </a:t>
            </a:r>
            <a:endParaRPr lang="fr-FR" sz="2200" dirty="0">
              <a:solidFill>
                <a:schemeClr val="bg1"/>
              </a:solidFill>
              <a:latin typeface="Asap Condensed Condensed Medium" charset="0"/>
              <a:cs typeface="Asap Condensed Condensed Medium" charset="0"/>
              <a:sym typeface="+mn-ea"/>
            </a:endParaRPr>
          </a:p>
          <a:p>
            <a:pPr marL="342900" indent="-342900" algn="ctr">
              <a:buFont typeface="Wingdings" panose="05000000000000000000" charset="0"/>
              <a:buChar char="Ø"/>
            </a:pPr>
            <a:r>
              <a:rPr lang="fr-FR" sz="2200" b="1" dirty="0">
                <a:solidFill>
                  <a:schemeClr val="bg1"/>
                </a:solidFill>
                <a:latin typeface="Asap Condensed Condensed Medium" charset="0"/>
                <a:cs typeface="Asap Condensed Condensed Medium" charset="0"/>
                <a:sym typeface="+mn-ea"/>
              </a:rPr>
              <a:t> </a:t>
            </a:r>
            <a:r>
              <a:rPr lang="en-US" altLang="fr-FR" sz="2200" dirty="0">
                <a:solidFill>
                  <a:schemeClr val="bg1"/>
                </a:solidFill>
                <a:latin typeface="Asap Condensed Condensed Medium" charset="0"/>
                <a:cs typeface="Asap Condensed Condensed Medium" charset="0"/>
                <a:sym typeface="+mn-ea"/>
              </a:rPr>
              <a:t>Seven-Year Term for Youth and Women. Strategic orientation of the seven-year term by the Head of State focusing on the priorities of young people and women.</a:t>
            </a:r>
            <a:endParaRPr lang="en-US" altLang="fr-FR" sz="2200" dirty="0">
              <a:solidFill>
                <a:schemeClr val="bg1"/>
              </a:solidFill>
              <a:latin typeface="Asap Condensed Condensed Medium" charset="0"/>
              <a:cs typeface="Asap Condensed Condensed Medium" charset="0"/>
              <a:sym typeface="+mn-ea"/>
            </a:endParaRPr>
          </a:p>
          <a:p>
            <a:pPr marL="342900" indent="-342900" algn="ctr">
              <a:buFont typeface="Wingdings" panose="05000000000000000000" charset="0"/>
              <a:buChar char="Ø"/>
            </a:pPr>
            <a:r>
              <a:rPr lang="en-US" altLang="fr-FR" sz="2200" dirty="0">
                <a:solidFill>
                  <a:schemeClr val="bg1"/>
                </a:solidFill>
                <a:latin typeface="Asap Condensed Condensed Medium" charset="0"/>
                <a:cs typeface="Asap Condensed Condensed Medium" charset="0"/>
                <a:sym typeface="+mn-lt"/>
              </a:rPr>
              <a:t>Implementation of a special plan to promote youth employment.</a:t>
            </a:r>
            <a:endParaRPr lang="en-US" altLang="fr-FR" sz="2200" dirty="0">
              <a:solidFill>
                <a:schemeClr val="bg1"/>
              </a:solidFill>
              <a:latin typeface="Asap Condensed Condensed Medium" charset="0"/>
              <a:cs typeface="Asap Condensed Condensed Medium" charset="0"/>
              <a:sym typeface="+mn-lt"/>
            </a:endParaRPr>
          </a:p>
        </p:txBody>
      </p:sp>
      <p:sp>
        <p:nvSpPr>
          <p:cNvPr id="58" name="Freeform 20"/>
          <p:cNvSpPr/>
          <p:nvPr/>
        </p:nvSpPr>
        <p:spPr bwMode="auto">
          <a:xfrm rot="18376696">
            <a:off x="9335958" y="4186041"/>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32" name="Freeform 20"/>
          <p:cNvSpPr/>
          <p:nvPr/>
        </p:nvSpPr>
        <p:spPr bwMode="auto">
          <a:xfrm rot="5400000">
            <a:off x="561140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9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3" name="Freeform 20"/>
          <p:cNvSpPr/>
          <p:nvPr/>
        </p:nvSpPr>
        <p:spPr bwMode="auto">
          <a:xfrm rot="5400000">
            <a:off x="5977128"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5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6" name="Freeform 20"/>
          <p:cNvSpPr/>
          <p:nvPr/>
        </p:nvSpPr>
        <p:spPr bwMode="auto">
          <a:xfrm rot="5400000">
            <a:off x="634285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gradFill flip="none" rotWithShape="1">
            <a:gsLst>
              <a:gs pos="0">
                <a:srgbClr val="F5670F"/>
              </a:gs>
              <a:gs pos="100000">
                <a:schemeClr val="accent4">
                  <a:lumMod val="60000"/>
                  <a:lumOff val="40000"/>
                </a:schemeClr>
              </a:gs>
            </a:gsLst>
            <a:lin ang="2700000" scaled="1"/>
            <a:tileRect/>
          </a:gradFill>
          <a:ln>
            <a:noFill/>
          </a:ln>
          <a:effectLst/>
        </p:spPr>
        <p:txBody>
          <a:bodyPr vert="horz" wrap="square" lIns="91440" tIns="45720" rIns="91440" bIns="45720" numCol="1" anchor="t" anchorCtr="0" compatLnSpc="1"/>
          <a:lstStyle/>
          <a:p>
            <a:endParaRPr lang="en-US">
              <a:cs typeface="+mn-ea"/>
              <a:sym typeface="+mn-lt"/>
            </a:endParaRPr>
          </a:p>
        </p:txBody>
      </p:sp>
      <p:sp>
        <p:nvSpPr>
          <p:cNvPr id="4"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7" name="Zone de texte 6"/>
          <p:cNvSpPr txBox="1"/>
          <p:nvPr/>
        </p:nvSpPr>
        <p:spPr>
          <a:xfrm>
            <a:off x="1187450" y="2644775"/>
            <a:ext cx="3721100" cy="1568450"/>
          </a:xfrm>
          <a:prstGeom prst="rect">
            <a:avLst/>
          </a:prstGeom>
          <a:noFill/>
        </p:spPr>
        <p:txBody>
          <a:bodyPr wrap="square" rtlCol="0">
            <a:spAutoFit/>
          </a:bodyPr>
          <a:p>
            <a:pPr algn="ctr"/>
            <a:r>
              <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rPr>
              <a:t>6. OPPORTUNITIES TO OVERCOME CHALLENGES AND CONSTRAINTS</a:t>
            </a:r>
            <a:endPar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1+#ppt_w/2"/>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900"/>
                                  </p:stCondLst>
                                  <p:iterate type="wd">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 calcmode="lin" valueType="num">
                                      <p:cBhvr>
                                        <p:cTn id="13" dur="500" fill="hold"/>
                                        <p:tgtEl>
                                          <p:spTgt spid="46"/>
                                        </p:tgtEl>
                                        <p:attrNameLst>
                                          <p:attrName>style.rotation</p:attrName>
                                        </p:attrNameLst>
                                      </p:cBhvr>
                                      <p:tavLst>
                                        <p:tav tm="0">
                                          <p:val>
                                            <p:fltVal val="360"/>
                                          </p:val>
                                        </p:tav>
                                        <p:tav tm="100000">
                                          <p:val>
                                            <p:fltVal val="0"/>
                                          </p:val>
                                        </p:tav>
                                      </p:tavLst>
                                    </p:anim>
                                    <p:animEffect transition="in" filter="fade">
                                      <p:cBhvr>
                                        <p:cTn id="14" dur="500"/>
                                        <p:tgtEl>
                                          <p:spTgt spid="46"/>
                                        </p:tgtEl>
                                      </p:cBhvr>
                                    </p:animEffect>
                                  </p:childTnLst>
                                </p:cTn>
                              </p:par>
                              <p:par>
                                <p:cTn id="15" presetID="49" presetClass="entr" presetSubtype="0" decel="100000" fill="hold" grpId="0" nodeType="withEffect">
                                  <p:stCondLst>
                                    <p:cond delay="22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fltVal val="0"/>
                                          </p:val>
                                        </p:tav>
                                        <p:tav tm="100000">
                                          <p:val>
                                            <p:strVal val="#ppt_w"/>
                                          </p:val>
                                        </p:tav>
                                      </p:tavLst>
                                    </p:anim>
                                    <p:anim calcmode="lin" valueType="num">
                                      <p:cBhvr>
                                        <p:cTn id="18" dur="1000" fill="hold"/>
                                        <p:tgtEl>
                                          <p:spTgt spid="45"/>
                                        </p:tgtEl>
                                        <p:attrNameLst>
                                          <p:attrName>ppt_h</p:attrName>
                                        </p:attrNameLst>
                                      </p:cBhvr>
                                      <p:tavLst>
                                        <p:tav tm="0">
                                          <p:val>
                                            <p:fltVal val="0"/>
                                          </p:val>
                                        </p:tav>
                                        <p:tav tm="100000">
                                          <p:val>
                                            <p:strVal val="#ppt_h"/>
                                          </p:val>
                                        </p:tav>
                                      </p:tavLst>
                                    </p:anim>
                                    <p:anim calcmode="lin" valueType="num">
                                      <p:cBhvr>
                                        <p:cTn id="19" dur="1000" fill="hold"/>
                                        <p:tgtEl>
                                          <p:spTgt spid="45"/>
                                        </p:tgtEl>
                                        <p:attrNameLst>
                                          <p:attrName>style.rotation</p:attrName>
                                        </p:attrNameLst>
                                      </p:cBhvr>
                                      <p:tavLst>
                                        <p:tav tm="0">
                                          <p:val>
                                            <p:fltVal val="360"/>
                                          </p:val>
                                        </p:tav>
                                        <p:tav tm="100000">
                                          <p:val>
                                            <p:fltVal val="0"/>
                                          </p:val>
                                        </p:tav>
                                      </p:tavLst>
                                    </p:anim>
                                    <p:animEffect transition="in" filter="fade">
                                      <p:cBhvr>
                                        <p:cTn id="20" dur="1000"/>
                                        <p:tgtEl>
                                          <p:spTgt spid="45"/>
                                        </p:tgtEl>
                                      </p:cBhvr>
                                    </p:animEffect>
                                  </p:childTnLst>
                                </p:cTn>
                              </p:par>
                              <p:par>
                                <p:cTn id="21" presetID="49" presetClass="entr" presetSubtype="0" decel="100000" fill="hold" grpId="0" nodeType="withEffect">
                                  <p:stCondLst>
                                    <p:cond delay="29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1000" fill="hold"/>
                                        <p:tgtEl>
                                          <p:spTgt spid="58"/>
                                        </p:tgtEl>
                                        <p:attrNameLst>
                                          <p:attrName>ppt_w</p:attrName>
                                        </p:attrNameLst>
                                      </p:cBhvr>
                                      <p:tavLst>
                                        <p:tav tm="0">
                                          <p:val>
                                            <p:fltVal val="0"/>
                                          </p:val>
                                        </p:tav>
                                        <p:tav tm="100000">
                                          <p:val>
                                            <p:strVal val="#ppt_w"/>
                                          </p:val>
                                        </p:tav>
                                      </p:tavLst>
                                    </p:anim>
                                    <p:anim calcmode="lin" valueType="num">
                                      <p:cBhvr>
                                        <p:cTn id="24" dur="1000" fill="hold"/>
                                        <p:tgtEl>
                                          <p:spTgt spid="58"/>
                                        </p:tgtEl>
                                        <p:attrNameLst>
                                          <p:attrName>ppt_h</p:attrName>
                                        </p:attrNameLst>
                                      </p:cBhvr>
                                      <p:tavLst>
                                        <p:tav tm="0">
                                          <p:val>
                                            <p:fltVal val="0"/>
                                          </p:val>
                                        </p:tav>
                                        <p:tav tm="100000">
                                          <p:val>
                                            <p:strVal val="#ppt_h"/>
                                          </p:val>
                                        </p:tav>
                                      </p:tavLst>
                                    </p:anim>
                                    <p:anim calcmode="lin" valueType="num">
                                      <p:cBhvr>
                                        <p:cTn id="25" dur="1000" fill="hold"/>
                                        <p:tgtEl>
                                          <p:spTgt spid="58"/>
                                        </p:tgtEl>
                                        <p:attrNameLst>
                                          <p:attrName>style.rotation</p:attrName>
                                        </p:attrNameLst>
                                      </p:cBhvr>
                                      <p:tavLst>
                                        <p:tav tm="0">
                                          <p:val>
                                            <p:fltVal val="360"/>
                                          </p:val>
                                        </p:tav>
                                        <p:tav tm="100000">
                                          <p:val>
                                            <p:fltVal val="0"/>
                                          </p:val>
                                        </p:tav>
                                      </p:tavLst>
                                    </p:anim>
                                    <p:animEffect transition="in" filter="fade">
                                      <p:cBhvr>
                                        <p:cTn id="26" dur="1000"/>
                                        <p:tgtEl>
                                          <p:spTgt spid="58"/>
                                        </p:tgtEl>
                                      </p:cBhvr>
                                    </p:animEffect>
                                  </p:childTnLst>
                                </p:cTn>
                              </p:par>
                              <p:par>
                                <p:cTn id="27" presetID="49" presetClass="entr" presetSubtype="0" decel="100000" fill="hold" grpId="0" nodeType="withEffect">
                                  <p:stCondLst>
                                    <p:cond delay="25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 calcmode="lin" valueType="num">
                                      <p:cBhvr>
                                        <p:cTn id="31" dur="500" fill="hold"/>
                                        <p:tgtEl>
                                          <p:spTgt spid="32"/>
                                        </p:tgtEl>
                                        <p:attrNameLst>
                                          <p:attrName>style.rotation</p:attrName>
                                        </p:attrNameLst>
                                      </p:cBhvr>
                                      <p:tavLst>
                                        <p:tav tm="0">
                                          <p:val>
                                            <p:fltVal val="360"/>
                                          </p:val>
                                        </p:tav>
                                        <p:tav tm="100000">
                                          <p:val>
                                            <p:fltVal val="0"/>
                                          </p:val>
                                        </p:tav>
                                      </p:tavLst>
                                    </p:anim>
                                    <p:animEffect transition="in" filter="fade">
                                      <p:cBhvr>
                                        <p:cTn id="32" dur="500"/>
                                        <p:tgtEl>
                                          <p:spTgt spid="32"/>
                                        </p:tgtEl>
                                      </p:cBhvr>
                                    </p:animEffect>
                                  </p:childTnLst>
                                </p:cTn>
                              </p:par>
                              <p:par>
                                <p:cTn id="33" presetID="49" presetClass="entr" presetSubtype="0" decel="100000" fill="hold" grpId="0" nodeType="withEffect">
                                  <p:stCondLst>
                                    <p:cond delay="28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 calcmode="lin" valueType="num">
                                      <p:cBhvr>
                                        <p:cTn id="37" dur="500" fill="hold"/>
                                        <p:tgtEl>
                                          <p:spTgt spid="33"/>
                                        </p:tgtEl>
                                        <p:attrNameLst>
                                          <p:attrName>style.rotation</p:attrName>
                                        </p:attrNameLst>
                                      </p:cBhvr>
                                      <p:tavLst>
                                        <p:tav tm="0">
                                          <p:val>
                                            <p:fltVal val="360"/>
                                          </p:val>
                                        </p:tav>
                                        <p:tav tm="100000">
                                          <p:val>
                                            <p:fltVal val="0"/>
                                          </p:val>
                                        </p:tav>
                                      </p:tavLst>
                                    </p:anim>
                                    <p:animEffect transition="in" filter="fade">
                                      <p:cBhvr>
                                        <p:cTn id="38" dur="500"/>
                                        <p:tgtEl>
                                          <p:spTgt spid="33"/>
                                        </p:tgtEl>
                                      </p:cBhvr>
                                    </p:animEffect>
                                  </p:childTnLst>
                                </p:cTn>
                              </p:par>
                              <p:par>
                                <p:cTn id="39" presetID="49" presetClass="entr" presetSubtype="0" decel="100000" fill="hold" grpId="0" nodeType="withEffect">
                                  <p:stCondLst>
                                    <p:cond delay="31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par>
                                <p:cTn id="45" presetID="23" presetClass="entr" presetSubtype="16" fill="hold" grpId="0" nodeType="withEffect">
                                  <p:stCondLst>
                                    <p:cond delay="1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5" grpId="0" animBg="1"/>
      <p:bldP spid="46" grpId="0"/>
      <p:bldP spid="58" grpId="0" animBg="1"/>
      <p:bldP spid="32" grpId="0" bldLvl="0" animBg="1"/>
      <p:bldP spid="33" grpId="0" bldLvl="0" animBg="1"/>
      <p:bldP spid="36"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a:off x="2640715" y="0"/>
            <a:ext cx="9551285" cy="5687168"/>
          </a:xfrm>
          <a:custGeom>
            <a:avLst/>
            <a:gdLst>
              <a:gd name="connsiteX0" fmla="*/ 0 w 9551285"/>
              <a:gd name="connsiteY0" fmla="*/ 0 h 5687168"/>
              <a:gd name="connsiteX1" fmla="*/ 9551285 w 9551285"/>
              <a:gd name="connsiteY1" fmla="*/ 0 h 5687168"/>
              <a:gd name="connsiteX2" fmla="*/ 9551285 w 9551285"/>
              <a:gd name="connsiteY2" fmla="*/ 5687168 h 5687168"/>
              <a:gd name="connsiteX3" fmla="*/ 3359300 w 9551285"/>
              <a:gd name="connsiteY3" fmla="*/ 5687168 h 5687168"/>
              <a:gd name="connsiteX4" fmla="*/ 0 w 9551285"/>
              <a:gd name="connsiteY4" fmla="*/ 2327868 h 5687168"/>
              <a:gd name="connsiteX5" fmla="*/ 0 w 9551285"/>
              <a:gd name="connsiteY5" fmla="*/ 0 h 568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1285" h="5687168">
                <a:moveTo>
                  <a:pt x="0" y="0"/>
                </a:moveTo>
                <a:lnTo>
                  <a:pt x="9551285" y="0"/>
                </a:lnTo>
                <a:lnTo>
                  <a:pt x="9551285" y="5687168"/>
                </a:lnTo>
                <a:lnTo>
                  <a:pt x="3359300" y="5687168"/>
                </a:lnTo>
                <a:cubicBezTo>
                  <a:pt x="1504010" y="5687168"/>
                  <a:pt x="0" y="4183158"/>
                  <a:pt x="0" y="2327868"/>
                </a:cubicBezTo>
                <a:lnTo>
                  <a:pt x="0" y="0"/>
                </a:lnTo>
                <a:close/>
              </a:path>
            </a:pathLst>
          </a:custGeom>
          <a:gradFill flip="none" rotWithShape="1">
            <a:gsLst>
              <a:gs pos="0">
                <a:schemeClr val="accent4">
                  <a:lumMod val="60000"/>
                  <a:lumOff val="40000"/>
                </a:schemeClr>
              </a:gs>
              <a:gs pos="100000">
                <a:srgbClr val="F5670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Freeform 20"/>
          <p:cNvSpPr/>
          <p:nvPr/>
        </p:nvSpPr>
        <p:spPr bwMode="auto">
          <a:xfrm rot="18376696">
            <a:off x="4425834" y="900290"/>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46" name="TextBox 45"/>
          <p:cNvSpPr txBox="1"/>
          <p:nvPr/>
        </p:nvSpPr>
        <p:spPr>
          <a:xfrm>
            <a:off x="6187440" y="579120"/>
            <a:ext cx="5464810" cy="4683125"/>
          </a:xfrm>
          <a:prstGeom prst="rect">
            <a:avLst/>
          </a:prstGeom>
          <a:noFill/>
        </p:spPr>
        <p:txBody>
          <a:bodyPr wrap="square" rtlCol="0">
            <a:noAutofit/>
          </a:bodyPr>
          <a:lstStyle/>
          <a:p>
            <a:pPr marL="457200" indent="-457200" algn="just">
              <a:buFont typeface="Wingdings" panose="05000000000000000000" charset="0"/>
              <a:buChar char="q"/>
            </a:pPr>
            <a:r>
              <a:rPr lang="en-US" altLang="fr-FR" sz="3000" b="1" dirty="0">
                <a:solidFill>
                  <a:schemeClr val="bg1">
                    <a:lumMod val="95000"/>
                  </a:schemeClr>
                </a:solidFill>
                <a:latin typeface="Asap Condensed Condensed Medium" charset="0"/>
                <a:cs typeface="Asap Condensed Condensed Medium" charset="0"/>
                <a:sym typeface="+mn-ea"/>
              </a:rPr>
              <a:t>Payment of subsidies during the same year concerned.</a:t>
            </a:r>
            <a:endParaRPr lang="en-US" altLang="fr-FR" sz="3000" b="1" dirty="0">
              <a:solidFill>
                <a:schemeClr val="bg1">
                  <a:lumMod val="95000"/>
                </a:schemeClr>
              </a:solidFill>
              <a:latin typeface="Asap Condensed Condensed Medium" charset="0"/>
              <a:cs typeface="Asap Condensed Condensed Medium" charset="0"/>
              <a:sym typeface="+mn-ea"/>
            </a:endParaRPr>
          </a:p>
          <a:p>
            <a:pPr marL="457200" indent="-457200" algn="just">
              <a:buFont typeface="Wingdings" panose="05000000000000000000" charset="0"/>
              <a:buChar char="q"/>
            </a:pPr>
            <a:r>
              <a:rPr lang="en-US" altLang="fr-FR" sz="3000" b="1" dirty="0">
                <a:solidFill>
                  <a:schemeClr val="bg1">
                    <a:lumMod val="95000"/>
                  </a:schemeClr>
                </a:solidFill>
                <a:latin typeface="Asap Condensed Condensed Medium" charset="0"/>
                <a:cs typeface="Asap Condensed Condensed Medium" charset="0"/>
                <a:sym typeface="+mn-ea"/>
              </a:rPr>
              <a:t>Implementation of </a:t>
            </a:r>
            <a:r>
              <a:rPr lang="" altLang="en-US" sz="3000" b="1" dirty="0">
                <a:solidFill>
                  <a:schemeClr val="bg1">
                    <a:lumMod val="95000"/>
                  </a:schemeClr>
                </a:solidFill>
                <a:latin typeface="Asap Condensed Condensed Medium" charset="0"/>
                <a:cs typeface="Asap Condensed Condensed Medium" charset="0"/>
                <a:sym typeface="+mn-ea"/>
              </a:rPr>
              <a:t>an</a:t>
            </a:r>
            <a:r>
              <a:rPr lang="en-US" altLang="fr-FR" sz="3000" b="1" dirty="0">
                <a:solidFill>
                  <a:schemeClr val="bg1">
                    <a:lumMod val="95000"/>
                  </a:schemeClr>
                </a:solidFill>
                <a:latin typeface="Asap Condensed Condensed Medium" charset="0"/>
                <a:cs typeface="Asap Condensed Condensed Medium" charset="0"/>
                <a:sym typeface="+mn-ea"/>
              </a:rPr>
              <a:t> online platform for </a:t>
            </a:r>
            <a:r>
              <a:rPr lang="" altLang="en-US" sz="3000" b="1" dirty="0">
                <a:solidFill>
                  <a:schemeClr val="bg1">
                    <a:lumMod val="95000"/>
                  </a:schemeClr>
                </a:solidFill>
                <a:latin typeface="Asap Condensed Condensed Medium" charset="0"/>
                <a:cs typeface="Asap Condensed Condensed Medium" charset="0"/>
                <a:sym typeface="+mn-ea"/>
              </a:rPr>
              <a:t>the </a:t>
            </a:r>
            <a:r>
              <a:rPr lang="en-US" altLang="fr-FR" sz="3000" b="1" dirty="0">
                <a:solidFill>
                  <a:schemeClr val="bg1">
                    <a:lumMod val="95000"/>
                  </a:schemeClr>
                </a:solidFill>
                <a:latin typeface="Asap Condensed Condensed Medium" charset="0"/>
                <a:cs typeface="Asap Condensed Condensed Medium" charset="0"/>
                <a:sym typeface="+mn-ea"/>
              </a:rPr>
              <a:t>register</a:t>
            </a:r>
            <a:r>
              <a:rPr lang="" altLang="en-US" sz="3000" b="1" dirty="0">
                <a:solidFill>
                  <a:schemeClr val="bg1">
                    <a:lumMod val="95000"/>
                  </a:schemeClr>
                </a:solidFill>
                <a:latin typeface="Asap Condensed Condensed Medium" charset="0"/>
                <a:cs typeface="Asap Condensed Condensed Medium" charset="0"/>
                <a:sym typeface="+mn-ea"/>
              </a:rPr>
              <a:t>ation of</a:t>
            </a:r>
            <a:r>
              <a:rPr lang="en-US" altLang="fr-FR" sz="3000" b="1" dirty="0">
                <a:solidFill>
                  <a:schemeClr val="bg1">
                    <a:lumMod val="95000"/>
                  </a:schemeClr>
                </a:solidFill>
                <a:latin typeface="Asap Condensed Condensed Medium" charset="0"/>
                <a:cs typeface="Asap Condensed Condensed Medium" charset="0"/>
                <a:sym typeface="+mn-ea"/>
              </a:rPr>
              <a:t> youth associations and movements.</a:t>
            </a:r>
            <a:endParaRPr lang="en-US" altLang="fr-FR" sz="3000" b="1" dirty="0">
              <a:solidFill>
                <a:schemeClr val="bg1">
                  <a:lumMod val="95000"/>
                </a:schemeClr>
              </a:solidFill>
              <a:latin typeface="Asap Condensed Condensed Medium" charset="0"/>
              <a:cs typeface="Asap Condensed Condensed Medium" charset="0"/>
              <a:sym typeface="+mn-ea"/>
            </a:endParaRPr>
          </a:p>
          <a:p>
            <a:pPr marL="457200" indent="-457200" algn="just">
              <a:buFont typeface="Wingdings" panose="05000000000000000000" charset="0"/>
              <a:buChar char="q"/>
            </a:pPr>
            <a:r>
              <a:rPr lang="en-US" altLang="fr-FR" sz="3000" b="1" dirty="0">
                <a:solidFill>
                  <a:schemeClr val="bg1">
                    <a:lumMod val="95000"/>
                  </a:schemeClr>
                </a:solidFill>
                <a:latin typeface="Asap Condensed Condensed Medium" charset="0"/>
                <a:cs typeface="Asap Condensed Condensed Medium" charset="0"/>
                <a:sym typeface="+mn-ea"/>
              </a:rPr>
              <a:t>Development of a manual of administrative and financial procedures specific to the CN</a:t>
            </a:r>
            <a:r>
              <a:rPr lang="" altLang="en-US" sz="3000" b="1" dirty="0">
                <a:solidFill>
                  <a:schemeClr val="bg1">
                    <a:lumMod val="95000"/>
                  </a:schemeClr>
                </a:solidFill>
                <a:latin typeface="Asap Condensed Condensed Medium" charset="0"/>
                <a:cs typeface="Asap Condensed Condensed Medium" charset="0"/>
                <a:sym typeface="+mn-ea"/>
              </a:rPr>
              <a:t>Y</a:t>
            </a:r>
            <a:r>
              <a:rPr lang="en-US" altLang="fr-FR" sz="3000" b="1" dirty="0">
                <a:solidFill>
                  <a:schemeClr val="bg1">
                    <a:lumMod val="95000"/>
                  </a:schemeClr>
                </a:solidFill>
                <a:latin typeface="Asap Condensed Condensed Medium" charset="0"/>
                <a:cs typeface="Asap Condensed Condensed Medium" charset="0"/>
                <a:sym typeface="+mn-ea"/>
              </a:rPr>
              <a:t>C (National Youth Council).</a:t>
            </a:r>
            <a:endParaRPr lang="en-US" altLang="fr-FR" sz="3000" b="1" dirty="0">
              <a:solidFill>
                <a:schemeClr val="bg1">
                  <a:lumMod val="95000"/>
                </a:schemeClr>
              </a:solidFill>
              <a:latin typeface="Asap Condensed Condensed Medium" charset="0"/>
              <a:cs typeface="Asap Condensed Condensed Medium" charset="0"/>
              <a:sym typeface="+mn-ea"/>
            </a:endParaRPr>
          </a:p>
        </p:txBody>
      </p:sp>
      <p:sp>
        <p:nvSpPr>
          <p:cNvPr id="58" name="Freeform 20"/>
          <p:cNvSpPr/>
          <p:nvPr/>
        </p:nvSpPr>
        <p:spPr bwMode="auto">
          <a:xfrm rot="18376696">
            <a:off x="9335958" y="4186041"/>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32" name="Freeform 20"/>
          <p:cNvSpPr/>
          <p:nvPr/>
        </p:nvSpPr>
        <p:spPr bwMode="auto">
          <a:xfrm rot="5400000">
            <a:off x="561140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9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3" name="Freeform 20"/>
          <p:cNvSpPr/>
          <p:nvPr/>
        </p:nvSpPr>
        <p:spPr bwMode="auto">
          <a:xfrm rot="5400000">
            <a:off x="5977128"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5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6" name="Freeform 20"/>
          <p:cNvSpPr/>
          <p:nvPr/>
        </p:nvSpPr>
        <p:spPr bwMode="auto">
          <a:xfrm rot="5400000">
            <a:off x="634285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gradFill flip="none" rotWithShape="1">
            <a:gsLst>
              <a:gs pos="0">
                <a:srgbClr val="F5670F"/>
              </a:gs>
              <a:gs pos="100000">
                <a:schemeClr val="accent4">
                  <a:lumMod val="60000"/>
                  <a:lumOff val="40000"/>
                </a:schemeClr>
              </a:gs>
            </a:gsLst>
            <a:lin ang="2700000" scaled="1"/>
            <a:tileRect/>
          </a:gradFill>
          <a:ln>
            <a:noFill/>
          </a:ln>
          <a:effectLst/>
        </p:spPr>
        <p:txBody>
          <a:bodyPr vert="horz" wrap="square" lIns="91440" tIns="45720" rIns="91440" bIns="45720" numCol="1" anchor="t" anchorCtr="0" compatLnSpc="1"/>
          <a:lstStyle/>
          <a:p>
            <a:endParaRPr lang="en-US">
              <a:cs typeface="+mn-ea"/>
              <a:sym typeface="+mn-lt"/>
            </a:endParaRPr>
          </a:p>
        </p:txBody>
      </p:sp>
      <p:sp>
        <p:nvSpPr>
          <p:cNvPr id="4"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7" name="Zone de texte 6"/>
          <p:cNvSpPr txBox="1"/>
          <p:nvPr/>
        </p:nvSpPr>
        <p:spPr>
          <a:xfrm>
            <a:off x="1187450" y="2459990"/>
            <a:ext cx="3721100" cy="1938020"/>
          </a:xfrm>
          <a:prstGeom prst="rect">
            <a:avLst/>
          </a:prstGeom>
          <a:noFill/>
        </p:spPr>
        <p:txBody>
          <a:bodyPr wrap="square" rtlCol="0">
            <a:spAutoFit/>
          </a:bodyPr>
          <a:p>
            <a:pPr algn="ctr"/>
            <a:r>
              <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rPr>
              <a:t>7. EXPECTATIONS FROM THE FIELD (PERSPECTIVES AND STRATEGIC PRIORITIES)</a:t>
            </a:r>
            <a:endPar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1+#ppt_w/2"/>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900"/>
                                  </p:stCondLst>
                                  <p:iterate type="wd">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 calcmode="lin" valueType="num">
                                      <p:cBhvr>
                                        <p:cTn id="13" dur="500" fill="hold"/>
                                        <p:tgtEl>
                                          <p:spTgt spid="46"/>
                                        </p:tgtEl>
                                        <p:attrNameLst>
                                          <p:attrName>style.rotation</p:attrName>
                                        </p:attrNameLst>
                                      </p:cBhvr>
                                      <p:tavLst>
                                        <p:tav tm="0">
                                          <p:val>
                                            <p:fltVal val="360"/>
                                          </p:val>
                                        </p:tav>
                                        <p:tav tm="100000">
                                          <p:val>
                                            <p:fltVal val="0"/>
                                          </p:val>
                                        </p:tav>
                                      </p:tavLst>
                                    </p:anim>
                                    <p:animEffect transition="in" filter="fade">
                                      <p:cBhvr>
                                        <p:cTn id="14" dur="500"/>
                                        <p:tgtEl>
                                          <p:spTgt spid="46"/>
                                        </p:tgtEl>
                                      </p:cBhvr>
                                    </p:animEffect>
                                  </p:childTnLst>
                                </p:cTn>
                              </p:par>
                              <p:par>
                                <p:cTn id="15" presetID="49" presetClass="entr" presetSubtype="0" decel="100000" fill="hold" grpId="0" nodeType="withEffect">
                                  <p:stCondLst>
                                    <p:cond delay="22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fltVal val="0"/>
                                          </p:val>
                                        </p:tav>
                                        <p:tav tm="100000">
                                          <p:val>
                                            <p:strVal val="#ppt_w"/>
                                          </p:val>
                                        </p:tav>
                                      </p:tavLst>
                                    </p:anim>
                                    <p:anim calcmode="lin" valueType="num">
                                      <p:cBhvr>
                                        <p:cTn id="18" dur="1000" fill="hold"/>
                                        <p:tgtEl>
                                          <p:spTgt spid="45"/>
                                        </p:tgtEl>
                                        <p:attrNameLst>
                                          <p:attrName>ppt_h</p:attrName>
                                        </p:attrNameLst>
                                      </p:cBhvr>
                                      <p:tavLst>
                                        <p:tav tm="0">
                                          <p:val>
                                            <p:fltVal val="0"/>
                                          </p:val>
                                        </p:tav>
                                        <p:tav tm="100000">
                                          <p:val>
                                            <p:strVal val="#ppt_h"/>
                                          </p:val>
                                        </p:tav>
                                      </p:tavLst>
                                    </p:anim>
                                    <p:anim calcmode="lin" valueType="num">
                                      <p:cBhvr>
                                        <p:cTn id="19" dur="1000" fill="hold"/>
                                        <p:tgtEl>
                                          <p:spTgt spid="45"/>
                                        </p:tgtEl>
                                        <p:attrNameLst>
                                          <p:attrName>style.rotation</p:attrName>
                                        </p:attrNameLst>
                                      </p:cBhvr>
                                      <p:tavLst>
                                        <p:tav tm="0">
                                          <p:val>
                                            <p:fltVal val="360"/>
                                          </p:val>
                                        </p:tav>
                                        <p:tav tm="100000">
                                          <p:val>
                                            <p:fltVal val="0"/>
                                          </p:val>
                                        </p:tav>
                                      </p:tavLst>
                                    </p:anim>
                                    <p:animEffect transition="in" filter="fade">
                                      <p:cBhvr>
                                        <p:cTn id="20" dur="1000"/>
                                        <p:tgtEl>
                                          <p:spTgt spid="45"/>
                                        </p:tgtEl>
                                      </p:cBhvr>
                                    </p:animEffect>
                                  </p:childTnLst>
                                </p:cTn>
                              </p:par>
                              <p:par>
                                <p:cTn id="21" presetID="49" presetClass="entr" presetSubtype="0" decel="100000" fill="hold" grpId="0" nodeType="withEffect">
                                  <p:stCondLst>
                                    <p:cond delay="29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1000" fill="hold"/>
                                        <p:tgtEl>
                                          <p:spTgt spid="58"/>
                                        </p:tgtEl>
                                        <p:attrNameLst>
                                          <p:attrName>ppt_w</p:attrName>
                                        </p:attrNameLst>
                                      </p:cBhvr>
                                      <p:tavLst>
                                        <p:tav tm="0">
                                          <p:val>
                                            <p:fltVal val="0"/>
                                          </p:val>
                                        </p:tav>
                                        <p:tav tm="100000">
                                          <p:val>
                                            <p:strVal val="#ppt_w"/>
                                          </p:val>
                                        </p:tav>
                                      </p:tavLst>
                                    </p:anim>
                                    <p:anim calcmode="lin" valueType="num">
                                      <p:cBhvr>
                                        <p:cTn id="24" dur="1000" fill="hold"/>
                                        <p:tgtEl>
                                          <p:spTgt spid="58"/>
                                        </p:tgtEl>
                                        <p:attrNameLst>
                                          <p:attrName>ppt_h</p:attrName>
                                        </p:attrNameLst>
                                      </p:cBhvr>
                                      <p:tavLst>
                                        <p:tav tm="0">
                                          <p:val>
                                            <p:fltVal val="0"/>
                                          </p:val>
                                        </p:tav>
                                        <p:tav tm="100000">
                                          <p:val>
                                            <p:strVal val="#ppt_h"/>
                                          </p:val>
                                        </p:tav>
                                      </p:tavLst>
                                    </p:anim>
                                    <p:anim calcmode="lin" valueType="num">
                                      <p:cBhvr>
                                        <p:cTn id="25" dur="1000" fill="hold"/>
                                        <p:tgtEl>
                                          <p:spTgt spid="58"/>
                                        </p:tgtEl>
                                        <p:attrNameLst>
                                          <p:attrName>style.rotation</p:attrName>
                                        </p:attrNameLst>
                                      </p:cBhvr>
                                      <p:tavLst>
                                        <p:tav tm="0">
                                          <p:val>
                                            <p:fltVal val="360"/>
                                          </p:val>
                                        </p:tav>
                                        <p:tav tm="100000">
                                          <p:val>
                                            <p:fltVal val="0"/>
                                          </p:val>
                                        </p:tav>
                                      </p:tavLst>
                                    </p:anim>
                                    <p:animEffect transition="in" filter="fade">
                                      <p:cBhvr>
                                        <p:cTn id="26" dur="1000"/>
                                        <p:tgtEl>
                                          <p:spTgt spid="58"/>
                                        </p:tgtEl>
                                      </p:cBhvr>
                                    </p:animEffect>
                                  </p:childTnLst>
                                </p:cTn>
                              </p:par>
                              <p:par>
                                <p:cTn id="27" presetID="49" presetClass="entr" presetSubtype="0" decel="100000" fill="hold" grpId="0" nodeType="withEffect">
                                  <p:stCondLst>
                                    <p:cond delay="25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 calcmode="lin" valueType="num">
                                      <p:cBhvr>
                                        <p:cTn id="31" dur="500" fill="hold"/>
                                        <p:tgtEl>
                                          <p:spTgt spid="32"/>
                                        </p:tgtEl>
                                        <p:attrNameLst>
                                          <p:attrName>style.rotation</p:attrName>
                                        </p:attrNameLst>
                                      </p:cBhvr>
                                      <p:tavLst>
                                        <p:tav tm="0">
                                          <p:val>
                                            <p:fltVal val="360"/>
                                          </p:val>
                                        </p:tav>
                                        <p:tav tm="100000">
                                          <p:val>
                                            <p:fltVal val="0"/>
                                          </p:val>
                                        </p:tav>
                                      </p:tavLst>
                                    </p:anim>
                                    <p:animEffect transition="in" filter="fade">
                                      <p:cBhvr>
                                        <p:cTn id="32" dur="500"/>
                                        <p:tgtEl>
                                          <p:spTgt spid="32"/>
                                        </p:tgtEl>
                                      </p:cBhvr>
                                    </p:animEffect>
                                  </p:childTnLst>
                                </p:cTn>
                              </p:par>
                              <p:par>
                                <p:cTn id="33" presetID="49" presetClass="entr" presetSubtype="0" decel="100000" fill="hold" grpId="0" nodeType="withEffect">
                                  <p:stCondLst>
                                    <p:cond delay="28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 calcmode="lin" valueType="num">
                                      <p:cBhvr>
                                        <p:cTn id="37" dur="500" fill="hold"/>
                                        <p:tgtEl>
                                          <p:spTgt spid="33"/>
                                        </p:tgtEl>
                                        <p:attrNameLst>
                                          <p:attrName>style.rotation</p:attrName>
                                        </p:attrNameLst>
                                      </p:cBhvr>
                                      <p:tavLst>
                                        <p:tav tm="0">
                                          <p:val>
                                            <p:fltVal val="360"/>
                                          </p:val>
                                        </p:tav>
                                        <p:tav tm="100000">
                                          <p:val>
                                            <p:fltVal val="0"/>
                                          </p:val>
                                        </p:tav>
                                      </p:tavLst>
                                    </p:anim>
                                    <p:animEffect transition="in" filter="fade">
                                      <p:cBhvr>
                                        <p:cTn id="38" dur="500"/>
                                        <p:tgtEl>
                                          <p:spTgt spid="33"/>
                                        </p:tgtEl>
                                      </p:cBhvr>
                                    </p:animEffect>
                                  </p:childTnLst>
                                </p:cTn>
                              </p:par>
                              <p:par>
                                <p:cTn id="39" presetID="49" presetClass="entr" presetSubtype="0" decel="100000" fill="hold" grpId="0" nodeType="withEffect">
                                  <p:stCondLst>
                                    <p:cond delay="31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par>
                                <p:cTn id="45" presetID="23" presetClass="entr" presetSubtype="16" fill="hold" grpId="0" nodeType="withEffect">
                                  <p:stCondLst>
                                    <p:cond delay="1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5" grpId="0" bldLvl="0" animBg="1"/>
      <p:bldP spid="46" grpId="0"/>
      <p:bldP spid="58" grpId="0" bldLvl="0" animBg="1"/>
      <p:bldP spid="32" grpId="0" bldLvl="0" animBg="1"/>
      <p:bldP spid="33" grpId="0" bldLvl="0" animBg="1"/>
      <p:bldP spid="36"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a:off x="2640715" y="0"/>
            <a:ext cx="9551285" cy="5687168"/>
          </a:xfrm>
          <a:custGeom>
            <a:avLst/>
            <a:gdLst>
              <a:gd name="connsiteX0" fmla="*/ 0 w 9551285"/>
              <a:gd name="connsiteY0" fmla="*/ 0 h 5687168"/>
              <a:gd name="connsiteX1" fmla="*/ 9551285 w 9551285"/>
              <a:gd name="connsiteY1" fmla="*/ 0 h 5687168"/>
              <a:gd name="connsiteX2" fmla="*/ 9551285 w 9551285"/>
              <a:gd name="connsiteY2" fmla="*/ 5687168 h 5687168"/>
              <a:gd name="connsiteX3" fmla="*/ 3359300 w 9551285"/>
              <a:gd name="connsiteY3" fmla="*/ 5687168 h 5687168"/>
              <a:gd name="connsiteX4" fmla="*/ 0 w 9551285"/>
              <a:gd name="connsiteY4" fmla="*/ 2327868 h 5687168"/>
              <a:gd name="connsiteX5" fmla="*/ 0 w 9551285"/>
              <a:gd name="connsiteY5" fmla="*/ 0 h 568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1285" h="5687168">
                <a:moveTo>
                  <a:pt x="0" y="0"/>
                </a:moveTo>
                <a:lnTo>
                  <a:pt x="9551285" y="0"/>
                </a:lnTo>
                <a:lnTo>
                  <a:pt x="9551285" y="5687168"/>
                </a:lnTo>
                <a:lnTo>
                  <a:pt x="3359300" y="5687168"/>
                </a:lnTo>
                <a:cubicBezTo>
                  <a:pt x="1504010" y="5687168"/>
                  <a:pt x="0" y="4183158"/>
                  <a:pt x="0" y="2327868"/>
                </a:cubicBezTo>
                <a:lnTo>
                  <a:pt x="0" y="0"/>
                </a:lnTo>
                <a:close/>
              </a:path>
            </a:pathLst>
          </a:custGeom>
          <a:gradFill flip="none" rotWithShape="1">
            <a:gsLst>
              <a:gs pos="0">
                <a:schemeClr val="accent4">
                  <a:lumMod val="60000"/>
                  <a:lumOff val="40000"/>
                </a:schemeClr>
              </a:gs>
              <a:gs pos="100000">
                <a:srgbClr val="F5670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Freeform 20"/>
          <p:cNvSpPr/>
          <p:nvPr/>
        </p:nvSpPr>
        <p:spPr bwMode="auto">
          <a:xfrm rot="18376696">
            <a:off x="4425834" y="900290"/>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46" name="TextBox 45"/>
          <p:cNvSpPr txBox="1"/>
          <p:nvPr/>
        </p:nvSpPr>
        <p:spPr>
          <a:xfrm>
            <a:off x="5821680" y="920115"/>
            <a:ext cx="5882005" cy="4084955"/>
          </a:xfrm>
          <a:prstGeom prst="rect">
            <a:avLst/>
          </a:prstGeom>
          <a:noFill/>
        </p:spPr>
        <p:txBody>
          <a:bodyPr wrap="square" rtlCol="0">
            <a:noAutofit/>
          </a:bodyPr>
          <a:lstStyle/>
          <a:p>
            <a:pPr marL="457200" indent="-457200" algn="just">
              <a:buFont typeface="Wingdings" panose="05000000000000000000" charset="0"/>
              <a:buChar char="§"/>
            </a:pPr>
            <a:r>
              <a:rPr lang="en-US" altLang="fr-FR" sz="2600" b="1" dirty="0">
                <a:solidFill>
                  <a:schemeClr val="tx1">
                    <a:lumMod val="95000"/>
                    <a:lumOff val="5000"/>
                  </a:schemeClr>
                </a:solidFill>
                <a:latin typeface="Asap Condensed Condensed Medium" charset="0"/>
                <a:cs typeface="Asap Condensed Condensed Medium" charset="0"/>
                <a:sym typeface="+mn-ea"/>
              </a:rPr>
              <a:t>Organizing capacity-building sessions for CN</a:t>
            </a:r>
            <a:r>
              <a:rPr lang="" altLang="en-US" sz="2600" b="1" dirty="0">
                <a:solidFill>
                  <a:schemeClr val="tx1">
                    <a:lumMod val="95000"/>
                    <a:lumOff val="5000"/>
                  </a:schemeClr>
                </a:solidFill>
                <a:latin typeface="Asap Condensed Condensed Medium" charset="0"/>
                <a:cs typeface="Asap Condensed Condensed Medium" charset="0"/>
                <a:sym typeface="+mn-ea"/>
              </a:rPr>
              <a:t>Y</a:t>
            </a:r>
            <a:r>
              <a:rPr lang="en-US" altLang="fr-FR" sz="2600" b="1" dirty="0">
                <a:solidFill>
                  <a:schemeClr val="tx1">
                    <a:lumMod val="95000"/>
                    <a:lumOff val="5000"/>
                  </a:schemeClr>
                </a:solidFill>
                <a:latin typeface="Asap Condensed Condensed Medium" charset="0"/>
                <a:cs typeface="Asap Condensed Condensed Medium" charset="0"/>
                <a:sym typeface="+mn-ea"/>
              </a:rPr>
              <a:t>C (</a:t>
            </a:r>
            <a:r>
              <a:rPr lang="" altLang="en-US" sz="2600" b="1" dirty="0">
                <a:solidFill>
                  <a:schemeClr val="tx1">
                    <a:lumMod val="95000"/>
                    <a:lumOff val="5000"/>
                  </a:schemeClr>
                </a:solidFill>
                <a:latin typeface="Asap Condensed Condensed Medium" charset="0"/>
                <a:cs typeface="Asap Condensed Condensed Medium" charset="0"/>
                <a:sym typeface="+mn-ea"/>
              </a:rPr>
              <a:t>Cameroon </a:t>
            </a:r>
            <a:r>
              <a:rPr lang="en-US" altLang="fr-FR" sz="2600" b="1" dirty="0">
                <a:solidFill>
                  <a:schemeClr val="tx1">
                    <a:lumMod val="95000"/>
                    <a:lumOff val="5000"/>
                  </a:schemeClr>
                </a:solidFill>
                <a:latin typeface="Asap Condensed Condensed Medium" charset="0"/>
                <a:cs typeface="Asap Condensed Condensed Medium" charset="0"/>
                <a:sym typeface="+mn-ea"/>
              </a:rPr>
              <a:t>National Youth Council) bodies on resource mobilization.</a:t>
            </a:r>
            <a:endParaRPr lang="en-US" altLang="fr-FR" sz="2600" b="1" dirty="0">
              <a:solidFill>
                <a:schemeClr val="tx1">
                  <a:lumMod val="95000"/>
                  <a:lumOff val="5000"/>
                </a:schemeClr>
              </a:solidFill>
              <a:latin typeface="Asap Condensed Condensed Medium" charset="0"/>
              <a:cs typeface="Asap Condensed Condensed Medium" charset="0"/>
              <a:sym typeface="+mn-ea"/>
            </a:endParaRPr>
          </a:p>
          <a:p>
            <a:pPr marL="457200" indent="-457200" algn="just">
              <a:buFont typeface="Wingdings" panose="05000000000000000000" charset="0"/>
              <a:buChar char="§"/>
            </a:pPr>
            <a:r>
              <a:rPr lang="en-US" altLang="fr-FR" sz="2600" b="1" dirty="0">
                <a:solidFill>
                  <a:schemeClr val="tx1">
                    <a:lumMod val="95000"/>
                    <a:lumOff val="5000"/>
                  </a:schemeClr>
                </a:solidFill>
                <a:latin typeface="Asap Condensed Condensed Medium" charset="0"/>
                <a:cs typeface="Asap Condensed Condensed Medium" charset="0"/>
                <a:sym typeface="+mn-ea"/>
              </a:rPr>
              <a:t>Disseminating youth initiatives at the local, regional, and national levels through public information campaigns and developing videos showcasing success stories.</a:t>
            </a:r>
            <a:endParaRPr lang="en-US" altLang="fr-FR" sz="2600" b="1" dirty="0">
              <a:solidFill>
                <a:schemeClr val="tx1">
                  <a:lumMod val="95000"/>
                  <a:lumOff val="5000"/>
                </a:schemeClr>
              </a:solidFill>
              <a:latin typeface="Asap Condensed Condensed Medium" charset="0"/>
              <a:cs typeface="Asap Condensed Condensed Medium" charset="0"/>
              <a:sym typeface="+mn-ea"/>
            </a:endParaRPr>
          </a:p>
          <a:p>
            <a:pPr marL="457200" indent="-457200" algn="just">
              <a:buFont typeface="Wingdings" panose="05000000000000000000" charset="0"/>
              <a:buChar char="§"/>
            </a:pPr>
            <a:r>
              <a:rPr lang="en-US" altLang="fr-FR" sz="2600" b="1" dirty="0">
                <a:solidFill>
                  <a:schemeClr val="tx1">
                    <a:lumMod val="95000"/>
                    <a:lumOff val="5000"/>
                  </a:schemeClr>
                </a:solidFill>
                <a:latin typeface="Asap Condensed Condensed Medium" charset="0"/>
                <a:cs typeface="Asap Condensed Condensed Medium" charset="0"/>
                <a:sym typeface="+mn-ea"/>
              </a:rPr>
              <a:t>Payment of government subsidies during the year in question.</a:t>
            </a:r>
            <a:endParaRPr lang="en-US" altLang="fr-FR" sz="2600" b="1" dirty="0">
              <a:solidFill>
                <a:schemeClr val="tx1">
                  <a:lumMod val="95000"/>
                  <a:lumOff val="5000"/>
                </a:schemeClr>
              </a:solidFill>
              <a:latin typeface="Asap Condensed Condensed Medium" charset="0"/>
              <a:cs typeface="Asap Condensed Condensed Medium" charset="0"/>
              <a:sym typeface="+mn-ea"/>
            </a:endParaRPr>
          </a:p>
        </p:txBody>
      </p:sp>
      <p:sp>
        <p:nvSpPr>
          <p:cNvPr id="58" name="Freeform 20"/>
          <p:cNvSpPr/>
          <p:nvPr/>
        </p:nvSpPr>
        <p:spPr bwMode="auto">
          <a:xfrm rot="18376696">
            <a:off x="9335958" y="4186041"/>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32" name="Freeform 20"/>
          <p:cNvSpPr/>
          <p:nvPr/>
        </p:nvSpPr>
        <p:spPr bwMode="auto">
          <a:xfrm rot="5400000">
            <a:off x="561140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9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3" name="Freeform 20"/>
          <p:cNvSpPr/>
          <p:nvPr/>
        </p:nvSpPr>
        <p:spPr bwMode="auto">
          <a:xfrm rot="5400000">
            <a:off x="5977128"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5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6" name="Freeform 20"/>
          <p:cNvSpPr/>
          <p:nvPr/>
        </p:nvSpPr>
        <p:spPr bwMode="auto">
          <a:xfrm rot="5400000">
            <a:off x="634285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gradFill flip="none" rotWithShape="1">
            <a:gsLst>
              <a:gs pos="0">
                <a:srgbClr val="F5670F"/>
              </a:gs>
              <a:gs pos="100000">
                <a:schemeClr val="accent4">
                  <a:lumMod val="60000"/>
                  <a:lumOff val="40000"/>
                </a:schemeClr>
              </a:gs>
            </a:gsLst>
            <a:lin ang="2700000" scaled="1"/>
            <a:tileRect/>
          </a:gradFill>
          <a:ln>
            <a:noFill/>
          </a:ln>
          <a:effectLst/>
        </p:spPr>
        <p:txBody>
          <a:bodyPr vert="horz" wrap="square" lIns="91440" tIns="45720" rIns="91440" bIns="45720" numCol="1" anchor="t" anchorCtr="0" compatLnSpc="1"/>
          <a:lstStyle/>
          <a:p>
            <a:endParaRPr lang="en-US">
              <a:cs typeface="+mn-ea"/>
              <a:sym typeface="+mn-lt"/>
            </a:endParaRPr>
          </a:p>
        </p:txBody>
      </p:sp>
      <p:sp>
        <p:nvSpPr>
          <p:cNvPr id="4"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7" name="Zone de texte 6"/>
          <p:cNvSpPr txBox="1"/>
          <p:nvPr/>
        </p:nvSpPr>
        <p:spPr>
          <a:xfrm>
            <a:off x="1187450" y="3013710"/>
            <a:ext cx="3721100" cy="829945"/>
          </a:xfrm>
          <a:prstGeom prst="rect">
            <a:avLst/>
          </a:prstGeom>
          <a:noFill/>
        </p:spPr>
        <p:txBody>
          <a:bodyPr wrap="square" rtlCol="0">
            <a:spAutoFit/>
          </a:bodyPr>
          <a:p>
            <a:pPr algn="ctr"/>
            <a:r>
              <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rPr>
              <a:t>8. MAIN RECOMMENDATIONS</a:t>
            </a:r>
            <a:endPar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1+#ppt_w/2"/>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900"/>
                                  </p:stCondLst>
                                  <p:iterate type="wd">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 calcmode="lin" valueType="num">
                                      <p:cBhvr>
                                        <p:cTn id="13" dur="500" fill="hold"/>
                                        <p:tgtEl>
                                          <p:spTgt spid="46"/>
                                        </p:tgtEl>
                                        <p:attrNameLst>
                                          <p:attrName>style.rotation</p:attrName>
                                        </p:attrNameLst>
                                      </p:cBhvr>
                                      <p:tavLst>
                                        <p:tav tm="0">
                                          <p:val>
                                            <p:fltVal val="360"/>
                                          </p:val>
                                        </p:tav>
                                        <p:tav tm="100000">
                                          <p:val>
                                            <p:fltVal val="0"/>
                                          </p:val>
                                        </p:tav>
                                      </p:tavLst>
                                    </p:anim>
                                    <p:animEffect transition="in" filter="fade">
                                      <p:cBhvr>
                                        <p:cTn id="14" dur="500"/>
                                        <p:tgtEl>
                                          <p:spTgt spid="46"/>
                                        </p:tgtEl>
                                      </p:cBhvr>
                                    </p:animEffect>
                                  </p:childTnLst>
                                </p:cTn>
                              </p:par>
                              <p:par>
                                <p:cTn id="15" presetID="49" presetClass="entr" presetSubtype="0" decel="100000" fill="hold" grpId="0" nodeType="withEffect">
                                  <p:stCondLst>
                                    <p:cond delay="22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fltVal val="0"/>
                                          </p:val>
                                        </p:tav>
                                        <p:tav tm="100000">
                                          <p:val>
                                            <p:strVal val="#ppt_w"/>
                                          </p:val>
                                        </p:tav>
                                      </p:tavLst>
                                    </p:anim>
                                    <p:anim calcmode="lin" valueType="num">
                                      <p:cBhvr>
                                        <p:cTn id="18" dur="1000" fill="hold"/>
                                        <p:tgtEl>
                                          <p:spTgt spid="45"/>
                                        </p:tgtEl>
                                        <p:attrNameLst>
                                          <p:attrName>ppt_h</p:attrName>
                                        </p:attrNameLst>
                                      </p:cBhvr>
                                      <p:tavLst>
                                        <p:tav tm="0">
                                          <p:val>
                                            <p:fltVal val="0"/>
                                          </p:val>
                                        </p:tav>
                                        <p:tav tm="100000">
                                          <p:val>
                                            <p:strVal val="#ppt_h"/>
                                          </p:val>
                                        </p:tav>
                                      </p:tavLst>
                                    </p:anim>
                                    <p:anim calcmode="lin" valueType="num">
                                      <p:cBhvr>
                                        <p:cTn id="19" dur="1000" fill="hold"/>
                                        <p:tgtEl>
                                          <p:spTgt spid="45"/>
                                        </p:tgtEl>
                                        <p:attrNameLst>
                                          <p:attrName>style.rotation</p:attrName>
                                        </p:attrNameLst>
                                      </p:cBhvr>
                                      <p:tavLst>
                                        <p:tav tm="0">
                                          <p:val>
                                            <p:fltVal val="360"/>
                                          </p:val>
                                        </p:tav>
                                        <p:tav tm="100000">
                                          <p:val>
                                            <p:fltVal val="0"/>
                                          </p:val>
                                        </p:tav>
                                      </p:tavLst>
                                    </p:anim>
                                    <p:animEffect transition="in" filter="fade">
                                      <p:cBhvr>
                                        <p:cTn id="20" dur="1000"/>
                                        <p:tgtEl>
                                          <p:spTgt spid="45"/>
                                        </p:tgtEl>
                                      </p:cBhvr>
                                    </p:animEffect>
                                  </p:childTnLst>
                                </p:cTn>
                              </p:par>
                              <p:par>
                                <p:cTn id="21" presetID="49" presetClass="entr" presetSubtype="0" decel="100000" fill="hold" grpId="0" nodeType="withEffect">
                                  <p:stCondLst>
                                    <p:cond delay="29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1000" fill="hold"/>
                                        <p:tgtEl>
                                          <p:spTgt spid="58"/>
                                        </p:tgtEl>
                                        <p:attrNameLst>
                                          <p:attrName>ppt_w</p:attrName>
                                        </p:attrNameLst>
                                      </p:cBhvr>
                                      <p:tavLst>
                                        <p:tav tm="0">
                                          <p:val>
                                            <p:fltVal val="0"/>
                                          </p:val>
                                        </p:tav>
                                        <p:tav tm="100000">
                                          <p:val>
                                            <p:strVal val="#ppt_w"/>
                                          </p:val>
                                        </p:tav>
                                      </p:tavLst>
                                    </p:anim>
                                    <p:anim calcmode="lin" valueType="num">
                                      <p:cBhvr>
                                        <p:cTn id="24" dur="1000" fill="hold"/>
                                        <p:tgtEl>
                                          <p:spTgt spid="58"/>
                                        </p:tgtEl>
                                        <p:attrNameLst>
                                          <p:attrName>ppt_h</p:attrName>
                                        </p:attrNameLst>
                                      </p:cBhvr>
                                      <p:tavLst>
                                        <p:tav tm="0">
                                          <p:val>
                                            <p:fltVal val="0"/>
                                          </p:val>
                                        </p:tav>
                                        <p:tav tm="100000">
                                          <p:val>
                                            <p:strVal val="#ppt_h"/>
                                          </p:val>
                                        </p:tav>
                                      </p:tavLst>
                                    </p:anim>
                                    <p:anim calcmode="lin" valueType="num">
                                      <p:cBhvr>
                                        <p:cTn id="25" dur="1000" fill="hold"/>
                                        <p:tgtEl>
                                          <p:spTgt spid="58"/>
                                        </p:tgtEl>
                                        <p:attrNameLst>
                                          <p:attrName>style.rotation</p:attrName>
                                        </p:attrNameLst>
                                      </p:cBhvr>
                                      <p:tavLst>
                                        <p:tav tm="0">
                                          <p:val>
                                            <p:fltVal val="360"/>
                                          </p:val>
                                        </p:tav>
                                        <p:tav tm="100000">
                                          <p:val>
                                            <p:fltVal val="0"/>
                                          </p:val>
                                        </p:tav>
                                      </p:tavLst>
                                    </p:anim>
                                    <p:animEffect transition="in" filter="fade">
                                      <p:cBhvr>
                                        <p:cTn id="26" dur="1000"/>
                                        <p:tgtEl>
                                          <p:spTgt spid="58"/>
                                        </p:tgtEl>
                                      </p:cBhvr>
                                    </p:animEffect>
                                  </p:childTnLst>
                                </p:cTn>
                              </p:par>
                              <p:par>
                                <p:cTn id="27" presetID="49" presetClass="entr" presetSubtype="0" decel="100000" fill="hold" grpId="0" nodeType="withEffect">
                                  <p:stCondLst>
                                    <p:cond delay="25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 calcmode="lin" valueType="num">
                                      <p:cBhvr>
                                        <p:cTn id="31" dur="500" fill="hold"/>
                                        <p:tgtEl>
                                          <p:spTgt spid="32"/>
                                        </p:tgtEl>
                                        <p:attrNameLst>
                                          <p:attrName>style.rotation</p:attrName>
                                        </p:attrNameLst>
                                      </p:cBhvr>
                                      <p:tavLst>
                                        <p:tav tm="0">
                                          <p:val>
                                            <p:fltVal val="360"/>
                                          </p:val>
                                        </p:tav>
                                        <p:tav tm="100000">
                                          <p:val>
                                            <p:fltVal val="0"/>
                                          </p:val>
                                        </p:tav>
                                      </p:tavLst>
                                    </p:anim>
                                    <p:animEffect transition="in" filter="fade">
                                      <p:cBhvr>
                                        <p:cTn id="32" dur="500"/>
                                        <p:tgtEl>
                                          <p:spTgt spid="32"/>
                                        </p:tgtEl>
                                      </p:cBhvr>
                                    </p:animEffect>
                                  </p:childTnLst>
                                </p:cTn>
                              </p:par>
                              <p:par>
                                <p:cTn id="33" presetID="49" presetClass="entr" presetSubtype="0" decel="100000" fill="hold" grpId="0" nodeType="withEffect">
                                  <p:stCondLst>
                                    <p:cond delay="28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 calcmode="lin" valueType="num">
                                      <p:cBhvr>
                                        <p:cTn id="37" dur="500" fill="hold"/>
                                        <p:tgtEl>
                                          <p:spTgt spid="33"/>
                                        </p:tgtEl>
                                        <p:attrNameLst>
                                          <p:attrName>style.rotation</p:attrName>
                                        </p:attrNameLst>
                                      </p:cBhvr>
                                      <p:tavLst>
                                        <p:tav tm="0">
                                          <p:val>
                                            <p:fltVal val="360"/>
                                          </p:val>
                                        </p:tav>
                                        <p:tav tm="100000">
                                          <p:val>
                                            <p:fltVal val="0"/>
                                          </p:val>
                                        </p:tav>
                                      </p:tavLst>
                                    </p:anim>
                                    <p:animEffect transition="in" filter="fade">
                                      <p:cBhvr>
                                        <p:cTn id="38" dur="500"/>
                                        <p:tgtEl>
                                          <p:spTgt spid="33"/>
                                        </p:tgtEl>
                                      </p:cBhvr>
                                    </p:animEffect>
                                  </p:childTnLst>
                                </p:cTn>
                              </p:par>
                              <p:par>
                                <p:cTn id="39" presetID="49" presetClass="entr" presetSubtype="0" decel="100000" fill="hold" grpId="0" nodeType="withEffect">
                                  <p:stCondLst>
                                    <p:cond delay="31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par>
                                <p:cTn id="45" presetID="23" presetClass="entr" presetSubtype="16" fill="hold" grpId="0" nodeType="withEffect">
                                  <p:stCondLst>
                                    <p:cond delay="1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5" grpId="0" bldLvl="0" animBg="1"/>
      <p:bldP spid="46" grpId="0"/>
      <p:bldP spid="58" grpId="0" bldLvl="0" animBg="1"/>
      <p:bldP spid="32" grpId="0" bldLvl="0" animBg="1"/>
      <p:bldP spid="33" grpId="0" bldLvl="0" animBg="1"/>
      <p:bldP spid="36"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a:off x="2640715" y="0"/>
            <a:ext cx="9551285" cy="5687168"/>
          </a:xfrm>
          <a:custGeom>
            <a:avLst/>
            <a:gdLst>
              <a:gd name="connsiteX0" fmla="*/ 0 w 9551285"/>
              <a:gd name="connsiteY0" fmla="*/ 0 h 5687168"/>
              <a:gd name="connsiteX1" fmla="*/ 9551285 w 9551285"/>
              <a:gd name="connsiteY1" fmla="*/ 0 h 5687168"/>
              <a:gd name="connsiteX2" fmla="*/ 9551285 w 9551285"/>
              <a:gd name="connsiteY2" fmla="*/ 5687168 h 5687168"/>
              <a:gd name="connsiteX3" fmla="*/ 3359300 w 9551285"/>
              <a:gd name="connsiteY3" fmla="*/ 5687168 h 5687168"/>
              <a:gd name="connsiteX4" fmla="*/ 0 w 9551285"/>
              <a:gd name="connsiteY4" fmla="*/ 2327868 h 5687168"/>
              <a:gd name="connsiteX5" fmla="*/ 0 w 9551285"/>
              <a:gd name="connsiteY5" fmla="*/ 0 h 568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1285" h="5687168">
                <a:moveTo>
                  <a:pt x="0" y="0"/>
                </a:moveTo>
                <a:lnTo>
                  <a:pt x="9551285" y="0"/>
                </a:lnTo>
                <a:lnTo>
                  <a:pt x="9551285" y="5687168"/>
                </a:lnTo>
                <a:lnTo>
                  <a:pt x="3359300" y="5687168"/>
                </a:lnTo>
                <a:cubicBezTo>
                  <a:pt x="1504010" y="5687168"/>
                  <a:pt x="0" y="4183158"/>
                  <a:pt x="0" y="2327868"/>
                </a:cubicBezTo>
                <a:lnTo>
                  <a:pt x="0" y="0"/>
                </a:lnTo>
                <a:close/>
              </a:path>
            </a:pathLst>
          </a:custGeom>
          <a:gradFill flip="none" rotWithShape="1">
            <a:gsLst>
              <a:gs pos="0">
                <a:schemeClr val="accent4">
                  <a:lumMod val="60000"/>
                  <a:lumOff val="40000"/>
                </a:schemeClr>
              </a:gs>
              <a:gs pos="100000">
                <a:srgbClr val="F5670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Freeform 20"/>
          <p:cNvSpPr/>
          <p:nvPr/>
        </p:nvSpPr>
        <p:spPr bwMode="auto">
          <a:xfrm rot="18376696">
            <a:off x="4425834" y="900290"/>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46" name="TextBox 45"/>
          <p:cNvSpPr txBox="1"/>
          <p:nvPr/>
        </p:nvSpPr>
        <p:spPr>
          <a:xfrm>
            <a:off x="5821680" y="579120"/>
            <a:ext cx="5882005" cy="4773930"/>
          </a:xfrm>
          <a:prstGeom prst="rect">
            <a:avLst/>
          </a:prstGeom>
          <a:noFill/>
        </p:spPr>
        <p:txBody>
          <a:bodyPr wrap="square" rtlCol="0">
            <a:noAutofit/>
          </a:bodyPr>
          <a:lstStyle/>
          <a:p>
            <a:pPr marL="342900" indent="-342900" algn="just">
              <a:buFont typeface="Wingdings" panose="05000000000000000000" charset="0"/>
              <a:buChar char="ü"/>
            </a:pPr>
            <a:r>
              <a:rPr lang="en-US" altLang="fr-FR" sz="2800" b="1" dirty="0">
                <a:solidFill>
                  <a:schemeClr val="tx1">
                    <a:lumMod val="95000"/>
                    <a:lumOff val="5000"/>
                  </a:schemeClr>
                </a:solidFill>
                <a:latin typeface="Asap Condensed Condensed Medium" charset="0"/>
                <a:cs typeface="Asap Condensed Condensed Medium" charset="0"/>
                <a:sym typeface="+mn-ea"/>
              </a:rPr>
              <a:t>Participation of the Presidents of the Executive Boards of the National Youth Council from the 360 ​​</a:t>
            </a:r>
            <a:r>
              <a:rPr lang="" altLang="en-US" sz="2800" b="1" dirty="0">
                <a:solidFill>
                  <a:schemeClr val="tx1">
                    <a:lumMod val="95000"/>
                    <a:lumOff val="5000"/>
                  </a:schemeClr>
                </a:solidFill>
                <a:latin typeface="Asap Condensed Condensed Medium" charset="0"/>
                <a:cs typeface="Asap Condensed Condensed Medium" charset="0"/>
                <a:sym typeface="+mn-ea"/>
              </a:rPr>
              <a:t>sub-divisions</a:t>
            </a:r>
            <a:r>
              <a:rPr lang="en-US" altLang="fr-FR" sz="2800" b="1" dirty="0">
                <a:solidFill>
                  <a:schemeClr val="tx1">
                    <a:lumMod val="95000"/>
                    <a:lumOff val="5000"/>
                  </a:schemeClr>
                </a:solidFill>
                <a:latin typeface="Asap Condensed Condensed Medium" charset="0"/>
                <a:cs typeface="Asap Condensed Condensed Medium" charset="0"/>
                <a:sym typeface="+mn-ea"/>
              </a:rPr>
              <a:t>, 58 d</a:t>
            </a:r>
            <a:r>
              <a:rPr lang="" altLang="en-US" sz="2800" b="1" dirty="0">
                <a:solidFill>
                  <a:schemeClr val="tx1">
                    <a:lumMod val="95000"/>
                    <a:lumOff val="5000"/>
                  </a:schemeClr>
                </a:solidFill>
                <a:latin typeface="Asap Condensed Condensed Medium" charset="0"/>
                <a:cs typeface="Asap Condensed Condensed Medium" charset="0"/>
                <a:sym typeface="+mn-ea"/>
              </a:rPr>
              <a:t>ivisions</a:t>
            </a:r>
            <a:r>
              <a:rPr lang="en-US" altLang="fr-FR" sz="2800" b="1" dirty="0">
                <a:solidFill>
                  <a:schemeClr val="tx1">
                    <a:lumMod val="95000"/>
                    <a:lumOff val="5000"/>
                  </a:schemeClr>
                </a:solidFill>
                <a:latin typeface="Asap Condensed Condensed Medium" charset="0"/>
                <a:cs typeface="Asap Condensed Condensed Medium" charset="0"/>
                <a:sym typeface="+mn-ea"/>
              </a:rPr>
              <a:t>, and 10 regions, as well as the National Executive Board</a:t>
            </a:r>
            <a:r>
              <a:rPr lang="" altLang="en-US" sz="2800" b="1" dirty="0">
                <a:solidFill>
                  <a:schemeClr val="tx1">
                    <a:lumMod val="95000"/>
                    <a:lumOff val="5000"/>
                  </a:schemeClr>
                </a:solidFill>
                <a:latin typeface="Asap Condensed Condensed Medium" charset="0"/>
                <a:cs typeface="Asap Condensed Condensed Medium" charset="0"/>
                <a:sym typeface="+mn-ea"/>
              </a:rPr>
              <a:t>.</a:t>
            </a:r>
            <a:endParaRPr lang="en-US" altLang="fr-FR" sz="2800" b="1" dirty="0">
              <a:solidFill>
                <a:schemeClr val="tx1">
                  <a:lumMod val="95000"/>
                  <a:lumOff val="5000"/>
                </a:schemeClr>
              </a:solidFill>
              <a:latin typeface="Asap Condensed Condensed Medium" charset="0"/>
              <a:cs typeface="Asap Condensed Condensed Medium" charset="0"/>
              <a:sym typeface="+mn-ea"/>
            </a:endParaRPr>
          </a:p>
          <a:p>
            <a:pPr marL="342900" indent="-342900" algn="just">
              <a:buFont typeface="Wingdings" panose="05000000000000000000" charset="0"/>
              <a:buChar char="ü"/>
            </a:pPr>
            <a:r>
              <a:rPr lang="en-US" altLang="fr-FR" sz="2800" b="1" dirty="0">
                <a:solidFill>
                  <a:schemeClr val="tx1">
                    <a:lumMod val="95000"/>
                    <a:lumOff val="5000"/>
                  </a:schemeClr>
                </a:solidFill>
                <a:latin typeface="Asap Condensed Condensed Medium" charset="0"/>
                <a:cs typeface="Asap Condensed Condensed Medium" charset="0"/>
                <a:sym typeface="+mn-ea"/>
              </a:rPr>
              <a:t>Mobilization of Young Volunteers to mentor their peers</a:t>
            </a:r>
            <a:r>
              <a:rPr lang="" altLang="en-US" sz="2800" b="1" dirty="0">
                <a:solidFill>
                  <a:schemeClr val="tx1">
                    <a:lumMod val="95000"/>
                    <a:lumOff val="5000"/>
                  </a:schemeClr>
                </a:solidFill>
                <a:latin typeface="Asap Condensed Condensed Medium" charset="0"/>
                <a:cs typeface="Asap Condensed Condensed Medium" charset="0"/>
                <a:sym typeface="+mn-ea"/>
              </a:rPr>
              <a:t>.</a:t>
            </a:r>
            <a:endParaRPr lang="en-US" altLang="fr-FR" sz="2800" b="1" dirty="0">
              <a:solidFill>
                <a:schemeClr val="tx1">
                  <a:lumMod val="95000"/>
                  <a:lumOff val="5000"/>
                </a:schemeClr>
              </a:solidFill>
              <a:latin typeface="Asap Condensed Condensed Medium" charset="0"/>
              <a:cs typeface="Asap Condensed Condensed Medium" charset="0"/>
              <a:sym typeface="+mn-ea"/>
            </a:endParaRPr>
          </a:p>
          <a:p>
            <a:pPr marL="342900" indent="-342900" algn="just">
              <a:buFont typeface="Wingdings" panose="05000000000000000000" charset="0"/>
              <a:buChar char="ü"/>
            </a:pPr>
            <a:r>
              <a:rPr lang="en-US" altLang="fr-FR" sz="2800" b="1" dirty="0">
                <a:solidFill>
                  <a:schemeClr val="tx1">
                    <a:lumMod val="95000"/>
                    <a:lumOff val="5000"/>
                  </a:schemeClr>
                </a:solidFill>
                <a:latin typeface="Asap Condensed Condensed Medium" charset="0"/>
                <a:cs typeface="Asap Condensed Condensed Medium" charset="0"/>
                <a:sym typeface="+mn-ea"/>
              </a:rPr>
              <a:t>Co-moderation of the panels</a:t>
            </a:r>
            <a:r>
              <a:rPr lang="" altLang="en-US" sz="2800" b="1" dirty="0">
                <a:solidFill>
                  <a:schemeClr val="tx1">
                    <a:lumMod val="95000"/>
                    <a:lumOff val="5000"/>
                  </a:schemeClr>
                </a:solidFill>
                <a:latin typeface="Asap Condensed Condensed Medium" charset="0"/>
                <a:cs typeface="Asap Condensed Condensed Medium" charset="0"/>
                <a:sym typeface="+mn-ea"/>
              </a:rPr>
              <a:t>.</a:t>
            </a:r>
            <a:endParaRPr lang="en-US" altLang="fr-FR" sz="2800" b="1" dirty="0">
              <a:solidFill>
                <a:schemeClr val="tx1">
                  <a:lumMod val="95000"/>
                  <a:lumOff val="5000"/>
                </a:schemeClr>
              </a:solidFill>
              <a:latin typeface="Asap Condensed Condensed Medium" charset="0"/>
              <a:cs typeface="Asap Condensed Condensed Medium" charset="0"/>
              <a:sym typeface="+mn-ea"/>
            </a:endParaRPr>
          </a:p>
          <a:p>
            <a:pPr marL="342900" indent="-342900" algn="just">
              <a:buFont typeface="Wingdings" panose="05000000000000000000" charset="0"/>
              <a:buChar char="ü"/>
            </a:pPr>
            <a:r>
              <a:rPr lang="en-US" altLang="fr-FR" sz="2800" b="1" dirty="0">
                <a:solidFill>
                  <a:schemeClr val="tx1">
                    <a:lumMod val="95000"/>
                    <a:lumOff val="5000"/>
                  </a:schemeClr>
                </a:solidFill>
                <a:latin typeface="Asap Condensed Condensed Medium" charset="0"/>
                <a:cs typeface="Asap Condensed Condensed Medium" charset="0"/>
                <a:sym typeface="+mn-ea"/>
              </a:rPr>
              <a:t>Reporting on the panel sessions</a:t>
            </a:r>
            <a:r>
              <a:rPr lang="" altLang="en-US" sz="2800" b="1" dirty="0">
                <a:solidFill>
                  <a:schemeClr val="tx1">
                    <a:lumMod val="95000"/>
                    <a:lumOff val="5000"/>
                  </a:schemeClr>
                </a:solidFill>
                <a:latin typeface="Asap Condensed Condensed Medium" charset="0"/>
                <a:cs typeface="Asap Condensed Condensed Medium" charset="0"/>
                <a:sym typeface="+mn-ea"/>
              </a:rPr>
              <a:t>.</a:t>
            </a:r>
            <a:endParaRPr lang="en-US" altLang="fr-FR" sz="2800" b="1" dirty="0">
              <a:solidFill>
                <a:schemeClr val="tx1">
                  <a:lumMod val="95000"/>
                  <a:lumOff val="5000"/>
                </a:schemeClr>
              </a:solidFill>
              <a:latin typeface="Asap Condensed Condensed Medium" charset="0"/>
              <a:cs typeface="Asap Condensed Condensed Medium" charset="0"/>
              <a:sym typeface="+mn-ea"/>
            </a:endParaRPr>
          </a:p>
          <a:p>
            <a:pPr marL="342900" indent="-342900" algn="just">
              <a:buFont typeface="Wingdings" panose="05000000000000000000" charset="0"/>
              <a:buChar char="ü"/>
            </a:pPr>
            <a:r>
              <a:rPr lang="en-US" altLang="fr-FR" sz="2800" b="1" dirty="0">
                <a:solidFill>
                  <a:schemeClr val="tx1">
                    <a:lumMod val="95000"/>
                    <a:lumOff val="5000"/>
                  </a:schemeClr>
                </a:solidFill>
                <a:latin typeface="Asap Condensed Condensed Medium" charset="0"/>
                <a:cs typeface="Asap Condensed Condensed Medium" charset="0"/>
                <a:sym typeface="+mn-ea"/>
              </a:rPr>
              <a:t>Support for the drafting of the Final Communiqu</a:t>
            </a:r>
            <a:r>
              <a:rPr lang="en-US" altLang="en-US" sz="2800" b="1" dirty="0">
                <a:solidFill>
                  <a:schemeClr val="tx1">
                    <a:lumMod val="95000"/>
                    <a:lumOff val="5000"/>
                  </a:schemeClr>
                </a:solidFill>
                <a:latin typeface="Asap Condensed Condensed Medium" charset="0"/>
                <a:cs typeface="Asap Condensed Condensed Medium" charset="0"/>
                <a:sym typeface="+mn-ea"/>
              </a:rPr>
              <a:t>é</a:t>
            </a:r>
            <a:r>
              <a:rPr lang="en-US" altLang="fr-FR" sz="2800" b="1" dirty="0">
                <a:solidFill>
                  <a:schemeClr val="tx1">
                    <a:lumMod val="95000"/>
                    <a:lumOff val="5000"/>
                  </a:schemeClr>
                </a:solidFill>
                <a:latin typeface="Asap Condensed Condensed Medium" charset="0"/>
                <a:cs typeface="Asap Condensed Condensed Medium" charset="0"/>
                <a:sym typeface="+mn-ea"/>
              </a:rPr>
              <a:t>.</a:t>
            </a:r>
            <a:endParaRPr lang="en-US" altLang="fr-FR" sz="2800" b="1" dirty="0">
              <a:solidFill>
                <a:schemeClr val="tx1">
                  <a:lumMod val="95000"/>
                  <a:lumOff val="5000"/>
                </a:schemeClr>
              </a:solidFill>
              <a:latin typeface="Asap Condensed Condensed Medium" charset="0"/>
              <a:cs typeface="Asap Condensed Condensed Medium" charset="0"/>
              <a:sym typeface="+mn-ea"/>
            </a:endParaRPr>
          </a:p>
        </p:txBody>
      </p:sp>
      <p:sp>
        <p:nvSpPr>
          <p:cNvPr id="58" name="Freeform 20"/>
          <p:cNvSpPr/>
          <p:nvPr/>
        </p:nvSpPr>
        <p:spPr bwMode="auto">
          <a:xfrm rot="18376696">
            <a:off x="9335958" y="4186041"/>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32" name="Freeform 20"/>
          <p:cNvSpPr/>
          <p:nvPr/>
        </p:nvSpPr>
        <p:spPr bwMode="auto">
          <a:xfrm rot="5400000">
            <a:off x="561140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9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3" name="Freeform 20"/>
          <p:cNvSpPr/>
          <p:nvPr/>
        </p:nvSpPr>
        <p:spPr bwMode="auto">
          <a:xfrm rot="5400000">
            <a:off x="5977128"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95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6" name="Freeform 20"/>
          <p:cNvSpPr/>
          <p:nvPr/>
        </p:nvSpPr>
        <p:spPr bwMode="auto">
          <a:xfrm rot="5400000">
            <a:off x="634285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gradFill flip="none" rotWithShape="1">
            <a:gsLst>
              <a:gs pos="0">
                <a:srgbClr val="F5670F"/>
              </a:gs>
              <a:gs pos="100000">
                <a:schemeClr val="accent4">
                  <a:lumMod val="60000"/>
                  <a:lumOff val="40000"/>
                </a:schemeClr>
              </a:gs>
            </a:gsLst>
            <a:lin ang="2700000" scaled="1"/>
            <a:tileRect/>
          </a:gradFill>
          <a:ln>
            <a:noFill/>
          </a:ln>
          <a:effectLst/>
        </p:spPr>
        <p:txBody>
          <a:bodyPr vert="horz" wrap="square" lIns="91440" tIns="45720" rIns="91440" bIns="45720" numCol="1" anchor="t" anchorCtr="0" compatLnSpc="1"/>
          <a:lstStyle/>
          <a:p>
            <a:endParaRPr lang="en-US">
              <a:cs typeface="+mn-ea"/>
              <a:sym typeface="+mn-lt"/>
            </a:endParaRPr>
          </a:p>
        </p:txBody>
      </p:sp>
      <p:sp>
        <p:nvSpPr>
          <p:cNvPr id="4"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7" name="Zone de texte 6"/>
          <p:cNvSpPr txBox="1"/>
          <p:nvPr/>
        </p:nvSpPr>
        <p:spPr>
          <a:xfrm>
            <a:off x="1187450" y="2644775"/>
            <a:ext cx="3721100" cy="1568450"/>
          </a:xfrm>
          <a:prstGeom prst="rect">
            <a:avLst/>
          </a:prstGeom>
          <a:noFill/>
        </p:spPr>
        <p:txBody>
          <a:bodyPr wrap="square" rtlCol="0">
            <a:spAutoFit/>
          </a:bodyPr>
          <a:p>
            <a:pPr algn="ctr"/>
            <a:r>
              <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rPr>
              <a:t>9. CONTRIBUTION TO THE </a:t>
            </a:r>
            <a:r>
              <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rPr>
              <a:t>2026</a:t>
            </a:r>
            <a:endPar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endParaRPr>
          </a:p>
          <a:p>
            <a:pPr algn="ctr"/>
            <a:r>
              <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rPr>
              <a:t>NATIONAL YOUTH FORUM </a:t>
            </a:r>
            <a:endParaRPr lang="en-US" altLang="fr-FR" sz="2400" b="1" noProof="0" dirty="0">
              <a:ln>
                <a:noFill/>
              </a:ln>
              <a:solidFill>
                <a:srgbClr val="F5670F"/>
              </a:solidFill>
              <a:effectLst/>
              <a:uLnTx/>
              <a:uFillTx/>
              <a:latin typeface="Arial Black" panose="020B0A04020102020204" charset="0"/>
              <a:ea typeface="+mj-ea"/>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1+#ppt_w/2"/>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900"/>
                                  </p:stCondLst>
                                  <p:iterate type="wd">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 calcmode="lin" valueType="num">
                                      <p:cBhvr>
                                        <p:cTn id="13" dur="500" fill="hold"/>
                                        <p:tgtEl>
                                          <p:spTgt spid="46"/>
                                        </p:tgtEl>
                                        <p:attrNameLst>
                                          <p:attrName>style.rotation</p:attrName>
                                        </p:attrNameLst>
                                      </p:cBhvr>
                                      <p:tavLst>
                                        <p:tav tm="0">
                                          <p:val>
                                            <p:fltVal val="360"/>
                                          </p:val>
                                        </p:tav>
                                        <p:tav tm="100000">
                                          <p:val>
                                            <p:fltVal val="0"/>
                                          </p:val>
                                        </p:tav>
                                      </p:tavLst>
                                    </p:anim>
                                    <p:animEffect transition="in" filter="fade">
                                      <p:cBhvr>
                                        <p:cTn id="14" dur="500"/>
                                        <p:tgtEl>
                                          <p:spTgt spid="46"/>
                                        </p:tgtEl>
                                      </p:cBhvr>
                                    </p:animEffect>
                                  </p:childTnLst>
                                </p:cTn>
                              </p:par>
                              <p:par>
                                <p:cTn id="15" presetID="49" presetClass="entr" presetSubtype="0" decel="100000" fill="hold" grpId="0" nodeType="withEffect">
                                  <p:stCondLst>
                                    <p:cond delay="22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fltVal val="0"/>
                                          </p:val>
                                        </p:tav>
                                        <p:tav tm="100000">
                                          <p:val>
                                            <p:strVal val="#ppt_w"/>
                                          </p:val>
                                        </p:tav>
                                      </p:tavLst>
                                    </p:anim>
                                    <p:anim calcmode="lin" valueType="num">
                                      <p:cBhvr>
                                        <p:cTn id="18" dur="1000" fill="hold"/>
                                        <p:tgtEl>
                                          <p:spTgt spid="45"/>
                                        </p:tgtEl>
                                        <p:attrNameLst>
                                          <p:attrName>ppt_h</p:attrName>
                                        </p:attrNameLst>
                                      </p:cBhvr>
                                      <p:tavLst>
                                        <p:tav tm="0">
                                          <p:val>
                                            <p:fltVal val="0"/>
                                          </p:val>
                                        </p:tav>
                                        <p:tav tm="100000">
                                          <p:val>
                                            <p:strVal val="#ppt_h"/>
                                          </p:val>
                                        </p:tav>
                                      </p:tavLst>
                                    </p:anim>
                                    <p:anim calcmode="lin" valueType="num">
                                      <p:cBhvr>
                                        <p:cTn id="19" dur="1000" fill="hold"/>
                                        <p:tgtEl>
                                          <p:spTgt spid="45"/>
                                        </p:tgtEl>
                                        <p:attrNameLst>
                                          <p:attrName>style.rotation</p:attrName>
                                        </p:attrNameLst>
                                      </p:cBhvr>
                                      <p:tavLst>
                                        <p:tav tm="0">
                                          <p:val>
                                            <p:fltVal val="360"/>
                                          </p:val>
                                        </p:tav>
                                        <p:tav tm="100000">
                                          <p:val>
                                            <p:fltVal val="0"/>
                                          </p:val>
                                        </p:tav>
                                      </p:tavLst>
                                    </p:anim>
                                    <p:animEffect transition="in" filter="fade">
                                      <p:cBhvr>
                                        <p:cTn id="20" dur="1000"/>
                                        <p:tgtEl>
                                          <p:spTgt spid="45"/>
                                        </p:tgtEl>
                                      </p:cBhvr>
                                    </p:animEffect>
                                  </p:childTnLst>
                                </p:cTn>
                              </p:par>
                              <p:par>
                                <p:cTn id="21" presetID="49" presetClass="entr" presetSubtype="0" decel="100000" fill="hold" grpId="0" nodeType="withEffect">
                                  <p:stCondLst>
                                    <p:cond delay="29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1000" fill="hold"/>
                                        <p:tgtEl>
                                          <p:spTgt spid="58"/>
                                        </p:tgtEl>
                                        <p:attrNameLst>
                                          <p:attrName>ppt_w</p:attrName>
                                        </p:attrNameLst>
                                      </p:cBhvr>
                                      <p:tavLst>
                                        <p:tav tm="0">
                                          <p:val>
                                            <p:fltVal val="0"/>
                                          </p:val>
                                        </p:tav>
                                        <p:tav tm="100000">
                                          <p:val>
                                            <p:strVal val="#ppt_w"/>
                                          </p:val>
                                        </p:tav>
                                      </p:tavLst>
                                    </p:anim>
                                    <p:anim calcmode="lin" valueType="num">
                                      <p:cBhvr>
                                        <p:cTn id="24" dur="1000" fill="hold"/>
                                        <p:tgtEl>
                                          <p:spTgt spid="58"/>
                                        </p:tgtEl>
                                        <p:attrNameLst>
                                          <p:attrName>ppt_h</p:attrName>
                                        </p:attrNameLst>
                                      </p:cBhvr>
                                      <p:tavLst>
                                        <p:tav tm="0">
                                          <p:val>
                                            <p:fltVal val="0"/>
                                          </p:val>
                                        </p:tav>
                                        <p:tav tm="100000">
                                          <p:val>
                                            <p:strVal val="#ppt_h"/>
                                          </p:val>
                                        </p:tav>
                                      </p:tavLst>
                                    </p:anim>
                                    <p:anim calcmode="lin" valueType="num">
                                      <p:cBhvr>
                                        <p:cTn id="25" dur="1000" fill="hold"/>
                                        <p:tgtEl>
                                          <p:spTgt spid="58"/>
                                        </p:tgtEl>
                                        <p:attrNameLst>
                                          <p:attrName>style.rotation</p:attrName>
                                        </p:attrNameLst>
                                      </p:cBhvr>
                                      <p:tavLst>
                                        <p:tav tm="0">
                                          <p:val>
                                            <p:fltVal val="360"/>
                                          </p:val>
                                        </p:tav>
                                        <p:tav tm="100000">
                                          <p:val>
                                            <p:fltVal val="0"/>
                                          </p:val>
                                        </p:tav>
                                      </p:tavLst>
                                    </p:anim>
                                    <p:animEffect transition="in" filter="fade">
                                      <p:cBhvr>
                                        <p:cTn id="26" dur="1000"/>
                                        <p:tgtEl>
                                          <p:spTgt spid="58"/>
                                        </p:tgtEl>
                                      </p:cBhvr>
                                    </p:animEffect>
                                  </p:childTnLst>
                                </p:cTn>
                              </p:par>
                              <p:par>
                                <p:cTn id="27" presetID="49" presetClass="entr" presetSubtype="0" decel="100000" fill="hold" grpId="0" nodeType="withEffect">
                                  <p:stCondLst>
                                    <p:cond delay="250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 calcmode="lin" valueType="num">
                                      <p:cBhvr>
                                        <p:cTn id="31" dur="500" fill="hold"/>
                                        <p:tgtEl>
                                          <p:spTgt spid="32"/>
                                        </p:tgtEl>
                                        <p:attrNameLst>
                                          <p:attrName>style.rotation</p:attrName>
                                        </p:attrNameLst>
                                      </p:cBhvr>
                                      <p:tavLst>
                                        <p:tav tm="0">
                                          <p:val>
                                            <p:fltVal val="360"/>
                                          </p:val>
                                        </p:tav>
                                        <p:tav tm="100000">
                                          <p:val>
                                            <p:fltVal val="0"/>
                                          </p:val>
                                        </p:tav>
                                      </p:tavLst>
                                    </p:anim>
                                    <p:animEffect transition="in" filter="fade">
                                      <p:cBhvr>
                                        <p:cTn id="32" dur="500"/>
                                        <p:tgtEl>
                                          <p:spTgt spid="32"/>
                                        </p:tgtEl>
                                      </p:cBhvr>
                                    </p:animEffect>
                                  </p:childTnLst>
                                </p:cTn>
                              </p:par>
                              <p:par>
                                <p:cTn id="33" presetID="49" presetClass="entr" presetSubtype="0" decel="100000" fill="hold" grpId="0" nodeType="withEffect">
                                  <p:stCondLst>
                                    <p:cond delay="28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 calcmode="lin" valueType="num">
                                      <p:cBhvr>
                                        <p:cTn id="37" dur="500" fill="hold"/>
                                        <p:tgtEl>
                                          <p:spTgt spid="33"/>
                                        </p:tgtEl>
                                        <p:attrNameLst>
                                          <p:attrName>style.rotation</p:attrName>
                                        </p:attrNameLst>
                                      </p:cBhvr>
                                      <p:tavLst>
                                        <p:tav tm="0">
                                          <p:val>
                                            <p:fltVal val="360"/>
                                          </p:val>
                                        </p:tav>
                                        <p:tav tm="100000">
                                          <p:val>
                                            <p:fltVal val="0"/>
                                          </p:val>
                                        </p:tav>
                                      </p:tavLst>
                                    </p:anim>
                                    <p:animEffect transition="in" filter="fade">
                                      <p:cBhvr>
                                        <p:cTn id="38" dur="500"/>
                                        <p:tgtEl>
                                          <p:spTgt spid="33"/>
                                        </p:tgtEl>
                                      </p:cBhvr>
                                    </p:animEffect>
                                  </p:childTnLst>
                                </p:cTn>
                              </p:par>
                              <p:par>
                                <p:cTn id="39" presetID="49" presetClass="entr" presetSubtype="0" decel="100000" fill="hold" grpId="0" nodeType="withEffect">
                                  <p:stCondLst>
                                    <p:cond delay="31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par>
                                <p:cTn id="45" presetID="23" presetClass="entr" presetSubtype="16" fill="hold" grpId="0" nodeType="withEffect">
                                  <p:stCondLst>
                                    <p:cond delay="1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5" grpId="0" bldLvl="0" animBg="1"/>
      <p:bldP spid="46" grpId="0"/>
      <p:bldP spid="58" grpId="0" bldLvl="0" animBg="1"/>
      <p:bldP spid="32" grpId="0" bldLvl="0" animBg="1"/>
      <p:bldP spid="33" grpId="0" bldLvl="0" animBg="1"/>
      <p:bldP spid="36"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319"/>
            <a:ext cx="12192000" cy="5758883"/>
          </a:xfrm>
          <a:custGeom>
            <a:avLst/>
            <a:gdLst>
              <a:gd name="connsiteX0" fmla="*/ 0 w 12192000"/>
              <a:gd name="connsiteY0" fmla="*/ 0 h 5559552"/>
              <a:gd name="connsiteX1" fmla="*/ 12192000 w 12192000"/>
              <a:gd name="connsiteY1" fmla="*/ 0 h 5559552"/>
              <a:gd name="connsiteX2" fmla="*/ 12192000 w 12192000"/>
              <a:gd name="connsiteY2" fmla="*/ 5559552 h 5559552"/>
              <a:gd name="connsiteX3" fmla="*/ 0 w 12192000"/>
              <a:gd name="connsiteY3" fmla="*/ 5559552 h 5559552"/>
              <a:gd name="connsiteX4" fmla="*/ 0 w 12192000"/>
              <a:gd name="connsiteY4" fmla="*/ 0 h 5559552"/>
              <a:gd name="connsiteX0-1" fmla="*/ 0 w 12192000"/>
              <a:gd name="connsiteY0-2" fmla="*/ 0 h 5559552"/>
              <a:gd name="connsiteX1-3" fmla="*/ 12192000 w 12192000"/>
              <a:gd name="connsiteY1-4" fmla="*/ 0 h 5559552"/>
              <a:gd name="connsiteX2-5" fmla="*/ 12192000 w 12192000"/>
              <a:gd name="connsiteY2-6" fmla="*/ 5559552 h 5559552"/>
              <a:gd name="connsiteX3-7" fmla="*/ 0 w 12192000"/>
              <a:gd name="connsiteY3-8" fmla="*/ 5559552 h 5559552"/>
              <a:gd name="connsiteX4-9" fmla="*/ 0 w 12192000"/>
              <a:gd name="connsiteY4-10" fmla="*/ 0 h 5559552"/>
              <a:gd name="connsiteX0-11" fmla="*/ 0 w 12192000"/>
              <a:gd name="connsiteY0-12" fmla="*/ 0 h 5758883"/>
              <a:gd name="connsiteX1-13" fmla="*/ 12192000 w 12192000"/>
              <a:gd name="connsiteY1-14" fmla="*/ 0 h 5758883"/>
              <a:gd name="connsiteX2-15" fmla="*/ 12192000 w 12192000"/>
              <a:gd name="connsiteY2-16" fmla="*/ 5559552 h 5758883"/>
              <a:gd name="connsiteX3-17" fmla="*/ 0 w 12192000"/>
              <a:gd name="connsiteY3-18" fmla="*/ 5559552 h 5758883"/>
              <a:gd name="connsiteX4-19" fmla="*/ 0 w 12192000"/>
              <a:gd name="connsiteY4-20" fmla="*/ 0 h 57588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5758883">
                <a:moveTo>
                  <a:pt x="0" y="0"/>
                </a:moveTo>
                <a:lnTo>
                  <a:pt x="12192000" y="0"/>
                </a:lnTo>
                <a:lnTo>
                  <a:pt x="12192000" y="5559552"/>
                </a:lnTo>
                <a:cubicBezTo>
                  <a:pt x="7690678" y="6533587"/>
                  <a:pt x="4839252" y="3512091"/>
                  <a:pt x="0" y="5559552"/>
                </a:cubicBezTo>
                <a:lnTo>
                  <a:pt x="0" y="0"/>
                </a:lnTo>
                <a:close/>
              </a:path>
            </a:pathLst>
          </a:custGeom>
          <a:gradFill flip="none" rotWithShape="1">
            <a:gsLst>
              <a:gs pos="0">
                <a:srgbClr val="F5670F"/>
              </a:gs>
              <a:gs pos="100000">
                <a:schemeClr val="accent4">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 name="TextBox 1"/>
          <p:cNvSpPr txBox="1"/>
          <p:nvPr/>
        </p:nvSpPr>
        <p:spPr>
          <a:xfrm>
            <a:off x="2251711" y="1840821"/>
            <a:ext cx="7688580" cy="1445260"/>
          </a:xfrm>
          <a:prstGeom prst="rect">
            <a:avLst/>
          </a:prstGeom>
          <a:noFill/>
        </p:spPr>
        <p:txBody>
          <a:bodyPr wrap="none" rtlCol="0">
            <a:spAutoFit/>
          </a:bodyPr>
          <a:lstStyle/>
          <a:p>
            <a:pPr algn="ctr"/>
            <a:r>
              <a:rPr lang="en-US" sz="8800" dirty="0">
                <a:solidFill>
                  <a:schemeClr val="bg1"/>
                </a:solidFill>
                <a:cs typeface="+mn-ea"/>
                <a:sym typeface="+mn-lt"/>
              </a:rPr>
              <a:t>THANK YOU</a:t>
            </a:r>
            <a:endParaRPr lang="en-US" sz="8800" dirty="0">
              <a:solidFill>
                <a:schemeClr val="bg1"/>
              </a:solidFill>
              <a:cs typeface="+mn-ea"/>
              <a:sym typeface="+mn-lt"/>
            </a:endParaRPr>
          </a:p>
        </p:txBody>
      </p:sp>
      <p:sp>
        <p:nvSpPr>
          <p:cNvPr id="4" name="TextBox 3"/>
          <p:cNvSpPr txBox="1"/>
          <p:nvPr/>
        </p:nvSpPr>
        <p:spPr>
          <a:xfrm>
            <a:off x="2484119" y="3221404"/>
            <a:ext cx="7223760" cy="398780"/>
          </a:xfrm>
          <a:prstGeom prst="rect">
            <a:avLst/>
          </a:prstGeom>
          <a:noFill/>
        </p:spPr>
        <p:txBody>
          <a:bodyPr wrap="none" rtlCol="0">
            <a:spAutoFit/>
          </a:bodyPr>
          <a:lstStyle/>
          <a:p>
            <a:pPr algn="ctr"/>
            <a:r>
              <a:rPr lang="" altLang="en-US" sz="2000" spc="600" dirty="0">
                <a:solidFill>
                  <a:schemeClr val="bg1"/>
                </a:solidFill>
                <a:cs typeface="+mn-ea"/>
                <a:sym typeface="+mn-lt"/>
              </a:rPr>
              <a:t>Cameroon National Youth Council</a:t>
            </a:r>
            <a:endParaRPr lang="en-US" sz="2000" spc="600" dirty="0">
              <a:solidFill>
                <a:schemeClr val="bg1"/>
              </a:solidFill>
              <a:cs typeface="+mn-ea"/>
              <a:sym typeface="+mn-lt"/>
            </a:endParaRPr>
          </a:p>
        </p:txBody>
      </p:sp>
      <p:sp>
        <p:nvSpPr>
          <p:cNvPr id="5" name="Freeform 20"/>
          <p:cNvSpPr/>
          <p:nvPr/>
        </p:nvSpPr>
        <p:spPr bwMode="auto">
          <a:xfrm rot="5400000">
            <a:off x="561140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100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6" name="Freeform 20"/>
          <p:cNvSpPr/>
          <p:nvPr/>
        </p:nvSpPr>
        <p:spPr bwMode="auto">
          <a:xfrm rot="5400000">
            <a:off x="5977128"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100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7" name="Freeform 20"/>
          <p:cNvSpPr/>
          <p:nvPr/>
        </p:nvSpPr>
        <p:spPr bwMode="auto">
          <a:xfrm rot="5400000">
            <a:off x="634285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gradFill flip="none" rotWithShape="1">
            <a:gsLst>
              <a:gs pos="0">
                <a:srgbClr val="F5670F"/>
              </a:gs>
              <a:gs pos="100000">
                <a:schemeClr val="accent4">
                  <a:lumMod val="60000"/>
                  <a:lumOff val="40000"/>
                </a:schemeClr>
              </a:gs>
            </a:gsLst>
            <a:lin ang="2700000" scaled="1"/>
            <a:tileRect/>
          </a:gradFill>
          <a:ln>
            <a:noFill/>
          </a:ln>
          <a:effectLst/>
        </p:spPr>
        <p:txBody>
          <a:bodyPr vert="horz" wrap="square" lIns="91440" tIns="45720" rIns="91440" bIns="45720" numCol="1" anchor="t" anchorCtr="0" compatLnSpc="1"/>
          <a:lstStyle/>
          <a:p>
            <a:endParaRPr lang="en-US">
              <a:cs typeface="+mn-ea"/>
              <a:sym typeface="+mn-lt"/>
            </a:endParaRPr>
          </a:p>
        </p:txBody>
      </p:sp>
      <p:grpSp>
        <p:nvGrpSpPr>
          <p:cNvPr id="8" name="Group 7"/>
          <p:cNvGrpSpPr/>
          <p:nvPr/>
        </p:nvGrpSpPr>
        <p:grpSpPr>
          <a:xfrm>
            <a:off x="4291476" y="3913639"/>
            <a:ext cx="3609048" cy="497904"/>
            <a:chOff x="4291476" y="3913639"/>
            <a:chExt cx="3609048" cy="497904"/>
          </a:xfrm>
        </p:grpSpPr>
        <p:sp>
          <p:nvSpPr>
            <p:cNvPr id="9" name="Rectangle: Rounded Corners 8"/>
            <p:cNvSpPr/>
            <p:nvPr/>
          </p:nvSpPr>
          <p:spPr>
            <a:xfrm>
              <a:off x="4291476" y="3913639"/>
              <a:ext cx="3609048" cy="497904"/>
            </a:xfrm>
            <a:prstGeom prst="roundRect">
              <a:avLst>
                <a:gd name="adj" fmla="val 50000"/>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10" name="TextBox 9"/>
            <p:cNvSpPr txBox="1"/>
            <p:nvPr/>
          </p:nvSpPr>
          <p:spPr>
            <a:xfrm>
              <a:off x="4789807" y="3989643"/>
              <a:ext cx="2612390" cy="337185"/>
            </a:xfrm>
            <a:prstGeom prst="rect">
              <a:avLst/>
            </a:prstGeom>
            <a:noFill/>
          </p:spPr>
          <p:txBody>
            <a:bodyPr wrap="none" rtlCol="0">
              <a:spAutoFit/>
            </a:bodyPr>
            <a:lstStyle/>
            <a:p>
              <a:pPr algn="ctr"/>
              <a:r>
                <a:rPr lang="en-US" sz="1600" spc="300" dirty="0">
                  <a:solidFill>
                    <a:srgbClr val="F5670F"/>
                  </a:solidFill>
                  <a:cs typeface="+mn-ea"/>
                  <a:sym typeface="+mn-lt"/>
                </a:rPr>
                <a:t>www.</a:t>
              </a:r>
              <a:r>
                <a:rPr lang="" altLang="en-US" sz="1600" spc="300" dirty="0">
                  <a:solidFill>
                    <a:srgbClr val="F5670F"/>
                  </a:solidFill>
                  <a:cs typeface="+mn-ea"/>
                  <a:sym typeface="+mn-lt"/>
                </a:rPr>
                <a:t>cnjcnyc</a:t>
              </a:r>
              <a:r>
                <a:rPr lang="en-US" sz="1600" spc="300" dirty="0">
                  <a:solidFill>
                    <a:srgbClr val="F5670F"/>
                  </a:solidFill>
                  <a:cs typeface="+mn-ea"/>
                  <a:sym typeface="+mn-lt"/>
                </a:rPr>
                <a:t>.cm</a:t>
              </a:r>
              <a:endParaRPr lang="en-US" sz="1600" spc="300" dirty="0">
                <a:solidFill>
                  <a:srgbClr val="F5670F"/>
                </a:solidFill>
                <a:cs typeface="+mn-ea"/>
                <a:sym typeface="+mn-lt"/>
              </a:endParaRPr>
            </a:p>
          </p:txBody>
        </p:sp>
      </p:grpSp>
      <p:sp>
        <p:nvSpPr>
          <p:cNvPr id="11" name="Freeform 20"/>
          <p:cNvSpPr/>
          <p:nvPr/>
        </p:nvSpPr>
        <p:spPr bwMode="auto">
          <a:xfrm rot="3556496">
            <a:off x="8870919" y="1513270"/>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6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12" name="Freeform 20"/>
          <p:cNvSpPr/>
          <p:nvPr/>
        </p:nvSpPr>
        <p:spPr bwMode="auto">
          <a:xfrm rot="18376696">
            <a:off x="1463494" y="2551497"/>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10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360"/>
                                          </p:val>
                                        </p:tav>
                                        <p:tav tm="100000">
                                          <p:val>
                                            <p:fltVal val="0"/>
                                          </p:val>
                                        </p:tav>
                                      </p:tavLst>
                                    </p:anim>
                                    <p:animEffect transition="in" filter="fade">
                                      <p:cBhvr>
                                        <p:cTn id="14" dur="1000"/>
                                        <p:tgtEl>
                                          <p:spTgt spid="2"/>
                                        </p:tgtEl>
                                      </p:cBhvr>
                                    </p:animEffect>
                                  </p:childTnLst>
                                </p:cTn>
                              </p:par>
                              <p:par>
                                <p:cTn id="15" presetID="49" presetClass="entr" presetSubtype="0" decel="100000" fill="hold" grpId="0" nodeType="withEffect">
                                  <p:stCondLst>
                                    <p:cond delay="14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360"/>
                                          </p:val>
                                        </p:tav>
                                        <p:tav tm="100000">
                                          <p:val>
                                            <p:fltVal val="0"/>
                                          </p:val>
                                        </p:tav>
                                      </p:tavLst>
                                    </p:anim>
                                    <p:animEffect transition="in" filter="fade">
                                      <p:cBhvr>
                                        <p:cTn id="20" dur="1000"/>
                                        <p:tgtEl>
                                          <p:spTgt spid="12"/>
                                        </p:tgtEl>
                                      </p:cBhvr>
                                    </p:animEffect>
                                  </p:childTnLst>
                                </p:cTn>
                              </p:par>
                              <p:par>
                                <p:cTn id="21" presetID="49" presetClass="entr" presetSubtype="0" decel="100000" fill="hold" grpId="0" nodeType="withEffect">
                                  <p:stCondLst>
                                    <p:cond delay="1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360"/>
                                          </p:val>
                                        </p:tav>
                                        <p:tav tm="100000">
                                          <p:val>
                                            <p:fltVal val="0"/>
                                          </p:val>
                                        </p:tav>
                                      </p:tavLst>
                                    </p:anim>
                                    <p:animEffect transition="in" filter="fade">
                                      <p:cBhvr>
                                        <p:cTn id="26" dur="1000"/>
                                        <p:tgtEl>
                                          <p:spTgt spid="11"/>
                                        </p:tgtEl>
                                      </p:cBhvr>
                                    </p:animEffect>
                                  </p:childTnLst>
                                </p:cTn>
                              </p:par>
                              <p:par>
                                <p:cTn id="27" presetID="52" presetClass="entr" presetSubtype="0" fill="hold" grpId="0" nodeType="withEffect">
                                  <p:stCondLst>
                                    <p:cond delay="2200"/>
                                  </p:stCondLst>
                                  <p:iterate type="wd">
                                    <p:tmPct val="10000"/>
                                  </p:iterate>
                                  <p:childTnLst>
                                    <p:set>
                                      <p:cBhvr>
                                        <p:cTn id="28" dur="1" fill="hold">
                                          <p:stCondLst>
                                            <p:cond delay="0"/>
                                          </p:stCondLst>
                                        </p:cTn>
                                        <p:tgtEl>
                                          <p:spTgt spid="4"/>
                                        </p:tgtEl>
                                        <p:attrNameLst>
                                          <p:attrName>style.visibility</p:attrName>
                                        </p:attrNameLst>
                                      </p:cBhvr>
                                      <p:to>
                                        <p:strVal val="visible"/>
                                      </p:to>
                                    </p:set>
                                    <p:animScale>
                                      <p:cBhvr>
                                        <p:cTn id="2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
                                        </p:tgtEl>
                                        <p:attrNameLst>
                                          <p:attrName>ppt_x</p:attrName>
                                          <p:attrName>ppt_y</p:attrName>
                                        </p:attrNameLst>
                                      </p:cBhvr>
                                    </p:animMotion>
                                    <p:animEffect transition="in" filter="fade">
                                      <p:cBhvr>
                                        <p:cTn id="31" dur="1000"/>
                                        <p:tgtEl>
                                          <p:spTgt spid="4"/>
                                        </p:tgtEl>
                                      </p:cBhvr>
                                    </p:animEffect>
                                  </p:childTnLst>
                                </p:cTn>
                              </p:par>
                              <p:par>
                                <p:cTn id="32" presetID="23" presetClass="entr" presetSubtype="36" fill="hold" nodeType="withEffect">
                                  <p:stCondLst>
                                    <p:cond delay="32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6*min(max(#ppt_w*#ppt_h,.3),1)-7.4)/-.7*#ppt_w"/>
                                          </p:val>
                                        </p:tav>
                                        <p:tav tm="100000">
                                          <p:val>
                                            <p:strVal val="#ppt_w"/>
                                          </p:val>
                                        </p:tav>
                                      </p:tavLst>
                                    </p:anim>
                                    <p:anim calcmode="lin" valueType="num">
                                      <p:cBhvr>
                                        <p:cTn id="35" dur="500" fill="hold"/>
                                        <p:tgtEl>
                                          <p:spTgt spid="8"/>
                                        </p:tgtEl>
                                        <p:attrNameLst>
                                          <p:attrName>ppt_h</p:attrName>
                                        </p:attrNameLst>
                                      </p:cBhvr>
                                      <p:tavLst>
                                        <p:tav tm="0">
                                          <p:val>
                                            <p:strVal val="(6*min(max(#ppt_w*#ppt_h,.3),1)-7.4)/-.7*#ppt_h"/>
                                          </p:val>
                                        </p:tav>
                                        <p:tav tm="100000">
                                          <p:val>
                                            <p:strVal val="#ppt_h"/>
                                          </p:val>
                                        </p:tav>
                                      </p:tavLst>
                                    </p:anim>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strVal val="1+(6*min(max(#ppt_w*#ppt_h,.3),1)-7.4)/-.7*#ppt_h/2"/>
                                          </p:val>
                                        </p:tav>
                                        <p:tav tm="100000">
                                          <p:val>
                                            <p:strVal val="#ppt_y"/>
                                          </p:val>
                                        </p:tav>
                                      </p:tavLst>
                                    </p:anim>
                                  </p:childTnLst>
                                </p:cTn>
                              </p:par>
                              <p:par>
                                <p:cTn id="38" presetID="49" presetClass="entr" presetSubtype="0" decel="100000" fill="hold" grpId="0" nodeType="withEffect">
                                  <p:stCondLst>
                                    <p:cond delay="370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 calcmode="lin" valueType="num">
                                      <p:cBhvr>
                                        <p:cTn id="42" dur="500" fill="hold"/>
                                        <p:tgtEl>
                                          <p:spTgt spid="5"/>
                                        </p:tgtEl>
                                        <p:attrNameLst>
                                          <p:attrName>style.rotation</p:attrName>
                                        </p:attrNameLst>
                                      </p:cBhvr>
                                      <p:tavLst>
                                        <p:tav tm="0">
                                          <p:val>
                                            <p:fltVal val="360"/>
                                          </p:val>
                                        </p:tav>
                                        <p:tav tm="100000">
                                          <p:val>
                                            <p:fltVal val="0"/>
                                          </p:val>
                                        </p:tav>
                                      </p:tavLst>
                                    </p:anim>
                                    <p:animEffect transition="in" filter="fade">
                                      <p:cBhvr>
                                        <p:cTn id="43" dur="500"/>
                                        <p:tgtEl>
                                          <p:spTgt spid="5"/>
                                        </p:tgtEl>
                                      </p:cBhvr>
                                    </p:animEffect>
                                  </p:childTnLst>
                                </p:cTn>
                              </p:par>
                              <p:par>
                                <p:cTn id="44" presetID="49" presetClass="entr" presetSubtype="0" decel="100000" fill="hold" grpId="0" nodeType="withEffect">
                                  <p:stCondLst>
                                    <p:cond delay="40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style.rotation</p:attrName>
                                        </p:attrNameLst>
                                      </p:cBhvr>
                                      <p:tavLst>
                                        <p:tav tm="0">
                                          <p:val>
                                            <p:fltVal val="360"/>
                                          </p:val>
                                        </p:tav>
                                        <p:tav tm="100000">
                                          <p:val>
                                            <p:fltVal val="0"/>
                                          </p:val>
                                        </p:tav>
                                      </p:tavLst>
                                    </p:anim>
                                    <p:animEffect transition="in" filter="fade">
                                      <p:cBhvr>
                                        <p:cTn id="49" dur="500"/>
                                        <p:tgtEl>
                                          <p:spTgt spid="6"/>
                                        </p:tgtEl>
                                      </p:cBhvr>
                                    </p:animEffect>
                                  </p:childTnLst>
                                </p:cTn>
                              </p:par>
                              <p:par>
                                <p:cTn id="50" presetID="49" presetClass="entr" presetSubtype="0" decel="100000" fill="hold" grpId="0" nodeType="withEffect">
                                  <p:stCondLst>
                                    <p:cond delay="430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 calcmode="lin" valueType="num">
                                      <p:cBhvr>
                                        <p:cTn id="54" dur="500" fill="hold"/>
                                        <p:tgtEl>
                                          <p:spTgt spid="7"/>
                                        </p:tgtEl>
                                        <p:attrNameLst>
                                          <p:attrName>style.rotation</p:attrName>
                                        </p:attrNameLst>
                                      </p:cBhvr>
                                      <p:tavLst>
                                        <p:tav tm="0">
                                          <p:val>
                                            <p:fltVal val="360"/>
                                          </p:val>
                                        </p:tav>
                                        <p:tav tm="100000">
                                          <p:val>
                                            <p:fltVal val="0"/>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P spid="4" grpId="0"/>
      <p:bldP spid="5" grpId="0" bldLvl="0" animBg="1"/>
      <p:bldP spid="6" grpId="0" bldLvl="0" animBg="1"/>
      <p:bldP spid="7" grpId="0" bldLvl="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p:cNvSpPr/>
          <p:nvPr/>
        </p:nvSpPr>
        <p:spPr bwMode="auto">
          <a:xfrm rot="2493217">
            <a:off x="10352405" y="-1424305"/>
            <a:ext cx="4273550" cy="4660900"/>
          </a:xfrm>
          <a:custGeom>
            <a:avLst/>
            <a:gdLst>
              <a:gd name="connsiteX0" fmla="*/ 3826303 w 9052448"/>
              <a:gd name="connsiteY0" fmla="*/ 238597 h 8042325"/>
              <a:gd name="connsiteX1" fmla="*/ 5478723 w 9052448"/>
              <a:gd name="connsiteY1" fmla="*/ 610809 h 8042325"/>
              <a:gd name="connsiteX2" fmla="*/ 8864832 w 9052448"/>
              <a:gd name="connsiteY2" fmla="*/ 6413499 h 8042325"/>
              <a:gd name="connsiteX3" fmla="*/ 7941348 w 9052448"/>
              <a:gd name="connsiteY3" fmla="*/ 8042325 h 8042325"/>
              <a:gd name="connsiteX4" fmla="*/ 1169133 w 9052448"/>
              <a:gd name="connsiteY4" fmla="*/ 8042325 h 8042325"/>
              <a:gd name="connsiteX5" fmla="*/ 143038 w 9052448"/>
              <a:gd name="connsiteY5" fmla="*/ 6413499 h 8042325"/>
              <a:gd name="connsiteX6" fmla="*/ 3529147 w 9052448"/>
              <a:gd name="connsiteY6" fmla="*/ 610809 h 8042325"/>
              <a:gd name="connsiteX7" fmla="*/ 3826303 w 9052448"/>
              <a:gd name="connsiteY7" fmla="*/ 238597 h 8042325"/>
              <a:gd name="connsiteX8" fmla="*/ 3983144 w 9052448"/>
              <a:gd name="connsiteY8" fmla="*/ 1773274 h 8042325"/>
              <a:gd name="connsiteX9" fmla="*/ 3766594 w 9052448"/>
              <a:gd name="connsiteY9" fmla="*/ 2030790 h 8042325"/>
              <a:gd name="connsiteX10" fmla="*/ 1298992 w 9052448"/>
              <a:gd name="connsiteY10" fmla="*/ 6045392 h 8042325"/>
              <a:gd name="connsiteX11" fmla="*/ 2046750 w 9052448"/>
              <a:gd name="connsiteY11" fmla="*/ 7172297 h 8042325"/>
              <a:gd name="connsiteX12" fmla="*/ 6981953 w 9052448"/>
              <a:gd name="connsiteY12" fmla="*/ 7172298 h 8042325"/>
              <a:gd name="connsiteX13" fmla="*/ 7654935 w 9052448"/>
              <a:gd name="connsiteY13" fmla="*/ 6045392 h 8042325"/>
              <a:gd name="connsiteX14" fmla="*/ 5187334 w 9052448"/>
              <a:gd name="connsiteY14" fmla="*/ 2030790 h 8042325"/>
              <a:gd name="connsiteX15" fmla="*/ 3983144 w 9052448"/>
              <a:gd name="connsiteY15" fmla="*/ 1773274 h 804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52448" h="8042325">
                <a:moveTo>
                  <a:pt x="3826303" y="238597"/>
                </a:moveTo>
                <a:cubicBezTo>
                  <a:pt x="4337596" y="-174972"/>
                  <a:pt x="5145243" y="-50902"/>
                  <a:pt x="5478723" y="610809"/>
                </a:cubicBezTo>
                <a:cubicBezTo>
                  <a:pt x="5478723" y="610809"/>
                  <a:pt x="5478723" y="610809"/>
                  <a:pt x="8864832" y="6413499"/>
                </a:cubicBezTo>
                <a:cubicBezTo>
                  <a:pt x="9377878" y="7126110"/>
                  <a:pt x="8762222" y="8042325"/>
                  <a:pt x="7941348" y="8042325"/>
                </a:cubicBezTo>
                <a:cubicBezTo>
                  <a:pt x="7941348" y="8042325"/>
                  <a:pt x="7941348" y="8042325"/>
                  <a:pt x="1169133" y="8042325"/>
                </a:cubicBezTo>
                <a:cubicBezTo>
                  <a:pt x="245648" y="8042324"/>
                  <a:pt x="-267398" y="7126110"/>
                  <a:pt x="143038" y="6413499"/>
                </a:cubicBezTo>
                <a:cubicBezTo>
                  <a:pt x="143038" y="6413499"/>
                  <a:pt x="143038" y="6413499"/>
                  <a:pt x="3529147" y="610809"/>
                </a:cubicBezTo>
                <a:cubicBezTo>
                  <a:pt x="3606104" y="458106"/>
                  <a:pt x="3708312" y="334036"/>
                  <a:pt x="3826303" y="238597"/>
                </a:cubicBezTo>
                <a:close/>
                <a:moveTo>
                  <a:pt x="3983144" y="1773274"/>
                </a:moveTo>
                <a:cubicBezTo>
                  <a:pt x="3897159" y="1839304"/>
                  <a:pt x="3822676" y="1925142"/>
                  <a:pt x="3766594" y="2030790"/>
                </a:cubicBezTo>
                <a:cubicBezTo>
                  <a:pt x="1298992" y="6045392"/>
                  <a:pt x="1298992" y="6045392"/>
                  <a:pt x="1298992" y="6045392"/>
                </a:cubicBezTo>
                <a:cubicBezTo>
                  <a:pt x="999889" y="6538412"/>
                  <a:pt x="1373768" y="7172297"/>
                  <a:pt x="2046750" y="7172297"/>
                </a:cubicBezTo>
                <a:cubicBezTo>
                  <a:pt x="6981953" y="7172298"/>
                  <a:pt x="6981953" y="7172298"/>
                  <a:pt x="6981953" y="7172298"/>
                </a:cubicBezTo>
                <a:cubicBezTo>
                  <a:pt x="7580159" y="7172297"/>
                  <a:pt x="8028814" y="6538412"/>
                  <a:pt x="7654935" y="6045392"/>
                </a:cubicBezTo>
                <a:cubicBezTo>
                  <a:pt x="5187334" y="2030790"/>
                  <a:pt x="5187334" y="2030790"/>
                  <a:pt x="5187334" y="2030790"/>
                </a:cubicBezTo>
                <a:cubicBezTo>
                  <a:pt x="4944312" y="1572984"/>
                  <a:pt x="4355745" y="1487146"/>
                  <a:pt x="3983144" y="1773274"/>
                </a:cubicBezTo>
                <a:close/>
              </a:path>
            </a:pathLst>
          </a:custGeom>
          <a:gradFill flip="none" rotWithShape="1">
            <a:gsLst>
              <a:gs pos="0">
                <a:schemeClr val="accent4">
                  <a:lumMod val="60000"/>
                  <a:lumOff val="40000"/>
                </a:schemeClr>
              </a:gs>
              <a:gs pos="87000">
                <a:srgbClr val="F5670F"/>
              </a:gs>
            </a:gsLst>
            <a:lin ang="0" scaled="1"/>
            <a:tileRect/>
          </a:gradFill>
          <a:ln>
            <a:noFill/>
          </a:ln>
          <a:effectLst/>
        </p:spPr>
        <p:txBody>
          <a:bodyPr vert="horz" wrap="square" lIns="91440" tIns="45720" rIns="91440" bIns="45720" numCol="1" anchor="t" anchorCtr="0" compatLnSpc="1">
            <a:noAutofit/>
          </a:bodyPr>
          <a:lstStyle/>
          <a:p>
            <a:endParaRPr lang="en-US">
              <a:gradFill>
                <a:gsLst>
                  <a:gs pos="50000">
                    <a:schemeClr val="accent4"/>
                  </a:gs>
                  <a:gs pos="0">
                    <a:schemeClr val="accent4">
                      <a:lumMod val="25000"/>
                      <a:lumOff val="75000"/>
                    </a:schemeClr>
                  </a:gs>
                  <a:gs pos="100000">
                    <a:schemeClr val="accent4">
                      <a:lumMod val="85000"/>
                    </a:schemeClr>
                  </a:gs>
                </a:gsLst>
                <a:lin ang="5400000" scaled="1"/>
              </a:gradFill>
              <a:cs typeface="+mn-ea"/>
              <a:sym typeface="+mn-lt"/>
            </a:endParaRPr>
          </a:p>
        </p:txBody>
      </p:sp>
      <p:sp>
        <p:nvSpPr>
          <p:cNvPr id="7" name="Freeform 20"/>
          <p:cNvSpPr/>
          <p:nvPr/>
        </p:nvSpPr>
        <p:spPr bwMode="auto">
          <a:xfrm rot="2159452">
            <a:off x="5501914" y="4362634"/>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lumMod val="95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9" name="Freeform 20"/>
          <p:cNvSpPr/>
          <p:nvPr/>
        </p:nvSpPr>
        <p:spPr bwMode="auto">
          <a:xfrm rot="18376696">
            <a:off x="1100178" y="848276"/>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lumMod val="95000"/>
              <a:alpha val="4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11" name="TextBox 10"/>
          <p:cNvSpPr txBox="1"/>
          <p:nvPr/>
        </p:nvSpPr>
        <p:spPr>
          <a:xfrm>
            <a:off x="2567305" y="527050"/>
            <a:ext cx="6325870" cy="553085"/>
          </a:xfrm>
          <a:prstGeom prst="rect">
            <a:avLst/>
          </a:prstGeom>
          <a:noFill/>
        </p:spPr>
        <p:txBody>
          <a:bodyPr wrap="square" rtlCol="0">
            <a:spAutoFit/>
          </a:bodyPr>
          <a:lstStyle/>
          <a:p>
            <a:pPr algn="ctr"/>
            <a:r>
              <a:rPr lang="fr-FR" sz="3000" b="1" dirty="0">
                <a:solidFill>
                  <a:srgbClr val="F5670F"/>
                </a:solidFill>
                <a:latin typeface="+mj-lt"/>
                <a:cs typeface="+mj-lt"/>
                <a:sym typeface="+mn-ea"/>
              </a:rPr>
              <a:t>PLAN DE PRESENTATION</a:t>
            </a:r>
            <a:endParaRPr lang="en-US" sz="2400" dirty="0">
              <a:solidFill>
                <a:schemeClr val="tx1">
                  <a:lumMod val="65000"/>
                  <a:lumOff val="35000"/>
                </a:schemeClr>
              </a:solidFill>
              <a:latin typeface="+mj-lt"/>
              <a:cs typeface="Arial bold" pitchFamily="34" charset="0"/>
              <a:sym typeface="+mn-lt"/>
            </a:endParaRPr>
          </a:p>
        </p:txBody>
      </p:sp>
      <p:sp>
        <p:nvSpPr>
          <p:cNvPr id="12" name="TextBox 11"/>
          <p:cNvSpPr txBox="1"/>
          <p:nvPr/>
        </p:nvSpPr>
        <p:spPr>
          <a:xfrm>
            <a:off x="2367280" y="1488440"/>
            <a:ext cx="6726555" cy="368300"/>
          </a:xfrm>
          <a:prstGeom prst="rect">
            <a:avLst/>
          </a:prstGeom>
          <a:noFill/>
        </p:spPr>
        <p:txBody>
          <a:bodyPr wrap="square" rtlCol="0">
            <a:spAutoFit/>
          </a:bodyPr>
          <a:lstStyle/>
          <a:p>
            <a:pPr algn="ctr">
              <a:lnSpc>
                <a:spcPct val="100000"/>
              </a:lnSpc>
              <a:buClrTx/>
              <a:buSzTx/>
              <a:buFontTx/>
            </a:pPr>
            <a:r>
              <a:rPr lang="fr-FR" dirty="0">
                <a:cs typeface="+mn-lt"/>
                <a:sym typeface="+mn-ea"/>
              </a:rPr>
              <a:t>1. </a:t>
            </a:r>
            <a:r>
              <a:rPr lang="fr-FR" b="1" dirty="0">
                <a:cs typeface="+mn-lt"/>
                <a:sym typeface="+mn-ea"/>
              </a:rPr>
              <a:t>MANDAT INSTITUTIONNEL ET BASE JURIDIQUE</a:t>
            </a:r>
            <a:endParaRPr lang="en-US" dirty="0">
              <a:solidFill>
                <a:schemeClr val="bg1">
                  <a:lumMod val="65000"/>
                </a:schemeClr>
              </a:solidFill>
              <a:cs typeface="+mn-lt"/>
              <a:sym typeface="+mn-lt"/>
            </a:endParaRPr>
          </a:p>
        </p:txBody>
      </p:sp>
      <p:grpSp>
        <p:nvGrpSpPr>
          <p:cNvPr id="2" name="Group 1"/>
          <p:cNvGrpSpPr/>
          <p:nvPr/>
        </p:nvGrpSpPr>
        <p:grpSpPr>
          <a:xfrm>
            <a:off x="4940915" y="6003023"/>
            <a:ext cx="1579934" cy="497904"/>
            <a:chOff x="1227435" y="4667618"/>
            <a:chExt cx="1579934" cy="497904"/>
          </a:xfrm>
        </p:grpSpPr>
        <p:sp>
          <p:nvSpPr>
            <p:cNvPr id="13" name="Rectangle: Rounded Corners 12"/>
            <p:cNvSpPr/>
            <p:nvPr/>
          </p:nvSpPr>
          <p:spPr>
            <a:xfrm>
              <a:off x="1227435" y="4667618"/>
              <a:ext cx="1579934" cy="497904"/>
            </a:xfrm>
            <a:prstGeom prst="roundRect">
              <a:avLst>
                <a:gd name="adj" fmla="val 50000"/>
              </a:avLst>
            </a:prstGeom>
            <a:noFill/>
            <a:ln>
              <a:gradFill flip="none" rotWithShape="1">
                <a:gsLst>
                  <a:gs pos="0">
                    <a:srgbClr val="D15AC5"/>
                  </a:gs>
                  <a:gs pos="100000">
                    <a:srgbClr val="F64E66"/>
                  </a:gs>
                </a:gsLst>
                <a:lin ang="0" scaled="1"/>
                <a:tileRect/>
              </a:grad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14" name="TextBox 13"/>
            <p:cNvSpPr txBox="1"/>
            <p:nvPr/>
          </p:nvSpPr>
          <p:spPr>
            <a:xfrm>
              <a:off x="1271599" y="4747293"/>
              <a:ext cx="1491615" cy="337185"/>
            </a:xfrm>
            <a:prstGeom prst="rect">
              <a:avLst/>
            </a:prstGeom>
            <a:noFill/>
          </p:spPr>
          <p:txBody>
            <a:bodyPr wrap="none" rtlCol="0">
              <a:spAutoFit/>
            </a:bodyPr>
            <a:lstStyle/>
            <a:p>
              <a:pPr algn="ctr"/>
              <a:r>
                <a:rPr lang="" altLang="en-US" sz="1600" dirty="0">
                  <a:solidFill>
                    <a:schemeClr val="tx1">
                      <a:lumMod val="65000"/>
                      <a:lumOff val="35000"/>
                    </a:schemeClr>
                  </a:solidFill>
                  <a:cs typeface="+mn-ea"/>
                  <a:sym typeface="+mn-lt"/>
                </a:rPr>
                <a:t>CNJC/CNYC</a:t>
              </a:r>
              <a:endParaRPr lang="" altLang="en-US" sz="1600" dirty="0">
                <a:solidFill>
                  <a:schemeClr val="tx1">
                    <a:lumMod val="65000"/>
                    <a:lumOff val="35000"/>
                  </a:schemeClr>
                </a:solidFill>
                <a:cs typeface="+mn-ea"/>
                <a:sym typeface="+mn-lt"/>
              </a:endParaRPr>
            </a:p>
          </p:txBody>
        </p:sp>
      </p:grpSp>
      <p:sp>
        <p:nvSpPr>
          <p:cNvPr id="29" name="TextBox 11"/>
          <p:cNvSpPr txBox="1"/>
          <p:nvPr/>
        </p:nvSpPr>
        <p:spPr>
          <a:xfrm>
            <a:off x="2367280" y="1943735"/>
            <a:ext cx="6726555" cy="368300"/>
          </a:xfrm>
          <a:prstGeom prst="rect">
            <a:avLst/>
          </a:prstGeom>
          <a:noFill/>
        </p:spPr>
        <p:txBody>
          <a:bodyPr wrap="square" rtlCol="0">
            <a:spAutoFit/>
          </a:bodyPr>
          <a:lstStyle/>
          <a:p>
            <a:pPr algn="ctr">
              <a:lnSpc>
                <a:spcPct val="100000"/>
              </a:lnSpc>
              <a:buClrTx/>
              <a:buSzTx/>
              <a:buFontTx/>
            </a:pPr>
            <a:r>
              <a:rPr lang="fr-FR" b="1" dirty="0">
                <a:latin typeface="Arial Black" panose="020B0A04020102020204" charset="0"/>
                <a:cs typeface="Arial Black" panose="020B0A04020102020204" charset="0"/>
                <a:sym typeface="+mn-ea"/>
              </a:rPr>
              <a:t>2. ALIGNEMENT STRATÉGIQUE</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0" name="TextBox 11"/>
          <p:cNvSpPr txBox="1"/>
          <p:nvPr/>
        </p:nvSpPr>
        <p:spPr>
          <a:xfrm>
            <a:off x="2367280" y="2399030"/>
            <a:ext cx="6726555" cy="368300"/>
          </a:xfrm>
          <a:prstGeom prst="rect">
            <a:avLst/>
          </a:prstGeom>
          <a:noFill/>
        </p:spPr>
        <p:txBody>
          <a:bodyPr wrap="square" rtlCol="0">
            <a:spAutoFit/>
          </a:bodyPr>
          <a:lstStyle/>
          <a:p>
            <a:pPr algn="ctr">
              <a:lnSpc>
                <a:spcPct val="100000"/>
              </a:lnSpc>
              <a:buClrTx/>
              <a:buSzTx/>
              <a:buFontTx/>
            </a:pPr>
            <a:r>
              <a:rPr lang="fr-FR" b="1" dirty="0">
                <a:latin typeface="Arial Black" panose="020B0A04020102020204" charset="0"/>
                <a:cs typeface="Arial Black" panose="020B0A04020102020204" charset="0"/>
                <a:sym typeface="+mn-ea"/>
              </a:rPr>
              <a:t>3. INTERVENTIONS CLÉS ET ACTIONS PHARES</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1" name="TextBox 11"/>
          <p:cNvSpPr txBox="1"/>
          <p:nvPr/>
        </p:nvSpPr>
        <p:spPr>
          <a:xfrm>
            <a:off x="2367280" y="2854325"/>
            <a:ext cx="6726555" cy="368300"/>
          </a:xfrm>
          <a:prstGeom prst="rect">
            <a:avLst/>
          </a:prstGeom>
          <a:noFill/>
        </p:spPr>
        <p:txBody>
          <a:bodyPr wrap="square" rtlCol="0">
            <a:spAutoFit/>
          </a:bodyPr>
          <a:lstStyle/>
          <a:p>
            <a:pPr algn="ctr">
              <a:lnSpc>
                <a:spcPct val="100000"/>
              </a:lnSpc>
              <a:buClrTx/>
              <a:buSzTx/>
              <a:buFontTx/>
            </a:pPr>
            <a:r>
              <a:rPr lang="fr-FR" b="1" dirty="0">
                <a:latin typeface="Arial Black" panose="020B0A04020102020204" charset="0"/>
                <a:cs typeface="Arial Black" panose="020B0A04020102020204" charset="0"/>
                <a:sym typeface="+mn-ea"/>
              </a:rPr>
              <a:t>4. PRINCIPALES RÉALISATIONS ET RÉSULTATS</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3" name="TextBox 11"/>
          <p:cNvSpPr txBox="1"/>
          <p:nvPr/>
        </p:nvSpPr>
        <p:spPr>
          <a:xfrm>
            <a:off x="2367280" y="3309620"/>
            <a:ext cx="6726555" cy="368300"/>
          </a:xfrm>
          <a:prstGeom prst="rect">
            <a:avLst/>
          </a:prstGeom>
          <a:noFill/>
        </p:spPr>
        <p:txBody>
          <a:bodyPr wrap="square" rtlCol="0">
            <a:spAutoFit/>
          </a:bodyPr>
          <a:lstStyle/>
          <a:p>
            <a:pPr algn="ctr">
              <a:lnSpc>
                <a:spcPct val="100000"/>
              </a:lnSpc>
              <a:buClrTx/>
              <a:buSzTx/>
              <a:buFontTx/>
            </a:pPr>
            <a:r>
              <a:rPr lang="fr-FR" b="1" dirty="0">
                <a:latin typeface="Arial Black" panose="020B0A04020102020204" charset="0"/>
                <a:cs typeface="Arial Black" panose="020B0A04020102020204" charset="0"/>
                <a:sym typeface="+mn-ea"/>
              </a:rPr>
              <a:t>5. DÉFIS ET CONTRAINTES OPÉRATIONNELS</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4" name="TextBox 11"/>
          <p:cNvSpPr txBox="1"/>
          <p:nvPr/>
        </p:nvSpPr>
        <p:spPr>
          <a:xfrm>
            <a:off x="716280" y="3745865"/>
            <a:ext cx="10582910" cy="368300"/>
          </a:xfrm>
          <a:prstGeom prst="rect">
            <a:avLst/>
          </a:prstGeom>
          <a:noFill/>
        </p:spPr>
        <p:txBody>
          <a:bodyPr wrap="square" rtlCol="0">
            <a:spAutoFit/>
          </a:bodyPr>
          <a:lstStyle/>
          <a:p>
            <a:pPr algn="ctr">
              <a:lnSpc>
                <a:spcPct val="100000"/>
              </a:lnSpc>
              <a:buClrTx/>
              <a:buSzTx/>
              <a:buFontTx/>
            </a:pPr>
            <a:r>
              <a:rPr lang="en-US" dirty="0">
                <a:latin typeface="Arial Black" panose="020B0A04020102020204" charset="0"/>
                <a:cs typeface="Arial Black" panose="020B0A04020102020204" charset="0"/>
                <a:sym typeface="+mn-ea"/>
              </a:rPr>
              <a:t>6. </a:t>
            </a:r>
            <a:r>
              <a:rPr lang="fr-FR" b="1" dirty="0">
                <a:latin typeface="Arial Black" panose="020B0A04020102020204" charset="0"/>
                <a:cs typeface="Arial Black" panose="020B0A04020102020204" charset="0"/>
                <a:sym typeface="+mn-ea"/>
              </a:rPr>
              <a:t>DES OPPORTUNITÉS POUR SURMONTER LES DÉFIS ET LES CONTRAINTES</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5" name="TextBox 11"/>
          <p:cNvSpPr txBox="1"/>
          <p:nvPr/>
        </p:nvSpPr>
        <p:spPr>
          <a:xfrm>
            <a:off x="716280" y="4182110"/>
            <a:ext cx="9745980" cy="368300"/>
          </a:xfrm>
          <a:prstGeom prst="rect">
            <a:avLst/>
          </a:prstGeom>
          <a:noFill/>
        </p:spPr>
        <p:txBody>
          <a:bodyPr wrap="square" rtlCol="0">
            <a:spAutoFit/>
          </a:bodyPr>
          <a:lstStyle/>
          <a:p>
            <a:pPr algn="ctr">
              <a:lnSpc>
                <a:spcPct val="100000"/>
              </a:lnSpc>
              <a:buClrTx/>
              <a:buSzTx/>
              <a:buFontTx/>
            </a:pPr>
            <a:r>
              <a:rPr lang="fr-FR" b="1" dirty="0">
                <a:latin typeface="Arial Black" panose="020B0A04020102020204" charset="0"/>
                <a:cs typeface="Arial Black" panose="020B0A04020102020204" charset="0"/>
                <a:sym typeface="+mn-ea"/>
              </a:rPr>
              <a:t>7. ATTENTES DU TERRAIN (PERSPECTIVES ET PRIORITÉS STRATÉGIQUES)</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6" name="TextBox 11"/>
          <p:cNvSpPr txBox="1"/>
          <p:nvPr/>
        </p:nvSpPr>
        <p:spPr>
          <a:xfrm>
            <a:off x="2367280" y="4656455"/>
            <a:ext cx="6726555" cy="368300"/>
          </a:xfrm>
          <a:prstGeom prst="rect">
            <a:avLst/>
          </a:prstGeom>
          <a:noFill/>
        </p:spPr>
        <p:txBody>
          <a:bodyPr wrap="square" rtlCol="0">
            <a:spAutoFit/>
          </a:bodyPr>
          <a:lstStyle/>
          <a:p>
            <a:pPr algn="ctr">
              <a:lnSpc>
                <a:spcPct val="100000"/>
              </a:lnSpc>
              <a:buClrTx/>
              <a:buSzTx/>
              <a:buFontTx/>
            </a:pPr>
            <a:r>
              <a:rPr lang="" altLang="en-US" b="1" dirty="0">
                <a:latin typeface="Arial Black" panose="020B0A04020102020204" charset="0"/>
                <a:cs typeface="Arial Black" panose="020B0A04020102020204" charset="0"/>
                <a:sym typeface="+mn-ea"/>
              </a:rPr>
              <a:t>8. </a:t>
            </a:r>
            <a:r>
              <a:rPr lang="en-US" b="1" dirty="0">
                <a:latin typeface="Arial Black" panose="020B0A04020102020204" charset="0"/>
                <a:cs typeface="Arial Black" panose="020B0A04020102020204" charset="0"/>
                <a:sym typeface="+mn-ea"/>
              </a:rPr>
              <a:t>PRINCIPALES RECOMMANDATIONS</a:t>
            </a:r>
            <a:endParaRPr lang="en-US" dirty="0">
              <a:solidFill>
                <a:schemeClr val="bg1">
                  <a:lumMod val="65000"/>
                </a:schemeClr>
              </a:solidFill>
              <a:latin typeface="Arial Black" panose="020B0A04020102020204" charset="0"/>
              <a:cs typeface="Arial Black" panose="020B0A04020102020204" charset="0"/>
              <a:sym typeface="+mn-lt"/>
            </a:endParaRPr>
          </a:p>
        </p:txBody>
      </p:sp>
      <p:sp>
        <p:nvSpPr>
          <p:cNvPr id="37" name="TextBox 11"/>
          <p:cNvSpPr txBox="1"/>
          <p:nvPr/>
        </p:nvSpPr>
        <p:spPr>
          <a:xfrm>
            <a:off x="1360170" y="5092700"/>
            <a:ext cx="8335010" cy="368300"/>
          </a:xfrm>
          <a:prstGeom prst="rect">
            <a:avLst/>
          </a:prstGeom>
          <a:noFill/>
        </p:spPr>
        <p:txBody>
          <a:bodyPr wrap="square" rtlCol="0">
            <a:spAutoFit/>
          </a:bodyPr>
          <a:lstStyle/>
          <a:p>
            <a:pPr algn="ctr">
              <a:lnSpc>
                <a:spcPct val="100000"/>
              </a:lnSpc>
              <a:buClrTx/>
              <a:buSzTx/>
              <a:buFontTx/>
            </a:pPr>
            <a:r>
              <a:rPr lang="fr-FR" b="1" dirty="0">
                <a:latin typeface="Arial Black" panose="020B0A04020102020204" charset="0"/>
                <a:cs typeface="Arial Black" panose="020B0A04020102020204" charset="0"/>
                <a:sym typeface="+mn-ea"/>
              </a:rPr>
              <a:t>9. CONTRIBUTION AU FORUM NATIONAL DE LA JEUNESSE 2026</a:t>
            </a:r>
            <a:endParaRPr lang="en-US" dirty="0">
              <a:solidFill>
                <a:schemeClr val="bg1">
                  <a:lumMod val="65000"/>
                </a:schemeClr>
              </a:solidFill>
              <a:latin typeface="Arial Black" panose="020B0A04020102020204" charset="0"/>
              <a:cs typeface="Arial Black" panose="020B0A0402010202020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360"/>
                                          </p:val>
                                        </p:tav>
                                        <p:tav tm="100000">
                                          <p:val>
                                            <p:fltVal val="0"/>
                                          </p:val>
                                        </p:tav>
                                      </p:tavLst>
                                    </p:anim>
                                    <p:animEffect transition="in" filter="fade">
                                      <p:cBhvr>
                                        <p:cTn id="10" dur="1000"/>
                                        <p:tgtEl>
                                          <p:spTgt spid="23"/>
                                        </p:tgtEl>
                                      </p:cBhvr>
                                    </p:animEffect>
                                  </p:childTnLst>
                                </p:cTn>
                              </p:par>
                              <p:par>
                                <p:cTn id="11" presetID="49" presetClass="entr" presetSubtype="0" decel="100000" fill="hold" grpId="0" nodeType="withEffect">
                                  <p:stCondLst>
                                    <p:cond delay="1000"/>
                                  </p:stCondLst>
                                  <p:iterate type="wd">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par>
                                <p:cTn id="17" presetID="23" presetClass="entr" presetSubtype="16" fill="hold" grpId="0" nodeType="withEffect">
                                  <p:stCondLst>
                                    <p:cond delay="2500"/>
                                  </p:stCondLst>
                                  <p:iterate type="wd">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53" presetClass="entr" presetSubtype="16" fill="hold" nodeType="withEffect">
                                  <p:stCondLst>
                                    <p:cond delay="440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49" presetClass="entr" presetSubtype="0" decel="100000"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360"/>
                                          </p:val>
                                        </p:tav>
                                        <p:tav tm="100000">
                                          <p:val>
                                            <p:fltVal val="0"/>
                                          </p:val>
                                        </p:tav>
                                      </p:tavLst>
                                    </p:anim>
                                    <p:animEffect transition="in" filter="fade">
                                      <p:cBhvr>
                                        <p:cTn id="31" dur="1000"/>
                                        <p:tgtEl>
                                          <p:spTgt spid="9"/>
                                        </p:tgtEl>
                                      </p:cBhvr>
                                    </p:animEffect>
                                  </p:childTnLst>
                                </p:cTn>
                              </p:par>
                              <p:par>
                                <p:cTn id="32" presetID="49" presetClass="entr" presetSubtype="0" decel="100000" fill="hold" grpId="0"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360"/>
                                          </p:val>
                                        </p:tav>
                                        <p:tav tm="100000">
                                          <p:val>
                                            <p:fltVal val="0"/>
                                          </p:val>
                                        </p:tav>
                                      </p:tavLst>
                                    </p:anim>
                                    <p:animEffect transition="in" filter="fade">
                                      <p:cBhvr>
                                        <p:cTn id="37" dur="1000"/>
                                        <p:tgtEl>
                                          <p:spTgt spid="7"/>
                                        </p:tgtEl>
                                      </p:cBhvr>
                                    </p:animEffect>
                                  </p:childTnLst>
                                </p:cTn>
                              </p:par>
                              <p:par>
                                <p:cTn id="38" presetID="23" presetClass="entr" presetSubtype="16" fill="hold" grpId="0" nodeType="withEffect">
                                  <p:stCondLst>
                                    <p:cond delay="2500"/>
                                  </p:stCondLst>
                                  <p:iterate type="wd">
                                    <p:tmPct val="10000"/>
                                  </p:iterate>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2500"/>
                                  </p:stCondLst>
                                  <p:iterate type="wd">
                                    <p:tmPct val="1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2500"/>
                                  </p:stCondLst>
                                  <p:iterate type="wd">
                                    <p:tmPct val="10000"/>
                                  </p:iterate>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2500"/>
                                  </p:stCondLst>
                                  <p:iterate type="wd">
                                    <p:tmPct val="10000"/>
                                  </p:iterate>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2500"/>
                                  </p:stCondLst>
                                  <p:iterate type="wd">
                                    <p:tmPct val="10000"/>
                                  </p:iterate>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2500"/>
                                  </p:stCondLst>
                                  <p:iterate type="wd">
                                    <p:tmPct val="1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2500"/>
                                  </p:stCondLst>
                                  <p:iterate type="wd">
                                    <p:tmPct val="10000"/>
                                  </p:iterate>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2500"/>
                                  </p:stCondLst>
                                  <p:iterate type="wd">
                                    <p:tmPct val="10000"/>
                                  </p:iterate>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7" grpId="0" animBg="1"/>
      <p:bldP spid="9" grpId="0" animBg="1"/>
      <p:bldP spid="11" grpId="0"/>
      <p:bldP spid="12" grpId="0"/>
      <p:bldP spid="29" grpId="0"/>
      <p:bldP spid="30" grpId="0"/>
      <p:bldP spid="31" grpId="0"/>
      <p:bldP spid="33" grpId="0"/>
      <p:bldP spid="34" grpId="0"/>
      <p:bldP spid="3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p:cNvSpPr/>
          <p:nvPr/>
        </p:nvSpPr>
        <p:spPr>
          <a:xfrm rot="5400000">
            <a:off x="8051153" y="2717153"/>
            <a:ext cx="4091492" cy="4190202"/>
          </a:xfrm>
          <a:custGeom>
            <a:avLst/>
            <a:gdLst>
              <a:gd name="connsiteX0" fmla="*/ 108874 w 4091492"/>
              <a:gd name="connsiteY0" fmla="*/ 0 h 4190202"/>
              <a:gd name="connsiteX1" fmla="*/ 4091492 w 4091492"/>
              <a:gd name="connsiteY1" fmla="*/ 0 h 4190202"/>
              <a:gd name="connsiteX2" fmla="*/ 4091492 w 4091492"/>
              <a:gd name="connsiteY2" fmla="*/ 4104929 h 4190202"/>
              <a:gd name="connsiteX3" fmla="*/ 4016207 w 4091492"/>
              <a:gd name="connsiteY3" fmla="*/ 4122302 h 4190202"/>
              <a:gd name="connsiteX4" fmla="*/ 3342564 w 4091492"/>
              <a:gd name="connsiteY4" fmla="*/ 4190202 h 4190202"/>
              <a:gd name="connsiteX5" fmla="*/ 0 w 4091492"/>
              <a:gd name="connsiteY5" fmla="*/ 848070 h 4190202"/>
              <a:gd name="connsiteX6" fmla="*/ 105233 w 4091492"/>
              <a:gd name="connsiteY6" fmla="*/ 12819 h 4190202"/>
              <a:gd name="connsiteX7" fmla="*/ 108874 w 4091492"/>
              <a:gd name="connsiteY7" fmla="*/ 0 h 41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92" h="4190202">
                <a:moveTo>
                  <a:pt x="108874" y="0"/>
                </a:moveTo>
                <a:lnTo>
                  <a:pt x="4091492" y="0"/>
                </a:lnTo>
                <a:lnTo>
                  <a:pt x="4091492" y="4104929"/>
                </a:lnTo>
                <a:lnTo>
                  <a:pt x="4016207" y="4122302"/>
                </a:lnTo>
                <a:cubicBezTo>
                  <a:pt x="3798614" y="4166822"/>
                  <a:pt x="3573320" y="4190202"/>
                  <a:pt x="3342564" y="4190202"/>
                </a:cubicBezTo>
                <a:cubicBezTo>
                  <a:pt x="1496517" y="4190202"/>
                  <a:pt x="0" y="2693879"/>
                  <a:pt x="0" y="848070"/>
                </a:cubicBezTo>
                <a:cubicBezTo>
                  <a:pt x="0" y="559662"/>
                  <a:pt x="36536" y="279787"/>
                  <a:pt x="105233" y="12819"/>
                </a:cubicBezTo>
                <a:lnTo>
                  <a:pt x="108874" y="0"/>
                </a:lnTo>
                <a:close/>
              </a:path>
            </a:pathLst>
          </a:custGeom>
          <a:gradFill flip="none" rotWithShape="1">
            <a:gsLst>
              <a:gs pos="0">
                <a:schemeClr val="accent4">
                  <a:lumMod val="60000"/>
                  <a:lumOff val="40000"/>
                </a:schemeClr>
              </a:gs>
              <a:gs pos="100000">
                <a:srgbClr val="F5670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Rectangle: Rounded Corners 22"/>
          <p:cNvSpPr/>
          <p:nvPr/>
        </p:nvSpPr>
        <p:spPr>
          <a:xfrm>
            <a:off x="6379404" y="1792224"/>
            <a:ext cx="5273326" cy="3154841"/>
          </a:xfrm>
          <a:prstGeom prst="roundRect">
            <a:avLst>
              <a:gd name="adj" fmla="val 15608"/>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8" name="TextBox 7"/>
          <p:cNvSpPr txBox="1"/>
          <p:nvPr/>
        </p:nvSpPr>
        <p:spPr>
          <a:xfrm>
            <a:off x="744220" y="2005330"/>
            <a:ext cx="5146040" cy="2548890"/>
          </a:xfrm>
          <a:prstGeom prst="rect">
            <a:avLst/>
          </a:prstGeom>
          <a:noFill/>
        </p:spPr>
        <p:txBody>
          <a:bodyPr wrap="square" rtlCol="0">
            <a:noAutofit/>
          </a:bodyPr>
          <a:lstStyle/>
          <a:p>
            <a:pPr algn="just">
              <a:lnSpc>
                <a:spcPct val="100000"/>
              </a:lnSpc>
            </a:pPr>
            <a:r>
              <a:rPr lang="fr-FR" sz="1400" dirty="0">
                <a:latin typeface="Asap Condensed Condensed Medium" charset="0"/>
                <a:cs typeface="Asap Condensed Condensed Medium" charset="0"/>
                <a:sym typeface="+mn-ea"/>
              </a:rPr>
              <a:t>Le Conseil National de la Jeunesse du Cameroun (CNJC) est l’organe faîtière des associations et Mouvements de jeunesse. </a:t>
            </a:r>
            <a:r>
              <a:rPr lang="fr-FR" sz="1400" b="1" dirty="0">
                <a:latin typeface="Asap Condensed Condensed Medium" charset="0"/>
                <a:cs typeface="Asap Condensed Condensed Medium" charset="0"/>
                <a:sym typeface="+mn-ea"/>
              </a:rPr>
              <a:t>Il est créé en 2009 </a:t>
            </a:r>
            <a:r>
              <a:rPr lang="fr-FR" sz="1400" dirty="0">
                <a:latin typeface="Asap Condensed Condensed Medium" charset="0"/>
                <a:cs typeface="Asap Condensed Condensed Medium" charset="0"/>
                <a:sym typeface="+mn-ea"/>
              </a:rPr>
              <a:t>par la volonté du Chef de l’Etat, Président de la République Son Excellence, Monsieur Paul Biya.  Le CNJC est entre autres la résultante de la volonté du Gouvernement de faire participer et inclure davantage les jeunes dans le processus décisionnel et la gestion des affaires étatiques. Au niveau international et régional, il trouve son ancrage dans le Programme Mondial de la Jeunesse de 1995 et la Charte Africaine de la jeunesse adoptée en 2006 qui, souligne pour les Etat la nécessite de mettre sur pied des plateformes de promotion de la participation des jeunes et leur inclusion dans les appareils gouvernants a tous les niveaux.</a:t>
            </a:r>
            <a:endParaRPr lang="en-US" altLang="zh-CN" sz="1400" dirty="0">
              <a:solidFill>
                <a:schemeClr val="bg1">
                  <a:lumMod val="65000"/>
                </a:schemeClr>
              </a:solidFill>
              <a:latin typeface="Asap Condensed Condensed Medium" charset="0"/>
              <a:cs typeface="Asap Condensed Condensed Medium" charset="0"/>
              <a:sym typeface="+mn-ea"/>
            </a:endParaRPr>
          </a:p>
        </p:txBody>
      </p:sp>
      <p:sp>
        <p:nvSpPr>
          <p:cNvPr id="9" name="TextBox 8"/>
          <p:cNvSpPr txBox="1"/>
          <p:nvPr/>
        </p:nvSpPr>
        <p:spPr>
          <a:xfrm>
            <a:off x="744220" y="508723"/>
            <a:ext cx="5777193" cy="1383665"/>
          </a:xfrm>
          <a:prstGeom prst="rect">
            <a:avLst/>
          </a:prstGeom>
          <a:noFill/>
        </p:spPr>
        <p:txBody>
          <a:bodyPr wrap="square" rtlCol="0">
            <a:spAutoFit/>
          </a:bodyPr>
          <a:lstStyle/>
          <a:p>
            <a:pPr>
              <a:lnSpc>
                <a:spcPct val="100000"/>
              </a:lnSpc>
            </a:pPr>
            <a:r>
              <a:rPr sz="2800" dirty="0">
                <a:latin typeface="Arial Black" panose="020B0A04020102020204" charset="0"/>
                <a:cs typeface="Arial Black" panose="020B0A04020102020204" charset="0"/>
                <a:sym typeface="+mn-ea"/>
              </a:rPr>
              <a:t>1. </a:t>
            </a:r>
            <a:r>
              <a:rPr lang="fr-FR" sz="2800" b="1" dirty="0">
                <a:latin typeface="Arial Black" panose="020B0A04020102020204" charset="0"/>
                <a:cs typeface="Arial Black" panose="020B0A04020102020204" charset="0"/>
                <a:sym typeface="+mn-ea"/>
              </a:rPr>
              <a:t>MANDAT INSTITUTIONNEL </a:t>
            </a:r>
            <a:r>
              <a:rPr lang="fr-FR" sz="2800" b="1" dirty="0">
                <a:solidFill>
                  <a:srgbClr val="F5670F"/>
                </a:solidFill>
                <a:latin typeface="Arial Black" panose="020B0A04020102020204" charset="0"/>
                <a:cs typeface="Arial Black" panose="020B0A04020102020204" charset="0"/>
                <a:sym typeface="+mn-ea"/>
              </a:rPr>
              <a:t>ET BASE JURIDIQUE</a:t>
            </a:r>
            <a:endParaRPr lang="fr-FR" sz="2800" b="1" dirty="0">
              <a:solidFill>
                <a:srgbClr val="F5670F"/>
              </a:solidFill>
              <a:latin typeface="Arial Black" panose="020B0A04020102020204" charset="0"/>
              <a:cs typeface="Arial Black" panose="020B0A04020102020204" charset="0"/>
              <a:sym typeface="+mn-ea"/>
            </a:endParaRPr>
          </a:p>
        </p:txBody>
      </p:sp>
      <p:sp>
        <p:nvSpPr>
          <p:cNvPr id="29" name="Freeform 20"/>
          <p:cNvSpPr/>
          <p:nvPr/>
        </p:nvSpPr>
        <p:spPr bwMode="auto">
          <a:xfrm rot="5400000">
            <a:off x="561140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100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0" name="Freeform 20"/>
          <p:cNvSpPr/>
          <p:nvPr/>
        </p:nvSpPr>
        <p:spPr bwMode="auto">
          <a:xfrm rot="5400000">
            <a:off x="5977128"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gradFill>
              <a:gsLst>
                <a:gs pos="0">
                  <a:schemeClr val="accent4">
                    <a:lumMod val="60000"/>
                    <a:lumOff val="40000"/>
                  </a:schemeClr>
                </a:gs>
                <a:gs pos="100000">
                  <a:srgbClr val="F5670F"/>
                </a:gs>
              </a:gsLst>
              <a:lin ang="5400000" scaled="1"/>
            </a:gradFill>
          </a:ln>
          <a:effectLst/>
        </p:spPr>
        <p:txBody>
          <a:bodyPr vert="horz" wrap="square" lIns="91440" tIns="45720" rIns="91440" bIns="45720" numCol="1" anchor="t" anchorCtr="0" compatLnSpc="1"/>
          <a:lstStyle/>
          <a:p>
            <a:endParaRPr lang="en-US">
              <a:cs typeface="+mn-ea"/>
              <a:sym typeface="+mn-lt"/>
            </a:endParaRPr>
          </a:p>
        </p:txBody>
      </p:sp>
      <p:sp>
        <p:nvSpPr>
          <p:cNvPr id="31" name="Freeform 20"/>
          <p:cNvSpPr/>
          <p:nvPr/>
        </p:nvSpPr>
        <p:spPr bwMode="auto">
          <a:xfrm rot="5400000">
            <a:off x="6342853" y="6152009"/>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gradFill flip="none" rotWithShape="1">
            <a:gsLst>
              <a:gs pos="0">
                <a:schemeClr val="accent4">
                  <a:lumMod val="60000"/>
                  <a:lumOff val="40000"/>
                </a:schemeClr>
              </a:gs>
              <a:gs pos="100000">
                <a:srgbClr val="C00000"/>
              </a:gs>
            </a:gsLst>
            <a:lin ang="2700000" scaled="1"/>
            <a:tileRect/>
          </a:gradFill>
          <a:ln>
            <a:noFill/>
          </a:ln>
          <a:effectLst/>
        </p:spPr>
        <p:txBody>
          <a:bodyPr vert="horz" wrap="square" lIns="91440" tIns="45720" rIns="91440" bIns="45720" numCol="1" anchor="t" anchorCtr="0" compatLnSpc="1"/>
          <a:lstStyle/>
          <a:p>
            <a:endParaRPr lang="en-US">
              <a:cs typeface="+mn-ea"/>
              <a:sym typeface="+mn-lt"/>
            </a:endParaRPr>
          </a:p>
        </p:txBody>
      </p:sp>
      <p:sp>
        <p:nvSpPr>
          <p:cNvPr id="2" name="TextBox 7"/>
          <p:cNvSpPr txBox="1"/>
          <p:nvPr/>
        </p:nvSpPr>
        <p:spPr>
          <a:xfrm>
            <a:off x="675640" y="4554220"/>
            <a:ext cx="5146040" cy="1410335"/>
          </a:xfrm>
          <a:prstGeom prst="rect">
            <a:avLst/>
          </a:prstGeom>
          <a:noFill/>
        </p:spPr>
        <p:txBody>
          <a:bodyPr wrap="square" rtlCol="0">
            <a:noAutofit/>
          </a:bodyPr>
          <a:lstStyle/>
          <a:p>
            <a:pPr algn="just">
              <a:lnSpc>
                <a:spcPct val="100000"/>
              </a:lnSpc>
            </a:pPr>
            <a:r>
              <a:rPr lang="fr-FR" sz="1400" dirty="0">
                <a:latin typeface="Asap Condensed Condensed Medium" charset="0"/>
                <a:cs typeface="Asap Condensed Condensed Medium" charset="0"/>
                <a:sym typeface="+mn-ea"/>
              </a:rPr>
              <a:t>Place sous tutelle du Ministère de la Jeunesse et de l’Education Civique par </a:t>
            </a:r>
            <a:r>
              <a:rPr lang="fr-FR" sz="1400" b="1" dirty="0">
                <a:latin typeface="Asap Condensed Condensed Medium" charset="0"/>
                <a:cs typeface="Asap Condensed Condensed Medium" charset="0"/>
                <a:sym typeface="+mn-ea"/>
              </a:rPr>
              <a:t>Décret N0 2012/565 du 28 novembre 2012</a:t>
            </a:r>
            <a:r>
              <a:rPr lang="fr-FR" sz="1400" dirty="0">
                <a:latin typeface="Asap Condensed Condensed Medium" charset="0"/>
                <a:cs typeface="Asap Condensed Condensed Medium" charset="0"/>
                <a:sym typeface="+mn-ea"/>
              </a:rPr>
              <a:t> portant organisation du Ministère de la Jeunesse et de l’Education Civique, le CNJC a pour but l’épanouissement de la Jeunesse dans l’environnement public national et international en vue de sa pleine et effective  participation  au développement.</a:t>
            </a:r>
            <a:endParaRPr lang="en-US" altLang="zh-CN" sz="1400" dirty="0">
              <a:solidFill>
                <a:schemeClr val="bg1">
                  <a:lumMod val="65000"/>
                </a:schemeClr>
              </a:solidFill>
              <a:latin typeface="Asap Condensed Condensed Medium" charset="0"/>
              <a:cs typeface="Asap Condensed Condensed Medium" charset="0"/>
              <a:sym typeface="+mn-ea"/>
            </a:endParaRPr>
          </a:p>
        </p:txBody>
      </p:sp>
      <p:pic>
        <p:nvPicPr>
          <p:cNvPr id="4" name="Espace réservé pour une image 3" descr="New Logo CNJC"/>
          <p:cNvPicPr>
            <a:picLocks noChangeAspect="1"/>
          </p:cNvPicPr>
          <p:nvPr>
            <p:ph type="pic" sz="quarter" idx="18"/>
          </p:nvPr>
        </p:nvPicPr>
        <p:blipFill>
          <a:blip r:embed="rId1"/>
          <a:stretch>
            <a:fillRect/>
          </a:stretch>
        </p:blipFill>
        <p:spPr>
          <a:xfrm>
            <a:off x="7193915" y="1043940"/>
            <a:ext cx="1203325" cy="1722755"/>
          </a:xfrm>
          <a:prstGeom prst="rect">
            <a:avLst/>
          </a:prstGeom>
        </p:spPr>
      </p:pic>
      <p:pic>
        <p:nvPicPr>
          <p:cNvPr id="16" name="Espace réservé pour une image 15" descr="New logo CNYC"/>
          <p:cNvPicPr>
            <a:picLocks noChangeAspect="1"/>
          </p:cNvPicPr>
          <p:nvPr>
            <p:ph type="pic" sz="quarter" idx="19"/>
          </p:nvPr>
        </p:nvPicPr>
        <p:blipFill>
          <a:blip r:embed="rId2"/>
          <a:stretch>
            <a:fillRect/>
          </a:stretch>
        </p:blipFill>
        <p:spPr>
          <a:xfrm>
            <a:off x="9898380" y="1043940"/>
            <a:ext cx="1252855" cy="1793875"/>
          </a:xfrm>
          <a:prstGeom prst="rect">
            <a:avLst/>
          </a:prstGeom>
        </p:spPr>
      </p:pic>
      <p:pic>
        <p:nvPicPr>
          <p:cNvPr id="18" name="Espace réservé pour une image 17" descr="WhatsApp Image 2025-07-29 à 22.21.49_3c4d6442"/>
          <p:cNvPicPr>
            <a:picLocks noChangeAspect="1"/>
          </p:cNvPicPr>
          <p:nvPr>
            <p:ph type="pic" sz="quarter" idx="16"/>
          </p:nvPr>
        </p:nvPicPr>
        <p:blipFill>
          <a:blip r:embed="rId3"/>
          <a:stretch>
            <a:fillRect/>
          </a:stretch>
        </p:blipFill>
        <p:spPr>
          <a:xfrm>
            <a:off x="6935470" y="2994025"/>
            <a:ext cx="1720215" cy="1794510"/>
          </a:xfrm>
          <a:prstGeom prst="rect">
            <a:avLst/>
          </a:prstGeom>
        </p:spPr>
      </p:pic>
      <p:pic>
        <p:nvPicPr>
          <p:cNvPr id="24" name="Espace réservé pour une image 23" descr="New Logo CNJC-CNYC"/>
          <p:cNvPicPr>
            <a:picLocks noChangeAspect="1"/>
          </p:cNvPicPr>
          <p:nvPr>
            <p:ph type="pic" sz="quarter" idx="17"/>
          </p:nvPr>
        </p:nvPicPr>
        <p:blipFill>
          <a:blip r:embed="rId4"/>
          <a:stretch>
            <a:fillRect/>
          </a:stretch>
        </p:blipFill>
        <p:spPr>
          <a:xfrm>
            <a:off x="9631680" y="3124200"/>
            <a:ext cx="1353820" cy="17468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0" nodeType="withEffect">
                                  <p:stCondLst>
                                    <p:cond delay="0"/>
                                  </p:stCondLst>
                                  <p:iterate type="wd">
                                    <p:tmPct val="8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23" presetClass="entr" presetSubtype="16" fill="hold" grpId="0" nodeType="withEffect">
                                  <p:stCondLst>
                                    <p:cond delay="2100"/>
                                  </p:stCondLst>
                                  <p:iterate type="wd">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30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childTnLst>
                                </p:cTn>
                              </p:par>
                              <p:par>
                                <p:cTn id="23" presetID="49" presetClass="entr" presetSubtype="0" decel="100000" fill="hold" grpId="0" nodeType="withEffect">
                                  <p:stCondLst>
                                    <p:cond delay="37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par>
                                <p:cTn id="29" presetID="49" presetClass="entr" presetSubtype="0" decel="100000" fill="hold" grpId="0" nodeType="withEffect">
                                  <p:stCondLst>
                                    <p:cond delay="400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style.rotation</p:attrName>
                                        </p:attrNameLst>
                                      </p:cBhvr>
                                      <p:tavLst>
                                        <p:tav tm="0">
                                          <p:val>
                                            <p:fltVal val="360"/>
                                          </p:val>
                                        </p:tav>
                                        <p:tav tm="100000">
                                          <p:val>
                                            <p:fltVal val="0"/>
                                          </p:val>
                                        </p:tav>
                                      </p:tavLst>
                                    </p:anim>
                                    <p:animEffect transition="in" filter="fade">
                                      <p:cBhvr>
                                        <p:cTn id="34" dur="500"/>
                                        <p:tgtEl>
                                          <p:spTgt spid="30"/>
                                        </p:tgtEl>
                                      </p:cBhvr>
                                    </p:animEffect>
                                  </p:childTnLst>
                                </p:cTn>
                              </p:par>
                              <p:par>
                                <p:cTn id="35" presetID="49" presetClass="entr" presetSubtype="0" decel="100000" fill="hold" grpId="0" nodeType="withEffect">
                                  <p:stCondLst>
                                    <p:cond delay="43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360"/>
                                          </p:val>
                                        </p:tav>
                                        <p:tav tm="100000">
                                          <p:val>
                                            <p:fltVal val="0"/>
                                          </p:val>
                                        </p:tav>
                                      </p:tavLst>
                                    </p:anim>
                                    <p:animEffect transition="in" filter="fade">
                                      <p:cBhvr>
                                        <p:cTn id="40" dur="500"/>
                                        <p:tgtEl>
                                          <p:spTgt spid="31"/>
                                        </p:tgtEl>
                                      </p:cBhvr>
                                    </p:animEffect>
                                  </p:childTnLst>
                                </p:cTn>
                              </p:par>
                              <p:par>
                                <p:cTn id="41" presetID="23" presetClass="entr" presetSubtype="16" fill="hold" grpId="0" nodeType="withEffect">
                                  <p:stCondLst>
                                    <p:cond delay="2100"/>
                                  </p:stCondLst>
                                  <p:iterate type="wd">
                                    <p:tmPct val="10000"/>
                                  </p:iterate>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3" grpId="0" animBg="1"/>
      <p:bldP spid="8" grpId="0"/>
      <p:bldP spid="9" grpId="0"/>
      <p:bldP spid="29" grpId="0" bldLvl="0" animBg="1"/>
      <p:bldP spid="30" grpId="0" bldLvl="0" animBg="1"/>
      <p:bldP spid="31" grpId="0" bldLvl="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p:cNvSpPr/>
          <p:nvPr/>
        </p:nvSpPr>
        <p:spPr>
          <a:xfrm>
            <a:off x="8201025" y="-2540"/>
            <a:ext cx="3990975" cy="3706495"/>
          </a:xfrm>
          <a:custGeom>
            <a:avLst/>
            <a:gdLst>
              <a:gd name="connsiteX0" fmla="*/ 108874 w 4091492"/>
              <a:gd name="connsiteY0" fmla="*/ 0 h 4190202"/>
              <a:gd name="connsiteX1" fmla="*/ 4091492 w 4091492"/>
              <a:gd name="connsiteY1" fmla="*/ 0 h 4190202"/>
              <a:gd name="connsiteX2" fmla="*/ 4091492 w 4091492"/>
              <a:gd name="connsiteY2" fmla="*/ 4104929 h 4190202"/>
              <a:gd name="connsiteX3" fmla="*/ 4016207 w 4091492"/>
              <a:gd name="connsiteY3" fmla="*/ 4122302 h 4190202"/>
              <a:gd name="connsiteX4" fmla="*/ 3342564 w 4091492"/>
              <a:gd name="connsiteY4" fmla="*/ 4190202 h 4190202"/>
              <a:gd name="connsiteX5" fmla="*/ 0 w 4091492"/>
              <a:gd name="connsiteY5" fmla="*/ 848070 h 4190202"/>
              <a:gd name="connsiteX6" fmla="*/ 105233 w 4091492"/>
              <a:gd name="connsiteY6" fmla="*/ 12819 h 4190202"/>
              <a:gd name="connsiteX7" fmla="*/ 108874 w 4091492"/>
              <a:gd name="connsiteY7" fmla="*/ 0 h 41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92" h="4190202">
                <a:moveTo>
                  <a:pt x="108874" y="0"/>
                </a:moveTo>
                <a:lnTo>
                  <a:pt x="4091492" y="0"/>
                </a:lnTo>
                <a:lnTo>
                  <a:pt x="4091492" y="4104929"/>
                </a:lnTo>
                <a:lnTo>
                  <a:pt x="4016207" y="4122302"/>
                </a:lnTo>
                <a:cubicBezTo>
                  <a:pt x="3798614" y="4166822"/>
                  <a:pt x="3573320" y="4190202"/>
                  <a:pt x="3342564" y="4190202"/>
                </a:cubicBezTo>
                <a:cubicBezTo>
                  <a:pt x="1496517" y="4190202"/>
                  <a:pt x="0" y="2693879"/>
                  <a:pt x="0" y="848070"/>
                </a:cubicBezTo>
                <a:cubicBezTo>
                  <a:pt x="0" y="559662"/>
                  <a:pt x="36536" y="279787"/>
                  <a:pt x="105233" y="12819"/>
                </a:cubicBezTo>
                <a:lnTo>
                  <a:pt x="108874" y="0"/>
                </a:lnTo>
                <a:close/>
              </a:path>
            </a:pathLst>
          </a:custGeom>
          <a:gradFill flip="none" rotWithShape="1">
            <a:gsLst>
              <a:gs pos="0">
                <a:srgbClr val="F5670F"/>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Freeform 20"/>
          <p:cNvSpPr/>
          <p:nvPr/>
        </p:nvSpPr>
        <p:spPr bwMode="auto">
          <a:xfrm rot="10800000">
            <a:off x="11330821" y="2537460"/>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solidFill>
              <a:schemeClr val="bg1"/>
            </a:solidFill>
          </a:ln>
          <a:effectLst/>
        </p:spPr>
        <p:txBody>
          <a:bodyPr vert="horz" wrap="square" lIns="91440" tIns="45720" rIns="91440" bIns="45720" numCol="1" anchor="t" anchorCtr="0" compatLnSpc="1"/>
          <a:lstStyle/>
          <a:p>
            <a:endParaRPr lang="en-US">
              <a:cs typeface="+mn-ea"/>
              <a:sym typeface="+mn-lt"/>
            </a:endParaRPr>
          </a:p>
        </p:txBody>
      </p:sp>
      <p:sp>
        <p:nvSpPr>
          <p:cNvPr id="8" name="Freeform 20"/>
          <p:cNvSpPr/>
          <p:nvPr/>
        </p:nvSpPr>
        <p:spPr bwMode="auto">
          <a:xfrm rot="10800000">
            <a:off x="11330821" y="2903185"/>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noFill/>
          <a:ln>
            <a:solidFill>
              <a:schemeClr val="bg1"/>
            </a:solidFill>
          </a:ln>
          <a:effectLst/>
        </p:spPr>
        <p:txBody>
          <a:bodyPr vert="horz" wrap="square" lIns="91440" tIns="45720" rIns="91440" bIns="45720" numCol="1" anchor="t" anchorCtr="0" compatLnSpc="1"/>
          <a:lstStyle/>
          <a:p>
            <a:endParaRPr lang="en-US">
              <a:cs typeface="+mn-ea"/>
              <a:sym typeface="+mn-lt"/>
            </a:endParaRPr>
          </a:p>
        </p:txBody>
      </p:sp>
      <p:sp>
        <p:nvSpPr>
          <p:cNvPr id="9" name="Freeform 20"/>
          <p:cNvSpPr/>
          <p:nvPr/>
        </p:nvSpPr>
        <p:spPr bwMode="auto">
          <a:xfrm rot="10800000">
            <a:off x="11330821" y="3268910"/>
            <a:ext cx="237744" cy="182951"/>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solidFill>
          <a:ln>
            <a:noFill/>
          </a:ln>
          <a:effectLst/>
        </p:spPr>
        <p:txBody>
          <a:bodyPr vert="horz" wrap="square" lIns="91440" tIns="45720" rIns="91440" bIns="45720" numCol="1" anchor="t" anchorCtr="0" compatLnSpc="1"/>
          <a:lstStyle/>
          <a:p>
            <a:endParaRPr lang="en-US">
              <a:cs typeface="+mn-ea"/>
              <a:sym typeface="+mn-lt"/>
            </a:endParaRPr>
          </a:p>
        </p:txBody>
      </p:sp>
      <p:sp>
        <p:nvSpPr>
          <p:cNvPr id="13" name="Freeform 20"/>
          <p:cNvSpPr/>
          <p:nvPr/>
        </p:nvSpPr>
        <p:spPr bwMode="auto">
          <a:xfrm rot="18376696">
            <a:off x="9740" y="-63115"/>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rgbClr val="F5670F"/>
          </a:solidFill>
          <a:ln>
            <a:noFill/>
          </a:ln>
          <a:effectLst/>
        </p:spPr>
        <p:txBody>
          <a:bodyPr vert="horz" wrap="square" lIns="91440" tIns="45720" rIns="91440" bIns="45720" numCol="1" anchor="t" anchorCtr="0" compatLnSpc="1"/>
          <a:lstStyle/>
          <a:p>
            <a:endParaRPr lang="en-US">
              <a:cs typeface="+mn-ea"/>
              <a:sym typeface="+mn-lt"/>
            </a:endParaRPr>
          </a:p>
        </p:txBody>
      </p:sp>
      <p:sp>
        <p:nvSpPr>
          <p:cNvPr id="31" name="Freeform 20"/>
          <p:cNvSpPr/>
          <p:nvPr/>
        </p:nvSpPr>
        <p:spPr bwMode="auto">
          <a:xfrm rot="3556496">
            <a:off x="10661999" y="546642"/>
            <a:ext cx="965588" cy="899406"/>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5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4" name="Rectangle 3"/>
          <p:cNvSpPr/>
          <p:nvPr/>
        </p:nvSpPr>
        <p:spPr>
          <a:xfrm>
            <a:off x="3429000" y="-9334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TextBox 8"/>
          <p:cNvSpPr txBox="1"/>
          <p:nvPr/>
        </p:nvSpPr>
        <p:spPr>
          <a:xfrm>
            <a:off x="781685" y="1400898"/>
            <a:ext cx="5777193" cy="1383665"/>
          </a:xfrm>
          <a:prstGeom prst="rect">
            <a:avLst/>
          </a:prstGeom>
          <a:noFill/>
        </p:spPr>
        <p:txBody>
          <a:bodyPr wrap="square" rtlCol="0">
            <a:spAutoFit/>
          </a:bodyPr>
          <a:lstStyle/>
          <a:p>
            <a:pPr>
              <a:lnSpc>
                <a:spcPct val="100000"/>
              </a:lnSpc>
            </a:pPr>
            <a:r>
              <a:rPr sz="2800" dirty="0">
                <a:latin typeface="Arial Black" panose="020B0A04020102020204" charset="0"/>
                <a:cs typeface="Arial Black" panose="020B0A04020102020204" charset="0"/>
                <a:sym typeface="+mn-ea"/>
              </a:rPr>
              <a:t>1. </a:t>
            </a:r>
            <a:r>
              <a:rPr lang="fr-FR" sz="2800" b="1" dirty="0">
                <a:latin typeface="Arial Black" panose="020B0A04020102020204" charset="0"/>
                <a:cs typeface="Arial Black" panose="020B0A04020102020204" charset="0"/>
                <a:sym typeface="+mn-ea"/>
              </a:rPr>
              <a:t>MANDAT INSTITUTIONNEL </a:t>
            </a:r>
            <a:r>
              <a:rPr lang="fr-FR" sz="2800" b="1" dirty="0">
                <a:solidFill>
                  <a:srgbClr val="F5670F"/>
                </a:solidFill>
                <a:latin typeface="Arial Black" panose="020B0A04020102020204" charset="0"/>
                <a:cs typeface="Arial Black" panose="020B0A04020102020204" charset="0"/>
                <a:sym typeface="+mn-ea"/>
              </a:rPr>
              <a:t>ET BASE JURIDIQUE</a:t>
            </a:r>
            <a:endParaRPr lang="fr-FR" sz="2800" b="1" dirty="0">
              <a:solidFill>
                <a:srgbClr val="F5670F"/>
              </a:solidFill>
              <a:latin typeface="Arial Black" panose="020B0A04020102020204" charset="0"/>
              <a:cs typeface="Arial Black" panose="020B0A04020102020204" charset="0"/>
              <a:sym typeface="+mn-ea"/>
            </a:endParaRPr>
          </a:p>
        </p:txBody>
      </p:sp>
      <p:pic>
        <p:nvPicPr>
          <p:cNvPr id="37" name="Espace réservé pour une image 36" descr="IMGL1308"/>
          <p:cNvPicPr>
            <a:picLocks noChangeAspect="1"/>
          </p:cNvPicPr>
          <p:nvPr>
            <p:ph type="pic" sz="quarter" idx="16"/>
          </p:nvPr>
        </p:nvPicPr>
        <p:blipFill>
          <a:blip r:embed="rId1"/>
          <a:stretch>
            <a:fillRect/>
          </a:stretch>
        </p:blipFill>
        <p:spPr>
          <a:xfrm>
            <a:off x="8001635" y="3930650"/>
            <a:ext cx="3776345" cy="2517775"/>
          </a:xfrm>
          <a:prstGeom prst="rect">
            <a:avLst/>
          </a:prstGeom>
        </p:spPr>
      </p:pic>
      <p:sp>
        <p:nvSpPr>
          <p:cNvPr id="29" name="Zone de texte 28"/>
          <p:cNvSpPr txBox="1"/>
          <p:nvPr/>
        </p:nvSpPr>
        <p:spPr>
          <a:xfrm>
            <a:off x="781685" y="3157220"/>
            <a:ext cx="6529070" cy="3173095"/>
          </a:xfrm>
          <a:prstGeom prst="rect">
            <a:avLst/>
          </a:prstGeom>
          <a:noFill/>
        </p:spPr>
        <p:txBody>
          <a:bodyPr wrap="square" rtlCol="0">
            <a:noAutofit/>
          </a:bodyPr>
          <a:p>
            <a:pPr marL="0" indent="0" algn="just">
              <a:buNone/>
            </a:pPr>
            <a:r>
              <a:rPr lang="fr-FR" sz="2000" b="1" dirty="0">
                <a:latin typeface="Asap Condensed Condensed Medium" charset="0"/>
                <a:cs typeface="Asap Condensed Condensed Medium" charset="0"/>
                <a:sym typeface="+mn-ea"/>
              </a:rPr>
              <a:t>Le CNJC est la Plateforme nationale de :</a:t>
            </a:r>
            <a:r>
              <a:rPr lang="fr-FR" dirty="0">
                <a:latin typeface="Asap Condensed Condensed Medium" charset="0"/>
                <a:cs typeface="Asap Condensed Condensed Medium" charset="0"/>
                <a:sym typeface="+mn-ea"/>
              </a:rPr>
              <a:t> </a:t>
            </a:r>
            <a:endParaRPr lang="fr-FR" dirty="0">
              <a:latin typeface="Asap Condensed Condensed Medium" charset="0"/>
              <a:cs typeface="Asap Condensed Condensed Medium" charset="0"/>
              <a:sym typeface="+mn-ea"/>
            </a:endParaRPr>
          </a:p>
          <a:p>
            <a:pPr marL="0" indent="0" algn="just">
              <a:buNone/>
            </a:pPr>
            <a:endParaRPr lang="fr-FR" dirty="0">
              <a:latin typeface="Asap Condensed Condensed Medium" charset="0"/>
              <a:cs typeface="Asap Condensed Condensed Medium" charset="0"/>
            </a:endParaRPr>
          </a:p>
          <a:p>
            <a:pPr algn="just">
              <a:buFont typeface="Wingdings" panose="05000000000000000000" pitchFamily="2" charset="2"/>
              <a:buChar char="q"/>
            </a:pPr>
            <a:r>
              <a:rPr lang="fr-FR" sz="2000" dirty="0">
                <a:latin typeface="Asap Condensed Condensed Medium" charset="0"/>
                <a:cs typeface="Asap Condensed Condensed Medium" charset="0"/>
                <a:sym typeface="+mn-ea"/>
              </a:rPr>
              <a:t>Concertation entre les jeunes eux mêmes, les jeunes et les autorités publiques, les jeunes et les partenaires au développement et la société civile, </a:t>
            </a:r>
            <a:endParaRPr lang="fr-FR" sz="2000" dirty="0">
              <a:latin typeface="Asap Condensed Condensed Medium" charset="0"/>
              <a:cs typeface="Asap Condensed Condensed Medium" charset="0"/>
            </a:endParaRPr>
          </a:p>
          <a:p>
            <a:pPr algn="just">
              <a:buFont typeface="Wingdings" panose="05000000000000000000" pitchFamily="2" charset="2"/>
              <a:buChar char="q"/>
            </a:pPr>
            <a:r>
              <a:rPr lang="fr-FR" sz="2000" dirty="0">
                <a:latin typeface="Asap Condensed Condensed Medium" charset="0"/>
                <a:cs typeface="Asap Condensed Condensed Medium" charset="0"/>
                <a:sym typeface="+mn-ea"/>
              </a:rPr>
              <a:t>d’expression des besoins et des  aspirations des jeunes, </a:t>
            </a:r>
            <a:endParaRPr lang="fr-FR" sz="2000" dirty="0">
              <a:latin typeface="Asap Condensed Condensed Medium" charset="0"/>
              <a:cs typeface="Asap Condensed Condensed Medium" charset="0"/>
            </a:endParaRPr>
          </a:p>
          <a:p>
            <a:pPr algn="just">
              <a:buFont typeface="Wingdings" panose="05000000000000000000" pitchFamily="2" charset="2"/>
              <a:buChar char="q"/>
            </a:pPr>
            <a:r>
              <a:rPr lang="fr-FR" sz="2000" dirty="0">
                <a:latin typeface="Asap Condensed Condensed Medium" charset="0"/>
                <a:cs typeface="Asap Condensed Condensed Medium" charset="0"/>
                <a:sym typeface="+mn-ea"/>
              </a:rPr>
              <a:t>de coordination  des actions des associations et mouvements de jeunesse</a:t>
            </a:r>
            <a:endParaRPr lang="fr-FR" sz="2000" dirty="0">
              <a:latin typeface="Asap Condensed Condensed Medium" charset="0"/>
              <a:cs typeface="Asap Condensed Condensed Medium" charset="0"/>
            </a:endParaRPr>
          </a:p>
          <a:p>
            <a:pPr algn="just">
              <a:buFont typeface="Wingdings" panose="05000000000000000000" pitchFamily="2" charset="2"/>
              <a:buChar char="q"/>
            </a:pPr>
            <a:r>
              <a:rPr lang="fr-FR" sz="2000" dirty="0">
                <a:latin typeface="Asap Condensed Condensed Medium" charset="0"/>
                <a:cs typeface="Asap Condensed Condensed Medium" charset="0"/>
                <a:sym typeface="+mn-ea"/>
              </a:rPr>
              <a:t>de consultation sur les questions des jeunes et d’action des organisations  de jeunesse du Cameroun,</a:t>
            </a:r>
            <a:endParaRPr lang="fr-FR" altLang="en-US" sz="2000">
              <a:latin typeface="Asap Condensed Condensed Medium" charset="0"/>
              <a:cs typeface="Asap Condensed Condensed Medium"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2000" fill="hold">
                                          <p:stCondLst>
                                            <p:cond delay="0"/>
                                          </p:stCondLst>
                                        </p:cTn>
                                        <p:tgtEl>
                                          <p:spTgt spid="29"/>
                                        </p:tgtEl>
                                        <p:attrNameLst>
                                          <p:attrName>style.visibility</p:attrName>
                                        </p:attrNameLst>
                                      </p:cBhvr>
                                      <p:to>
                                        <p:strVal val="visible"/>
                                      </p:to>
                                    </p:set>
                                    <p:animEffect transition="in" filter="plus(in)">
                                      <p:cBhvr>
                                        <p:cTn id="7" dur="2000"/>
                                        <p:tgtEl>
                                          <p:spTgt spid="29"/>
                                        </p:tgtEl>
                                      </p:cBhvr>
                                    </p:animEffect>
                                  </p:childTnLst>
                                </p:cTn>
                              </p:par>
                              <p:par>
                                <p:cTn id="8" presetID="2" presetClass="entr" presetSubtype="3" decel="10000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1000" fill="hold"/>
                                        <p:tgtEl>
                                          <p:spTgt spid="39"/>
                                        </p:tgtEl>
                                        <p:attrNameLst>
                                          <p:attrName>ppt_x</p:attrName>
                                        </p:attrNameLst>
                                      </p:cBhvr>
                                      <p:tavLst>
                                        <p:tav tm="0">
                                          <p:val>
                                            <p:strVal val="1+#ppt_w/2"/>
                                          </p:val>
                                        </p:tav>
                                        <p:tav tm="100000">
                                          <p:val>
                                            <p:strVal val="#ppt_x"/>
                                          </p:val>
                                        </p:tav>
                                      </p:tavLst>
                                    </p:anim>
                                    <p:anim calcmode="lin" valueType="num">
                                      <p:cBhvr additive="base">
                                        <p:cTn id="11" dur="1000" fill="hold"/>
                                        <p:tgtEl>
                                          <p:spTgt spid="39"/>
                                        </p:tgtEl>
                                        <p:attrNameLst>
                                          <p:attrName>ppt_y</p:attrName>
                                        </p:attrNameLst>
                                      </p:cBhvr>
                                      <p:tavLst>
                                        <p:tav tm="0">
                                          <p:val>
                                            <p:strVal val="0-#ppt_h/2"/>
                                          </p:val>
                                        </p:tav>
                                        <p:tav tm="100000">
                                          <p:val>
                                            <p:strVal val="#ppt_y"/>
                                          </p:val>
                                        </p:tav>
                                      </p:tavLst>
                                    </p:anim>
                                  </p:childTnLst>
                                </p:cTn>
                              </p:par>
                              <p:par>
                                <p:cTn id="12" presetID="49" presetClass="entr" presetSubtype="0" decel="100000" fill="hold" grpId="0" nodeType="withEffect">
                                  <p:stCondLst>
                                    <p:cond delay="40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360"/>
                                          </p:val>
                                        </p:tav>
                                        <p:tav tm="100000">
                                          <p:val>
                                            <p:fltVal val="0"/>
                                          </p:val>
                                        </p:tav>
                                      </p:tavLst>
                                    </p:anim>
                                    <p:animEffect transition="in" filter="fade">
                                      <p:cBhvr>
                                        <p:cTn id="17" dur="1000"/>
                                        <p:tgtEl>
                                          <p:spTgt spid="13"/>
                                        </p:tgtEl>
                                      </p:cBhvr>
                                    </p:animEffect>
                                  </p:childTnLst>
                                </p:cTn>
                              </p:par>
                              <p:par>
                                <p:cTn id="18" presetID="49" presetClass="entr" presetSubtype="0" decel="100000" fill="hold" grpId="0" nodeType="withEffect">
                                  <p:stCondLst>
                                    <p:cond delay="600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style.rotation</p:attrName>
                                        </p:attrNameLst>
                                      </p:cBhvr>
                                      <p:tavLst>
                                        <p:tav tm="0">
                                          <p:val>
                                            <p:fltVal val="360"/>
                                          </p:val>
                                        </p:tav>
                                        <p:tav tm="100000">
                                          <p:val>
                                            <p:fltVal val="0"/>
                                          </p:val>
                                        </p:tav>
                                      </p:tavLst>
                                    </p:anim>
                                    <p:animEffect transition="in" filter="fade">
                                      <p:cBhvr>
                                        <p:cTn id="23" dur="1000"/>
                                        <p:tgtEl>
                                          <p:spTgt spid="31"/>
                                        </p:tgtEl>
                                      </p:cBhvr>
                                    </p:animEffect>
                                  </p:childTnLst>
                                </p:cTn>
                              </p:par>
                              <p:par>
                                <p:cTn id="24" presetID="1" presetClass="entr" presetSubtype="0" fill="hold" grpId="0" nodeType="withEffect">
                                  <p:stCondLst>
                                    <p:cond delay="10300"/>
                                  </p:stCondLst>
                                  <p:childTnLst>
                                    <p:set>
                                      <p:cBhvr>
                                        <p:cTn id="25" dur="1" fill="hold">
                                          <p:stCondLst>
                                            <p:cond delay="0"/>
                                          </p:stCondLst>
                                        </p:cTn>
                                        <p:tgtEl>
                                          <p:spTgt spid="4"/>
                                        </p:tgtEl>
                                        <p:attrNameLst>
                                          <p:attrName>style.visibility</p:attrName>
                                        </p:attrNameLst>
                                      </p:cBhvr>
                                      <p:to>
                                        <p:strVal val="visible"/>
                                      </p:to>
                                    </p:set>
                                  </p:childTnLst>
                                </p:cTn>
                              </p:par>
                              <p:par>
                                <p:cTn id="26" presetID="49" presetClass="entr" presetSubtype="0" decel="100000" fill="hold" grpId="0" nodeType="withEffect">
                                  <p:stCondLst>
                                    <p:cond delay="103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49" presetClass="entr" presetSubtype="0" decel="100000" fill="hold" grpId="0" nodeType="withEffect">
                                  <p:stCondLst>
                                    <p:cond delay="105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par>
                                <p:cTn id="38" presetID="49" presetClass="entr" presetSubtype="0" decel="100000" fill="hold" grpId="0" nodeType="withEffect">
                                  <p:stCondLst>
                                    <p:cond delay="1070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par>
                                <p:cTn id="44" presetID="49" presetClass="entr" presetSubtype="0" decel="100000" fill="hold" grpId="0" nodeType="withEffect">
                                  <p:stCondLst>
                                    <p:cond delay="0"/>
                                  </p:stCondLst>
                                  <p:iterate type="wd">
                                    <p:tmPct val="80000"/>
                                  </p:iterate>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 calcmode="lin" valueType="num">
                                      <p:cBhvr>
                                        <p:cTn id="48" dur="500" fill="hold"/>
                                        <p:tgtEl>
                                          <p:spTgt spid="23"/>
                                        </p:tgtEl>
                                        <p:attrNameLst>
                                          <p:attrName>style.rotation</p:attrName>
                                        </p:attrNameLst>
                                      </p:cBhvr>
                                      <p:tavLst>
                                        <p:tav tm="0">
                                          <p:val>
                                            <p:fltVal val="360"/>
                                          </p:val>
                                        </p:tav>
                                        <p:tav tm="100000">
                                          <p:val>
                                            <p:fltVal val="0"/>
                                          </p:val>
                                        </p:tav>
                                      </p:tavLst>
                                    </p:anim>
                                    <p:animEffect transition="in" filter="fade">
                                      <p:cBhvr>
                                        <p:cTn id="49" dur="500"/>
                                        <p:tgtEl>
                                          <p:spTgt spid="23"/>
                                        </p:tgtEl>
                                      </p:cBhvr>
                                    </p:animEffect>
                                  </p:childTnLst>
                                </p:cTn>
                              </p:par>
                            </p:childTnLst>
                          </p:cTn>
                        </p:par>
                        <p:par>
                          <p:cTn id="50" fill="hold">
                            <p:stCondLst>
                              <p:cond delay="16899"/>
                            </p:stCondLst>
                            <p:childTnLst>
                              <p:par>
                                <p:cTn id="51" presetID="29"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1000" fill="hold"/>
                                        <p:tgtEl>
                                          <p:spTgt spid="37"/>
                                        </p:tgtEl>
                                        <p:attrNameLst>
                                          <p:attrName>ppt_x</p:attrName>
                                        </p:attrNameLst>
                                      </p:cBhvr>
                                      <p:tavLst>
                                        <p:tav tm="0">
                                          <p:val>
                                            <p:strVal val="#ppt_x-.2"/>
                                          </p:val>
                                        </p:tav>
                                        <p:tav tm="100000">
                                          <p:val>
                                            <p:strVal val="#ppt_x"/>
                                          </p:val>
                                        </p:tav>
                                      </p:tavLst>
                                    </p:anim>
                                    <p:anim calcmode="lin" valueType="num">
                                      <p:cBhvr>
                                        <p:cTn id="54"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7" grpId="0" bldLvl="0" animBg="1"/>
      <p:bldP spid="8" grpId="0" bldLvl="0" animBg="1"/>
      <p:bldP spid="9" grpId="0" bldLvl="0" animBg="1"/>
      <p:bldP spid="13" grpId="0" bldLvl="0" animBg="1"/>
      <p:bldP spid="31" grpId="0" animBg="1"/>
      <p:bldP spid="4" grpId="0" animBg="1"/>
      <p:bldP spid="23" grpId="0"/>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5"/>
          <p:cNvSpPr/>
          <p:nvPr/>
        </p:nvSpPr>
        <p:spPr>
          <a:xfrm rot="5400000">
            <a:off x="8829675" y="3495675"/>
            <a:ext cx="2970530" cy="3753485"/>
          </a:xfrm>
          <a:custGeom>
            <a:avLst/>
            <a:gdLst>
              <a:gd name="connsiteX0" fmla="*/ 108874 w 4091492"/>
              <a:gd name="connsiteY0" fmla="*/ 0 h 4190202"/>
              <a:gd name="connsiteX1" fmla="*/ 4091492 w 4091492"/>
              <a:gd name="connsiteY1" fmla="*/ 0 h 4190202"/>
              <a:gd name="connsiteX2" fmla="*/ 4091492 w 4091492"/>
              <a:gd name="connsiteY2" fmla="*/ 4104929 h 4190202"/>
              <a:gd name="connsiteX3" fmla="*/ 4016207 w 4091492"/>
              <a:gd name="connsiteY3" fmla="*/ 4122302 h 4190202"/>
              <a:gd name="connsiteX4" fmla="*/ 3342564 w 4091492"/>
              <a:gd name="connsiteY4" fmla="*/ 4190202 h 4190202"/>
              <a:gd name="connsiteX5" fmla="*/ 0 w 4091492"/>
              <a:gd name="connsiteY5" fmla="*/ 848070 h 4190202"/>
              <a:gd name="connsiteX6" fmla="*/ 105233 w 4091492"/>
              <a:gd name="connsiteY6" fmla="*/ 12819 h 4190202"/>
              <a:gd name="connsiteX7" fmla="*/ 108874 w 4091492"/>
              <a:gd name="connsiteY7" fmla="*/ 0 h 41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92" h="4190202">
                <a:moveTo>
                  <a:pt x="108874" y="0"/>
                </a:moveTo>
                <a:lnTo>
                  <a:pt x="4091492" y="0"/>
                </a:lnTo>
                <a:lnTo>
                  <a:pt x="4091492" y="4104929"/>
                </a:lnTo>
                <a:lnTo>
                  <a:pt x="4016207" y="4122302"/>
                </a:lnTo>
                <a:cubicBezTo>
                  <a:pt x="3798614" y="4166822"/>
                  <a:pt x="3573320" y="4190202"/>
                  <a:pt x="3342564" y="4190202"/>
                </a:cubicBezTo>
                <a:cubicBezTo>
                  <a:pt x="1496517" y="4190202"/>
                  <a:pt x="0" y="2693879"/>
                  <a:pt x="0" y="848070"/>
                </a:cubicBezTo>
                <a:cubicBezTo>
                  <a:pt x="0" y="559662"/>
                  <a:pt x="36536" y="279787"/>
                  <a:pt x="105233" y="12819"/>
                </a:cubicBezTo>
                <a:lnTo>
                  <a:pt x="108874" y="0"/>
                </a:lnTo>
                <a:close/>
              </a:path>
            </a:pathLst>
          </a:custGeom>
          <a:gradFill flip="none" rotWithShape="1">
            <a:gsLst>
              <a:gs pos="0">
                <a:schemeClr val="accent4">
                  <a:lumMod val="60000"/>
                  <a:lumOff val="40000"/>
                </a:schemeClr>
              </a:gs>
              <a:gs pos="100000">
                <a:srgbClr val="F5670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Freeform 20"/>
          <p:cNvSpPr/>
          <p:nvPr/>
        </p:nvSpPr>
        <p:spPr bwMode="auto">
          <a:xfrm rot="18376696">
            <a:off x="10200411" y="4589871"/>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lumMod val="95000"/>
              <a:alpha val="12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23" name="TextBox 8"/>
          <p:cNvSpPr txBox="1"/>
          <p:nvPr/>
        </p:nvSpPr>
        <p:spPr>
          <a:xfrm>
            <a:off x="2353310" y="380365"/>
            <a:ext cx="7485380" cy="953135"/>
          </a:xfrm>
          <a:prstGeom prst="rect">
            <a:avLst/>
          </a:prstGeom>
          <a:noFill/>
        </p:spPr>
        <p:txBody>
          <a:bodyPr wrap="square" rtlCol="0">
            <a:spAutoFit/>
          </a:bodyPr>
          <a:lstStyle/>
          <a:p>
            <a:pPr algn="ctr">
              <a:lnSpc>
                <a:spcPct val="100000"/>
              </a:lnSpc>
            </a:pPr>
            <a:r>
              <a:rPr sz="2800" dirty="0">
                <a:latin typeface="Arial Black" panose="020B0A04020102020204" charset="0"/>
                <a:cs typeface="Arial Black" panose="020B0A04020102020204" charset="0"/>
                <a:sym typeface="+mn-ea"/>
              </a:rPr>
              <a:t>1. </a:t>
            </a:r>
            <a:r>
              <a:rPr lang="fr-FR" sz="2800" b="1" dirty="0">
                <a:latin typeface="Arial Black" panose="020B0A04020102020204" charset="0"/>
                <a:cs typeface="Arial Black" panose="020B0A04020102020204" charset="0"/>
                <a:sym typeface="+mn-ea"/>
              </a:rPr>
              <a:t>MANDAT INSTITUTIONNEL </a:t>
            </a:r>
            <a:r>
              <a:rPr lang="fr-FR" sz="2800" b="1" dirty="0">
                <a:solidFill>
                  <a:srgbClr val="F5670F"/>
                </a:solidFill>
                <a:latin typeface="Arial Black" panose="020B0A04020102020204" charset="0"/>
                <a:cs typeface="Arial Black" panose="020B0A04020102020204" charset="0"/>
                <a:sym typeface="+mn-ea"/>
              </a:rPr>
              <a:t>ET BASE JURIDIQUE</a:t>
            </a:r>
            <a:endParaRPr lang="fr-FR" sz="2800" b="1" dirty="0">
              <a:solidFill>
                <a:srgbClr val="F5670F"/>
              </a:solidFill>
              <a:latin typeface="Arial Black" panose="020B0A04020102020204" charset="0"/>
              <a:cs typeface="Arial Black" panose="020B0A04020102020204" charset="0"/>
              <a:sym typeface="+mn-ea"/>
            </a:endParaRPr>
          </a:p>
        </p:txBody>
      </p:sp>
      <p:sp>
        <p:nvSpPr>
          <p:cNvPr id="22" name="Content Placeholder 2"/>
          <p:cNvSpPr>
            <a:spLocks noGrp="1"/>
          </p:cNvSpPr>
          <p:nvPr>
            <p:ph idx="1"/>
          </p:nvPr>
        </p:nvSpPr>
        <p:spPr>
          <a:xfrm>
            <a:off x="1857375" y="1464310"/>
            <a:ext cx="8477250" cy="5052695"/>
          </a:xfrm>
        </p:spPr>
        <p:txBody>
          <a:bodyPr>
            <a:noAutofit/>
          </a:bodyPr>
          <a:lstStyle/>
          <a:p>
            <a:pPr marL="0" indent="0" algn="ctr">
              <a:buFont typeface="Wingdings" panose="05000000000000000000" pitchFamily="2" charset="2"/>
              <a:buNone/>
            </a:pPr>
            <a:r>
              <a:rPr lang="fr-FR" sz="1500" b="1" dirty="0">
                <a:latin typeface="Asap Condensed Condensed Medium" charset="0"/>
                <a:cs typeface="Asap Condensed Condensed Medium" charset="0"/>
              </a:rPr>
              <a:t>Ses missions essentielles se résument a:</a:t>
            </a:r>
            <a:r>
              <a:rPr lang="fr-FR" sz="1500" dirty="0">
                <a:latin typeface="Asap Condensed Condensed Medium" charset="0"/>
                <a:cs typeface="Asap Condensed Condensed Medium" charset="0"/>
              </a:rPr>
              <a:t> </a:t>
            </a:r>
            <a:endParaRPr lang="fr-FR" sz="1500" dirty="0">
              <a:latin typeface="Asap Condensed Condensed Medium" charset="0"/>
              <a:cs typeface="Asap Condensed Condensed Medium" charset="0"/>
            </a:endParaRPr>
          </a:p>
          <a:p>
            <a:pPr algn="ctr">
              <a:buFont typeface="Wingdings" panose="05000000000000000000" pitchFamily="2" charset="2"/>
              <a:buChar char="v"/>
            </a:pPr>
            <a:r>
              <a:rPr lang="fr-FR" sz="1500" dirty="0">
                <a:latin typeface="Asap Condensed Condensed Medium" charset="0"/>
                <a:cs typeface="Asap Condensed Condensed Medium" charset="0"/>
              </a:rPr>
              <a:t>La représentation des jeunes, des associations et mouvements de jeunesse au niveau local, national et international, </a:t>
            </a:r>
            <a:endParaRPr lang="fr-FR" sz="1500" dirty="0">
              <a:latin typeface="Asap Condensed Condensed Medium" charset="0"/>
              <a:cs typeface="Asap Condensed Condensed Medium" charset="0"/>
            </a:endParaRPr>
          </a:p>
          <a:p>
            <a:pPr algn="ctr">
              <a:buFont typeface="Wingdings" panose="05000000000000000000" pitchFamily="2" charset="2"/>
              <a:buChar char="v"/>
            </a:pPr>
            <a:r>
              <a:rPr lang="fr-FR" sz="1500" dirty="0">
                <a:latin typeface="Asap Condensed Condensed Medium" charset="0"/>
                <a:cs typeface="Asap Condensed Condensed Medium" charset="0"/>
              </a:rPr>
              <a:t>A jouer le rôle d’interface avec  les pouvoirs publics, la société civile et les organismes internationaux</a:t>
            </a:r>
            <a:endParaRPr lang="fr-FR" sz="1500" dirty="0">
              <a:latin typeface="Asap Condensed Condensed Medium" charset="0"/>
              <a:cs typeface="Asap Condensed Condensed Medium" charset="0"/>
            </a:endParaRPr>
          </a:p>
          <a:p>
            <a:pPr algn="ctr">
              <a:buFont typeface="Wingdings" panose="05000000000000000000" pitchFamily="2" charset="2"/>
              <a:buChar char="v"/>
            </a:pPr>
            <a:r>
              <a:rPr lang="fr-FR" sz="1500" dirty="0">
                <a:latin typeface="Asap Condensed Condensed Medium" charset="0"/>
                <a:cs typeface="Asap Condensed Condensed Medium" charset="0"/>
              </a:rPr>
              <a:t>Créer une synergie d’action entre les associations des jeunes afin d’accroitre leur participation au développement du pays. </a:t>
            </a:r>
            <a:endParaRPr lang="fr-FR" sz="1500" dirty="0">
              <a:latin typeface="Asap Condensed Condensed Medium" charset="0"/>
              <a:cs typeface="Asap Condensed Condensed Medium" charset="0"/>
            </a:endParaRPr>
          </a:p>
          <a:p>
            <a:pPr marL="0" indent="0" algn="ctr">
              <a:buNone/>
            </a:pPr>
            <a:r>
              <a:rPr lang="fr-FR" sz="1500" dirty="0">
                <a:latin typeface="Asap Condensed Condensed Medium" charset="0"/>
                <a:cs typeface="Asap Condensed Condensed Medium" charset="0"/>
              </a:rPr>
              <a:t>Constitué des associations et mouvements de jeunesse qui en sont ses membres , le CNJC gouvernant du CNJC sont: </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L’</a:t>
            </a:r>
            <a:r>
              <a:rPr lang="fr-FR" sz="1500" dirty="0" err="1">
                <a:latin typeface="Asap Condensed Condensed Medium" charset="0"/>
                <a:cs typeface="Asap Condensed Condensed Medium" charset="0"/>
              </a:rPr>
              <a:t>Assemblee</a:t>
            </a:r>
            <a:r>
              <a:rPr lang="fr-FR" sz="1500" dirty="0">
                <a:latin typeface="Asap Condensed Condensed Medium" charset="0"/>
                <a:cs typeface="Asap Condensed Condensed Medium" charset="0"/>
              </a:rPr>
              <a:t> Générale, </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Le Bureau Exécutif National, </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 6 commissions ( développement économique et la protection de l’environnement; développement éducatif, sportif et culturel; promotion de la paix, des droits humains et  de la cohésion sociale; affaires juridiques et règlement intérieur; Diaspora.)</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Les organes de contrôle</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Les structures déconcentrées soit 360 bureaux exécutifs communaux, 58 bureaux départemen</a:t>
            </a:r>
            <a:r>
              <a:rPr lang="fr-FR" sz="1500" dirty="0">
                <a:solidFill>
                  <a:schemeClr val="bg1"/>
                </a:solidFill>
                <a:latin typeface="Asap Condensed Condensed Medium" charset="0"/>
                <a:cs typeface="Asap Condensed Condensed Medium" charset="0"/>
              </a:rPr>
              <a:t>taux, 10 bureaux </a:t>
            </a:r>
            <a:r>
              <a:rPr lang="fr-FR" sz="1500" dirty="0">
                <a:latin typeface="Asap Condensed Condensed Medium" charset="0"/>
                <a:cs typeface="Asap Condensed Condensed Medium" charset="0"/>
              </a:rPr>
              <a:t>régionaux;</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10 Réseaux thématiques ( Sante; Education; Emploi; agriculture; participation civique; env</a:t>
            </a:r>
            <a:r>
              <a:rPr lang="fr-FR" sz="1500" dirty="0">
                <a:solidFill>
                  <a:schemeClr val="bg1"/>
                </a:solidFill>
                <a:latin typeface="Asap Condensed Condensed Medium" charset="0"/>
                <a:cs typeface="Asap Condensed Condensed Medium" charset="0"/>
              </a:rPr>
              <a:t>ironnement; droits de</a:t>
            </a:r>
            <a:r>
              <a:rPr lang="fr-FR" sz="1500" dirty="0">
                <a:latin typeface="Asap Condensed Condensed Medium" charset="0"/>
                <a:cs typeface="Asap Condensed Condensed Medium" charset="0"/>
              </a:rPr>
              <a:t> l'homme et culture de la paix; action humanitaire,; volontariat,; port et l</a:t>
            </a:r>
            <a:r>
              <a:rPr lang="fr-FR" sz="1500" dirty="0">
                <a:solidFill>
                  <a:schemeClr val="bg1"/>
                </a:solidFill>
                <a:latin typeface="Asap Condensed Condensed Medium" charset="0"/>
                <a:cs typeface="Asap Condensed Condensed Medium" charset="0"/>
              </a:rPr>
              <a:t>oisirs.)</a:t>
            </a:r>
            <a:endParaRPr lang="fr-FR" sz="1500" dirty="0">
              <a:latin typeface="Asap Condensed Condensed Medium" charset="0"/>
              <a:cs typeface="Asap Condensed Condensed Medium" charset="0"/>
            </a:endParaRPr>
          </a:p>
          <a:p>
            <a:pPr algn="ctr">
              <a:buFont typeface="Courier New" panose="02070309020205020404" pitchFamily="49" charset="0"/>
              <a:buChar char="o"/>
            </a:pPr>
            <a:r>
              <a:rPr lang="fr-FR" sz="1500" dirty="0">
                <a:latin typeface="Asap Condensed Condensed Medium" charset="0"/>
                <a:cs typeface="Asap Condensed Condensed Medium" charset="0"/>
              </a:rPr>
              <a:t>Les comites consultatifs</a:t>
            </a:r>
            <a:endParaRPr lang="fr-FR" sz="1500" dirty="0">
              <a:latin typeface="Asap Condensed Condensed Medium" charset="0"/>
              <a:cs typeface="Asap Condensed Condensed Medium" charset="0"/>
            </a:endParaRPr>
          </a:p>
        </p:txBody>
      </p:sp>
      <p:sp>
        <p:nvSpPr>
          <p:cNvPr id="24" name="Freeform 20"/>
          <p:cNvSpPr/>
          <p:nvPr/>
        </p:nvSpPr>
        <p:spPr bwMode="auto">
          <a:xfrm rot="18376696">
            <a:off x="179920" y="194695"/>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rgbClr val="F5670F"/>
          </a:solidFill>
          <a:ln>
            <a:noFill/>
          </a:ln>
          <a:effectLst/>
        </p:spPr>
        <p:txBody>
          <a:bodyPr vert="horz" wrap="square" lIns="91440" tIns="45720" rIns="91440" bIns="45720" numCol="1" anchor="t" anchorCtr="0" compatLnSpc="1"/>
          <a:lstStyle/>
          <a:p>
            <a:endParaRPr 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8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0"/>
                            </p:stCondLst>
                            <p:childTnLst>
                              <p:par>
                                <p:cTn id="12" presetID="11" presetClass="entr" presetSubtype="0" fill="hold" grpId="0" nodeType="afterEffect">
                                  <p:stCondLst>
                                    <p:cond delay="0"/>
                                  </p:stCondLst>
                                  <p:childTnLst>
                                    <p:set>
                                      <p:cBhvr>
                                        <p:cTn id="13" dur="1000">
                                          <p:stCondLst>
                                            <p:cond delay="0"/>
                                          </p:stCondLst>
                                        </p:cTn>
                                        <p:tgtEl>
                                          <p:spTgt spid="22">
                                            <p:txEl>
                                              <p:pRg st="0" end="0"/>
                                            </p:txEl>
                                          </p:spTgt>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22">
                                            <p:txEl>
                                              <p:pRg st="1" end="1"/>
                                            </p:txEl>
                                          </p:spTgt>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22">
                                            <p:txEl>
                                              <p:pRg st="2" end="2"/>
                                            </p:txEl>
                                          </p:spTgt>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22">
                                            <p:txEl>
                                              <p:pRg st="3" end="3"/>
                                            </p:txEl>
                                          </p:spTgt>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2">
                                            <p:txEl>
                                              <p:pRg st="4" end="4"/>
                                            </p:txEl>
                                          </p:spTgt>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2">
                                            <p:txEl>
                                              <p:pRg st="5" end="5"/>
                                            </p:txEl>
                                          </p:spTgt>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xEl>
                                              <p:pRg st="6" end="6"/>
                                            </p:txEl>
                                          </p:spTgt>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2">
                                            <p:txEl>
                                              <p:pRg st="7" end="7"/>
                                            </p:txEl>
                                          </p:spTgt>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2">
                                            <p:txEl>
                                              <p:pRg st="8" end="8"/>
                                            </p:txEl>
                                          </p:spTgt>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2">
                                            <p:txEl>
                                              <p:pRg st="9" end="9"/>
                                            </p:txEl>
                                          </p:spTgt>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2">
                                            <p:txEl>
                                              <p:pRg st="10" end="10"/>
                                            </p:txEl>
                                          </p:spTgt>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2">
                                            <p:txEl>
                                              <p:pRg st="11" end="11"/>
                                            </p:txEl>
                                          </p:spTgt>
                                        </p:tgtEl>
                                        <p:attrNameLst>
                                          <p:attrName>style.visibility</p:attrName>
                                        </p:attrNameLst>
                                      </p:cBhvr>
                                      <p:to>
                                        <p:strVal val="visible"/>
                                      </p:to>
                                    </p:set>
                                  </p:childTnLst>
                                </p:cTn>
                              </p:par>
                              <p:par>
                                <p:cTn id="47" presetID="49" presetClass="entr" presetSubtype="0" decel="100000" fill="hold" grpId="0" nodeType="withEffect">
                                  <p:stCondLst>
                                    <p:cond delay="8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style.rotation</p:attrName>
                                        </p:attrNameLst>
                                      </p:cBhvr>
                                      <p:tavLst>
                                        <p:tav tm="0">
                                          <p:val>
                                            <p:fltVal val="360"/>
                                          </p:val>
                                        </p:tav>
                                        <p:tav tm="100000">
                                          <p:val>
                                            <p:fltVal val="0"/>
                                          </p:val>
                                        </p:tav>
                                      </p:tavLst>
                                    </p:anim>
                                    <p:animEffect transition="in" filter="fade">
                                      <p:cBhvr>
                                        <p:cTn id="52" dur="1000"/>
                                        <p:tgtEl>
                                          <p:spTgt spid="26"/>
                                        </p:tgtEl>
                                      </p:cBhvr>
                                    </p:animEffect>
                                  </p:childTnLst>
                                </p:cTn>
                              </p:par>
                              <p:par>
                                <p:cTn id="53" presetID="49" presetClass="entr" presetSubtype="0" decel="100000" fill="hold" grpId="0" nodeType="withEffect">
                                  <p:stCondLst>
                                    <p:cond delay="4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360"/>
                                          </p:val>
                                        </p:tav>
                                        <p:tav tm="100000">
                                          <p:val>
                                            <p:fltVal val="0"/>
                                          </p:val>
                                        </p:tav>
                                      </p:tavLst>
                                    </p:anim>
                                    <p:animEffect transition="in" filter="fade">
                                      <p:cBhvr>
                                        <p:cTn id="58" dur="1000"/>
                                        <p:tgtEl>
                                          <p:spTgt spid="24"/>
                                        </p:tgtEl>
                                      </p:cBhvr>
                                    </p:animEffect>
                                  </p:childTnLst>
                                </p:cTn>
                              </p:par>
                              <p:par>
                                <p:cTn id="59" presetID="2" presetClass="entr" presetSubtype="6" decel="10000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1000" fill="hold"/>
                                        <p:tgtEl>
                                          <p:spTgt spid="27"/>
                                        </p:tgtEl>
                                        <p:attrNameLst>
                                          <p:attrName>ppt_x</p:attrName>
                                        </p:attrNameLst>
                                      </p:cBhvr>
                                      <p:tavLst>
                                        <p:tav tm="0">
                                          <p:val>
                                            <p:strVal val="1+#ppt_w/2"/>
                                          </p:val>
                                        </p:tav>
                                        <p:tav tm="100000">
                                          <p:val>
                                            <p:strVal val="#ppt_x"/>
                                          </p:val>
                                        </p:tav>
                                      </p:tavLst>
                                    </p:anim>
                                    <p:anim calcmode="lin" valueType="num">
                                      <p:cBhvr additive="base">
                                        <p:cTn id="6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3" grpId="0"/>
      <p:bldP spid="24" grpId="0" bldLvl="0" animBg="1"/>
      <p:bldP spid="27" grpId="0" bldLvl="0" animBg="1"/>
      <p:bldP spid="22" grpId="0" build="p"/>
      <p:bldP spid="22"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5" name="TextBox 4"/>
          <p:cNvSpPr txBox="1"/>
          <p:nvPr/>
        </p:nvSpPr>
        <p:spPr>
          <a:xfrm>
            <a:off x="6440805" y="532130"/>
            <a:ext cx="5417185" cy="5737860"/>
          </a:xfrm>
          <a:prstGeom prst="rect">
            <a:avLst/>
          </a:prstGeom>
          <a:noFill/>
        </p:spPr>
        <p:txBody>
          <a:bodyPr wrap="square" rtlCol="0">
            <a:spAutoFit/>
          </a:bodyPr>
          <a:lstStyle/>
          <a:p>
            <a:pPr algn="just">
              <a:lnSpc>
                <a:spcPct val="120000"/>
              </a:lnSpc>
              <a:buFont typeface="Arial" panose="020B0604020202020204" pitchFamily="34" charset="0"/>
              <a:buChar char="•"/>
            </a:pPr>
            <a:r>
              <a:rPr lang="fr-FR" b="1" dirty="0">
                <a:solidFill>
                  <a:srgbClr val="F5670F"/>
                </a:solidFill>
                <a:latin typeface="Asap Condensed Condensed Medium" charset="0"/>
                <a:cs typeface="Asap Condensed Condensed Medium" charset="0"/>
                <a:sym typeface="+mn-ea"/>
              </a:rPr>
              <a:t>Politique Nationale de la Jeunesse</a:t>
            </a:r>
            <a:r>
              <a:rPr lang="fr-FR" dirty="0">
                <a:solidFill>
                  <a:srgbClr val="F5670F"/>
                </a:solidFill>
                <a:latin typeface="Asap Condensed Condensed Medium" charset="0"/>
                <a:cs typeface="Asap Condensed Condensed Medium" charset="0"/>
                <a:sym typeface="+mn-ea"/>
              </a:rPr>
              <a:t>:</a:t>
            </a:r>
            <a:r>
              <a:rPr lang="fr-FR" dirty="0">
                <a:solidFill>
                  <a:srgbClr val="FF0000"/>
                </a:solidFill>
                <a:latin typeface="Asap Condensed Condensed Medium" charset="0"/>
                <a:cs typeface="Asap Condensed Condensed Medium" charset="0"/>
                <a:sym typeface="+mn-ea"/>
              </a:rPr>
              <a:t> </a:t>
            </a:r>
            <a:r>
              <a:rPr lang="fr-FR" dirty="0">
                <a:latin typeface="Asap Condensed Condensed Medium" charset="0"/>
                <a:cs typeface="Asap Condensed Condensed Medium" charset="0"/>
                <a:sym typeface="+mn-ea"/>
              </a:rPr>
              <a:t>Encouragement des jeunes à participer à la vie de la Nation et inclusion dans la gestion des affaires étatiques; priorisation des défis affrontes par les jeunes</a:t>
            </a:r>
            <a:endParaRPr lang="fr-FR" dirty="0">
              <a:solidFill>
                <a:schemeClr val="tx1"/>
              </a:solidFill>
              <a:latin typeface="Asap Condensed Condensed Medium" charset="0"/>
              <a:cs typeface="Asap Condensed Condensed Medium" charset="0"/>
            </a:endParaRPr>
          </a:p>
          <a:p>
            <a:pPr algn="just">
              <a:lnSpc>
                <a:spcPct val="120000"/>
              </a:lnSpc>
              <a:buFont typeface="Arial" panose="020B0604020202020204" pitchFamily="34" charset="0"/>
              <a:buChar char="•"/>
            </a:pPr>
            <a:r>
              <a:rPr lang="fr-FR" dirty="0">
                <a:latin typeface="Asap Condensed Condensed Medium" charset="0"/>
                <a:cs typeface="Asap Condensed Condensed Medium" charset="0"/>
                <a:sym typeface="+mn-ea"/>
              </a:rPr>
              <a:t>SND30 en son Pilier 3 qui traite de la promotion de l’emploi et de l’insertion des jeunes dans le circuit économique en traitant des problématiques du sous emploi, de l’adéquation formation emploi...</a:t>
            </a:r>
            <a:endParaRPr lang="fr-FR" dirty="0">
              <a:solidFill>
                <a:schemeClr val="tx1"/>
              </a:solidFill>
              <a:latin typeface="Asap Condensed Condensed Medium" charset="0"/>
              <a:cs typeface="Asap Condensed Condensed Medium" charset="0"/>
            </a:endParaRPr>
          </a:p>
          <a:p>
            <a:pPr algn="just">
              <a:lnSpc>
                <a:spcPct val="120000"/>
              </a:lnSpc>
              <a:buFont typeface="Arial" panose="020B0604020202020204" pitchFamily="34" charset="0"/>
              <a:buChar char="•"/>
            </a:pPr>
            <a:r>
              <a:rPr lang="fr-FR" b="1" dirty="0">
                <a:solidFill>
                  <a:srgbClr val="F5670F"/>
                </a:solidFill>
                <a:latin typeface="Asap Condensed Condensed Medium" charset="0"/>
                <a:cs typeface="Asap Condensed Condensed Medium" charset="0"/>
                <a:sym typeface="+mn-ea"/>
              </a:rPr>
              <a:t>Discours d’investiture du 06 novembre 2025 et de fin d’année 2025 </a:t>
            </a:r>
            <a:r>
              <a:rPr lang="fr-FR" dirty="0">
                <a:solidFill>
                  <a:srgbClr val="F5670F"/>
                </a:solidFill>
                <a:latin typeface="Asap Condensed Condensed Medium" charset="0"/>
                <a:cs typeface="Asap Condensed Condensed Medium" charset="0"/>
                <a:sym typeface="+mn-ea"/>
              </a:rPr>
              <a:t>:</a:t>
            </a:r>
            <a:r>
              <a:rPr lang="fr-FR" dirty="0">
                <a:latin typeface="Asap Condensed Condensed Medium" charset="0"/>
                <a:cs typeface="Asap Condensed Condensed Medium" charset="0"/>
                <a:sym typeface="+mn-ea"/>
              </a:rPr>
              <a:t> Priorisation des femmes et des jeunes dans le cadre de la mise en œuvre des politiques publiques et prise en compte de ces franches dans les sphères de décision.</a:t>
            </a:r>
            <a:endParaRPr lang="fr-FR" dirty="0">
              <a:solidFill>
                <a:schemeClr val="tx1"/>
              </a:solidFill>
              <a:latin typeface="Asap Condensed Condensed Medium" charset="0"/>
              <a:cs typeface="Asap Condensed Condensed Medium" charset="0"/>
            </a:endParaRPr>
          </a:p>
          <a:p>
            <a:pPr algn="just">
              <a:lnSpc>
                <a:spcPct val="120000"/>
              </a:lnSpc>
              <a:buFont typeface="Arial" panose="020B0604020202020204" pitchFamily="34" charset="0"/>
              <a:buChar char="•"/>
            </a:pPr>
            <a:r>
              <a:rPr lang="fr-FR" b="1" dirty="0">
                <a:solidFill>
                  <a:srgbClr val="F5670F"/>
                </a:solidFill>
                <a:latin typeface="Asap Condensed Condensed Medium" charset="0"/>
                <a:cs typeface="Asap Condensed Condensed Medium" charset="0"/>
                <a:sym typeface="+mn-ea"/>
              </a:rPr>
              <a:t>Charte Africaine de la Jeunesse de 2006</a:t>
            </a:r>
            <a:r>
              <a:rPr lang="fr-FR" b="1" dirty="0">
                <a:latin typeface="Asap Condensed Condensed Medium" charset="0"/>
                <a:cs typeface="Asap Condensed Condensed Medium" charset="0"/>
                <a:sym typeface="+mn-ea"/>
              </a:rPr>
              <a:t> </a:t>
            </a:r>
            <a:r>
              <a:rPr lang="fr-FR" dirty="0">
                <a:latin typeface="Asap Condensed Condensed Medium" charset="0"/>
                <a:cs typeface="Asap Condensed Condensed Medium" charset="0"/>
                <a:sym typeface="+mn-ea"/>
              </a:rPr>
              <a:t>qui en </a:t>
            </a:r>
            <a:r>
              <a:rPr lang="fr-FR" b="1" dirty="0">
                <a:solidFill>
                  <a:srgbClr val="F5670F"/>
                </a:solidFill>
                <a:latin typeface="Asap Condensed Condensed Medium" charset="0"/>
                <a:cs typeface="Asap Condensed Condensed Medium" charset="0"/>
                <a:sym typeface="+mn-ea"/>
              </a:rPr>
              <a:t>son article 11 paragraphe h</a:t>
            </a:r>
            <a:r>
              <a:rPr lang="fr-FR" b="1" dirty="0">
                <a:latin typeface="Asap Condensed Condensed Medium" charset="0"/>
                <a:cs typeface="Asap Condensed Condensed Medium" charset="0"/>
                <a:sym typeface="+mn-ea"/>
              </a:rPr>
              <a:t> </a:t>
            </a:r>
            <a:r>
              <a:rPr lang="fr-FR" dirty="0">
                <a:latin typeface="Asap Condensed Condensed Medium" charset="0"/>
                <a:cs typeface="Asap Condensed Condensed Medium" charset="0"/>
                <a:sym typeface="+mn-ea"/>
              </a:rPr>
              <a:t>évoque la création des plateformes de jeunesse.</a:t>
            </a:r>
            <a:endParaRPr lang="fr-FR" dirty="0">
              <a:solidFill>
                <a:schemeClr val="tx1"/>
              </a:solidFill>
              <a:latin typeface="Asap Condensed Condensed Medium" charset="0"/>
              <a:cs typeface="Asap Condensed Condensed Medium" charset="0"/>
            </a:endParaRPr>
          </a:p>
          <a:p>
            <a:pPr algn="just">
              <a:lnSpc>
                <a:spcPct val="120000"/>
              </a:lnSpc>
              <a:buFont typeface="Arial" panose="020B0604020202020204" pitchFamily="34" charset="0"/>
              <a:buChar char="•"/>
            </a:pPr>
            <a:r>
              <a:rPr lang="fr-FR" dirty="0">
                <a:latin typeface="Asap Condensed Condensed Medium" charset="0"/>
                <a:cs typeface="Asap Condensed Condensed Medium" charset="0"/>
                <a:sym typeface="+mn-ea"/>
              </a:rPr>
              <a:t>Agenda 2063 de l’Union Africaine du 31 janvier 2015  en son pilier 4 mettant en exergue le rôle des jeunes garçons et filles dans la promotion de la paix et de la sécurité.</a:t>
            </a:r>
            <a:endParaRPr lang="en-US" b="1" i="1" dirty="0">
              <a:gradFill>
                <a:gsLst>
                  <a:gs pos="0">
                    <a:srgbClr val="CE5AC5"/>
                  </a:gs>
                  <a:gs pos="87000">
                    <a:srgbClr val="F64E66"/>
                  </a:gs>
                </a:gsLst>
                <a:lin ang="0" scaled="1"/>
              </a:gradFill>
              <a:latin typeface="Asap Condensed Condensed Medium" charset="0"/>
              <a:cs typeface="Asap Condensed Condensed Medium" charset="0"/>
              <a:sym typeface="+mn-lt"/>
            </a:endParaRPr>
          </a:p>
        </p:txBody>
      </p:sp>
      <p:sp>
        <p:nvSpPr>
          <p:cNvPr id="7" name="Zone de texte 6"/>
          <p:cNvSpPr txBox="1"/>
          <p:nvPr/>
        </p:nvSpPr>
        <p:spPr>
          <a:xfrm>
            <a:off x="1187450" y="2616835"/>
            <a:ext cx="3721100" cy="1568450"/>
          </a:xfrm>
          <a:prstGeom prst="rect">
            <a:avLst/>
          </a:prstGeom>
          <a:noFill/>
        </p:spPr>
        <p:txBody>
          <a:bodyPr wrap="square" rtlCol="0">
            <a:spAutoFit/>
          </a:bodyPr>
          <a:p>
            <a:pPr algn="ctr"/>
            <a:r>
              <a:rPr sz="3200" dirty="0">
                <a:solidFill>
                  <a:srgbClr val="F5670F"/>
                </a:solidFill>
                <a:latin typeface="Arial Black" panose="020B0A04020102020204" charset="0"/>
                <a:cs typeface="Arial Black" panose="020B0A04020102020204" charset="0"/>
                <a:sym typeface="+mn-ea"/>
              </a:rPr>
              <a:t>2. </a:t>
            </a:r>
            <a:r>
              <a:rPr lang="fr-FR" sz="3200" dirty="0">
                <a:solidFill>
                  <a:srgbClr val="F5670F"/>
                </a:solidFill>
                <a:latin typeface="Arial Black" panose="020B0A04020102020204" charset="0"/>
                <a:cs typeface="Arial Black" panose="020B0A04020102020204" charset="0"/>
                <a:sym typeface="+mn-ea"/>
              </a:rPr>
              <a:t>ALIGNEMENT STRATÉGIQUE</a:t>
            </a:r>
            <a:endParaRPr lang="fr-FR" altLang="en-US" sz="3200" dirty="0">
              <a:solidFill>
                <a:srgbClr val="F5670F"/>
              </a:solidFill>
              <a:latin typeface="Arial Black" panose="020B0A04020102020204" charset="0"/>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2" presetClass="entr" presetSubtype="0" fill="hold" grpId="0" nodeType="withEffect">
                                  <p:stCondLst>
                                    <p:cond delay="2000"/>
                                  </p:stCondLst>
                                  <p:iterate type="wd">
                                    <p:tmPct val="10000"/>
                                  </p:iterate>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5" name="TextBox 4"/>
          <p:cNvSpPr txBox="1"/>
          <p:nvPr/>
        </p:nvSpPr>
        <p:spPr>
          <a:xfrm>
            <a:off x="6440805" y="189230"/>
            <a:ext cx="5417185" cy="6553835"/>
          </a:xfrm>
          <a:prstGeom prst="rect">
            <a:avLst/>
          </a:prstGeom>
          <a:noFill/>
        </p:spPr>
        <p:txBody>
          <a:bodyPr wrap="square" rtlCol="0">
            <a:noAutofit/>
          </a:bodyPr>
          <a:lstStyle/>
          <a:p>
            <a:pPr algn="just">
              <a:buFont typeface="Wingdings" panose="05000000000000000000" pitchFamily="2" charset="2"/>
              <a:buChar char="v"/>
            </a:pPr>
            <a:r>
              <a:rPr lang="fr-FR" sz="1700" noProof="0" dirty="0">
                <a:solidFill>
                  <a:srgbClr val="F5670F"/>
                </a:solidFill>
                <a:latin typeface="Asap Condensed Condensed Medium" charset="0"/>
                <a:cs typeface="Asap Condensed Condensed Medium" charset="0"/>
                <a:sym typeface="+mn-ea"/>
              </a:rPr>
              <a:t>Promotion de la participation politique</a:t>
            </a:r>
            <a:r>
              <a:rPr lang="fr-FR" sz="1700" noProof="0" dirty="0">
                <a:latin typeface="Asap Condensed Condensed Medium" charset="0"/>
                <a:cs typeface="Asap Condensed Condensed Medium" charset="0"/>
                <a:sym typeface="+mn-ea"/>
              </a:rPr>
              <a:t> des jeunes et inclusion dans les instances de décisions: Organisation de la plateforme de Dialogue de la Jeunesse Camerounaise</a:t>
            </a:r>
            <a:endParaRPr lang="fr-FR" sz="1700" noProof="0" dirty="0">
              <a:latin typeface="Asap Condensed Condensed Medium" charset="0"/>
              <a:cs typeface="Asap Condensed Condensed Medium" charset="0"/>
            </a:endParaRPr>
          </a:p>
          <a:p>
            <a:pPr algn="just">
              <a:buFont typeface="Wingdings" panose="05000000000000000000" pitchFamily="2" charset="2"/>
              <a:buChar char="v"/>
            </a:pPr>
            <a:r>
              <a:rPr lang="fr-FR" sz="1700" noProof="0" dirty="0">
                <a:solidFill>
                  <a:srgbClr val="F5670F"/>
                </a:solidFill>
                <a:latin typeface="Asap Condensed Condensed Medium" charset="0"/>
                <a:cs typeface="Asap Condensed Condensed Medium" charset="0"/>
                <a:sym typeface="+mn-ea"/>
              </a:rPr>
              <a:t>Appui a l’</a:t>
            </a:r>
            <a:r>
              <a:rPr lang="fr-FR" sz="1700" noProof="0" dirty="0" err="1">
                <a:solidFill>
                  <a:srgbClr val="F5670F"/>
                </a:solidFill>
                <a:latin typeface="Asap Condensed Condensed Medium" charset="0"/>
                <a:cs typeface="Asap Condensed Condensed Medium" charset="0"/>
                <a:sym typeface="+mn-ea"/>
              </a:rPr>
              <a:t>elaboration</a:t>
            </a:r>
            <a:r>
              <a:rPr lang="fr-FR" sz="1700" noProof="0" dirty="0">
                <a:solidFill>
                  <a:srgbClr val="F5670F"/>
                </a:solidFill>
                <a:latin typeface="Asap Condensed Condensed Medium" charset="0"/>
                <a:cs typeface="Asap Condensed Condensed Medium" charset="0"/>
                <a:sym typeface="+mn-ea"/>
              </a:rPr>
              <a:t> des documents stratégiques:</a:t>
            </a:r>
            <a:r>
              <a:rPr lang="fr-FR" sz="1700" noProof="0" dirty="0">
                <a:latin typeface="Asap Condensed Condensed Medium" charset="0"/>
                <a:cs typeface="Asap Condensed Condensed Medium" charset="0"/>
                <a:sym typeface="+mn-ea"/>
              </a:rPr>
              <a:t> Consultations des jeunes pour la révision de la politique Nationale de la Jeunesse, Elaboration du Plan d’Action National Jeunesse, Paix et Sécurité, </a:t>
            </a:r>
            <a:endParaRPr lang="fr-FR" sz="1700" noProof="0" dirty="0">
              <a:latin typeface="Asap Condensed Condensed Medium" charset="0"/>
              <a:cs typeface="Asap Condensed Condensed Medium" charset="0"/>
            </a:endParaRPr>
          </a:p>
          <a:p>
            <a:pPr algn="just">
              <a:buFont typeface="Wingdings" panose="05000000000000000000" pitchFamily="2" charset="2"/>
              <a:buChar char="v"/>
            </a:pPr>
            <a:r>
              <a:rPr lang="fr-FR" sz="1700" dirty="0">
                <a:solidFill>
                  <a:srgbClr val="F5670F"/>
                </a:solidFill>
                <a:latin typeface="Asap Condensed Condensed Medium" charset="0"/>
                <a:cs typeface="Asap Condensed Condensed Medium" charset="0"/>
                <a:sym typeface="+mn-ea"/>
              </a:rPr>
              <a:t>Promotion de l’insertion et autonomisation économique des jeunes</a:t>
            </a:r>
            <a:r>
              <a:rPr lang="fr-FR" sz="1700" dirty="0">
                <a:latin typeface="Asap Condensed Condensed Medium" charset="0"/>
                <a:cs typeface="Asap Condensed Condensed Medium" charset="0"/>
                <a:sym typeface="+mn-ea"/>
              </a:rPr>
              <a:t>. Appui aux techniques et financiers aux initiatives des jeunes a travers la mobilisation des partenaires financiers (</a:t>
            </a:r>
            <a:r>
              <a:rPr lang="fr-FR" sz="1700" dirty="0" err="1">
                <a:latin typeface="Asap Condensed Condensed Medium" charset="0"/>
                <a:cs typeface="Asap Condensed Condensed Medium" charset="0"/>
                <a:sym typeface="+mn-ea"/>
              </a:rPr>
              <a:t>Youth</a:t>
            </a:r>
            <a:r>
              <a:rPr lang="fr-FR" sz="1700" dirty="0">
                <a:latin typeface="Asap Condensed Condensed Medium" charset="0"/>
                <a:cs typeface="Asap Condensed Condensed Medium" charset="0"/>
                <a:sym typeface="+mn-ea"/>
              </a:rPr>
              <a:t> </a:t>
            </a:r>
            <a:r>
              <a:rPr lang="fr-FR" sz="1700" dirty="0" err="1">
                <a:latin typeface="Asap Condensed Condensed Medium" charset="0"/>
                <a:cs typeface="Asap Condensed Condensed Medium" charset="0"/>
                <a:sym typeface="+mn-ea"/>
              </a:rPr>
              <a:t>Connekt</a:t>
            </a:r>
            <a:r>
              <a:rPr lang="fr-FR" sz="1700" dirty="0">
                <a:latin typeface="Asap Condensed Condensed Medium" charset="0"/>
                <a:cs typeface="Asap Condensed Condensed Medium" charset="0"/>
                <a:sym typeface="+mn-ea"/>
              </a:rPr>
              <a:t>, Projet PRONEC REAMORCE Composante OIT, Projet FSPI-DH de l’ambassade de France, …)</a:t>
            </a:r>
            <a:endParaRPr lang="fr-FR" sz="1700" dirty="0">
              <a:latin typeface="Asap Condensed Condensed Medium" charset="0"/>
              <a:cs typeface="Asap Condensed Condensed Medium" charset="0"/>
            </a:endParaRPr>
          </a:p>
          <a:p>
            <a:pPr algn="just">
              <a:buFont typeface="Wingdings" panose="05000000000000000000" pitchFamily="2" charset="2"/>
              <a:buChar char="v"/>
            </a:pPr>
            <a:r>
              <a:rPr lang="fr-FR" sz="1700" noProof="0" dirty="0">
                <a:solidFill>
                  <a:srgbClr val="F5670F"/>
                </a:solidFill>
                <a:latin typeface="Asap Condensed Condensed Medium" charset="0"/>
                <a:cs typeface="Asap Condensed Condensed Medium" charset="0"/>
                <a:sym typeface="+mn-ea"/>
              </a:rPr>
              <a:t>Promotion des idéaux de la paix, du vivre ensemble harmonieux</a:t>
            </a:r>
            <a:r>
              <a:rPr lang="fr-FR" sz="1700" noProof="0" dirty="0">
                <a:latin typeface="Asap Condensed Condensed Medium" charset="0"/>
                <a:cs typeface="Asap Condensed Condensed Medium" charset="0"/>
                <a:sym typeface="+mn-ea"/>
              </a:rPr>
              <a:t>, de la cohésion sociale, des droits de l’homme a travers les caravanes d’éducation électorale, la formation des ambassadeurs de la Paix, </a:t>
            </a:r>
            <a:endParaRPr lang="fr-FR" sz="1700" noProof="0" dirty="0">
              <a:latin typeface="Asap Condensed Condensed Medium" charset="0"/>
              <a:cs typeface="Asap Condensed Condensed Medium" charset="0"/>
            </a:endParaRPr>
          </a:p>
          <a:p>
            <a:pPr algn="just">
              <a:buFont typeface="Wingdings" panose="05000000000000000000" pitchFamily="2" charset="2"/>
              <a:buChar char="v"/>
            </a:pPr>
            <a:r>
              <a:rPr lang="fr-FR" sz="1700" noProof="0" dirty="0">
                <a:solidFill>
                  <a:srgbClr val="F5670F"/>
                </a:solidFill>
                <a:latin typeface="Asap Condensed Condensed Medium" charset="0"/>
                <a:cs typeface="Asap Condensed Condensed Medium" charset="0"/>
                <a:sym typeface="+mn-ea"/>
              </a:rPr>
              <a:t>Promotion du Bien être et de la bonne sante</a:t>
            </a:r>
            <a:r>
              <a:rPr lang="fr-FR" sz="1700" noProof="0" dirty="0">
                <a:latin typeface="Asap Condensed Condensed Medium" charset="0"/>
                <a:cs typeface="Asap Condensed Condensed Medium" charset="0"/>
                <a:sym typeface="+mn-ea"/>
              </a:rPr>
              <a:t>.</a:t>
            </a:r>
            <a:r>
              <a:rPr lang="fr-FR" sz="1700" dirty="0">
                <a:latin typeface="Asap Condensed Condensed Medium" charset="0"/>
                <a:cs typeface="Asap Condensed Condensed Medium" charset="0"/>
                <a:sym typeface="+mn-ea"/>
              </a:rPr>
              <a:t> Organisation des campagnes d’éducation et de sensibilisation:  Octobre rose, 16 jours d’activisme, Campagne de sensibilisation sur la SSR</a:t>
            </a:r>
            <a:endParaRPr lang="fr-FR" sz="1700" dirty="0">
              <a:latin typeface="Asap Condensed Condensed Medium" charset="0"/>
              <a:cs typeface="Asap Condensed Condensed Medium" charset="0"/>
            </a:endParaRPr>
          </a:p>
          <a:p>
            <a:pPr algn="just">
              <a:buFont typeface="Wingdings" panose="05000000000000000000" pitchFamily="2" charset="2"/>
              <a:buChar char="v"/>
            </a:pPr>
            <a:r>
              <a:rPr lang="fr-FR" sz="1700" noProof="0" dirty="0" err="1">
                <a:solidFill>
                  <a:srgbClr val="F5670F"/>
                </a:solidFill>
                <a:latin typeface="Asap Condensed Condensed Medium" charset="0"/>
                <a:cs typeface="Asap Condensed Condensed Medium" charset="0"/>
                <a:sym typeface="+mn-ea"/>
              </a:rPr>
              <a:t>Protectio</a:t>
            </a:r>
            <a:r>
              <a:rPr lang="fr-FR" sz="1700" dirty="0">
                <a:solidFill>
                  <a:srgbClr val="F5670F"/>
                </a:solidFill>
                <a:latin typeface="Asap Condensed Condensed Medium" charset="0"/>
                <a:cs typeface="Asap Condensed Condensed Medium" charset="0"/>
                <a:sym typeface="+mn-ea"/>
              </a:rPr>
              <a:t>n de l’environnement:</a:t>
            </a:r>
            <a:r>
              <a:rPr lang="fr-FR" sz="1700" dirty="0">
                <a:latin typeface="Asap Condensed Condensed Medium" charset="0"/>
                <a:cs typeface="Asap Condensed Condensed Medium" charset="0"/>
                <a:sym typeface="+mn-ea"/>
              </a:rPr>
              <a:t> reboisement, sensibilisation pour la gestion responsable des ordures ménagères, promotion de l’</a:t>
            </a:r>
            <a:r>
              <a:rPr lang="fr-FR" sz="1700" dirty="0" err="1">
                <a:latin typeface="Asap Condensed Condensed Medium" charset="0"/>
                <a:cs typeface="Asap Condensed Condensed Medium" charset="0"/>
                <a:sym typeface="+mn-ea"/>
              </a:rPr>
              <a:t>economie</a:t>
            </a:r>
            <a:r>
              <a:rPr lang="fr-FR" sz="1700" dirty="0">
                <a:latin typeface="Asap Condensed Condensed Medium" charset="0"/>
                <a:cs typeface="Asap Condensed Condensed Medium" charset="0"/>
                <a:sym typeface="+mn-ea"/>
              </a:rPr>
              <a:t> verte</a:t>
            </a:r>
            <a:endParaRPr lang="fr-FR" sz="1700" dirty="0">
              <a:latin typeface="Asap Condensed Condensed Medium" charset="0"/>
              <a:cs typeface="Asap Condensed Condensed Medium" charset="0"/>
            </a:endParaRPr>
          </a:p>
          <a:p>
            <a:pPr algn="just">
              <a:buFont typeface="Wingdings" panose="05000000000000000000" pitchFamily="2" charset="2"/>
              <a:buChar char="v"/>
            </a:pPr>
            <a:r>
              <a:rPr lang="fr-FR" sz="1700" noProof="0" dirty="0">
                <a:solidFill>
                  <a:srgbClr val="F5670F"/>
                </a:solidFill>
                <a:latin typeface="Asap Condensed Condensed Medium" charset="0"/>
                <a:cs typeface="Asap Condensed Condensed Medium" charset="0"/>
                <a:sym typeface="+mn-ea"/>
              </a:rPr>
              <a:t>Promotion d’une éducation de qualité</a:t>
            </a:r>
            <a:r>
              <a:rPr lang="fr-FR" sz="1700" noProof="0" dirty="0">
                <a:latin typeface="Asap Condensed Condensed Medium" charset="0"/>
                <a:cs typeface="Asap Condensed Condensed Medium" charset="0"/>
                <a:sym typeface="+mn-ea"/>
              </a:rPr>
              <a:t> et d’orientation académique professionnalisante: Organisation de l’</a:t>
            </a:r>
            <a:r>
              <a:rPr lang="fr-FR" sz="1700" noProof="0" dirty="0" err="1">
                <a:latin typeface="Asap Condensed Condensed Medium" charset="0"/>
                <a:cs typeface="Asap Condensed Condensed Medium" charset="0"/>
                <a:sym typeface="+mn-ea"/>
              </a:rPr>
              <a:t>Operation</a:t>
            </a:r>
            <a:r>
              <a:rPr lang="fr-FR" sz="1700" noProof="0" dirty="0">
                <a:latin typeface="Asap Condensed Condensed Medium" charset="0"/>
                <a:cs typeface="Asap Condensed Condensed Medium" charset="0"/>
                <a:sym typeface="+mn-ea"/>
              </a:rPr>
              <a:t> Vacances Utiles</a:t>
            </a:r>
            <a:r>
              <a:rPr lang="" altLang="fr-FR" sz="1700" noProof="0" dirty="0">
                <a:latin typeface="Asap Condensed Condensed Medium" charset="0"/>
                <a:cs typeface="Asap Condensed Condensed Medium" charset="0"/>
                <a:sym typeface="+mn-ea"/>
              </a:rPr>
              <a:t>.</a:t>
            </a:r>
            <a:endParaRPr lang="" altLang="fr-FR" sz="1700" b="1" i="1" noProof="0" dirty="0">
              <a:gradFill>
                <a:gsLst>
                  <a:gs pos="0">
                    <a:srgbClr val="CE5AC5"/>
                  </a:gs>
                  <a:gs pos="87000">
                    <a:srgbClr val="F64E66"/>
                  </a:gs>
                </a:gsLst>
                <a:lin ang="0" scaled="1"/>
              </a:gradFill>
              <a:latin typeface="Asap Condensed Condensed Medium" charset="0"/>
              <a:cs typeface="Asap Condensed Condensed Medium" charset="0"/>
              <a:sym typeface="+mn-ea"/>
            </a:endParaRPr>
          </a:p>
        </p:txBody>
      </p:sp>
      <p:sp>
        <p:nvSpPr>
          <p:cNvPr id="7" name="Zone de texte 6"/>
          <p:cNvSpPr txBox="1"/>
          <p:nvPr/>
        </p:nvSpPr>
        <p:spPr>
          <a:xfrm>
            <a:off x="1187450" y="2229485"/>
            <a:ext cx="3721100" cy="2399665"/>
          </a:xfrm>
          <a:prstGeom prst="rect">
            <a:avLst/>
          </a:prstGeom>
          <a:noFill/>
        </p:spPr>
        <p:txBody>
          <a:bodyPr wrap="square" rtlCol="0">
            <a:spAutoFit/>
          </a:bodyPr>
          <a:p>
            <a:pPr algn="ctr"/>
            <a:r>
              <a:rPr sz="3000" dirty="0">
                <a:solidFill>
                  <a:srgbClr val="F5670F"/>
                </a:solidFill>
                <a:latin typeface="Arial Black" panose="020B0A04020102020204" charset="0"/>
                <a:cs typeface="Arial Black" panose="020B0A04020102020204" charset="0"/>
                <a:sym typeface="+mn-ea"/>
              </a:rPr>
              <a:t>3. </a:t>
            </a:r>
            <a:r>
              <a:rPr lang="fr-FR" sz="3000" b="1" dirty="0">
                <a:solidFill>
                  <a:srgbClr val="F5670F"/>
                </a:solidFill>
                <a:latin typeface="Arial Black" panose="020B0A04020102020204" charset="0"/>
                <a:cs typeface="Arial Black" panose="020B0A04020102020204" charset="0"/>
                <a:sym typeface="+mn-ea"/>
              </a:rPr>
              <a:t>INTERVENTIONS CLÉS ET ACTIVITES PHARES</a:t>
            </a:r>
            <a:endParaRPr lang="fr-FR" altLang="en-US" sz="3000" b="1" dirty="0">
              <a:solidFill>
                <a:srgbClr val="F5670F"/>
              </a:solidFill>
              <a:latin typeface="Arial Black" panose="020B0A04020102020204" charset="0"/>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2" presetClass="entr" presetSubtype="0" fill="hold" grpId="0" nodeType="withEffect">
                                  <p:stCondLst>
                                    <p:cond delay="2000"/>
                                  </p:stCondLst>
                                  <p:iterate type="wd">
                                    <p:tmPct val="10000"/>
                                  </p:iterate>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Rounded Corners 2"/>
          <p:cNvSpPr/>
          <p:nvPr/>
        </p:nvSpPr>
        <p:spPr>
          <a:xfrm>
            <a:off x="591885" y="1022512"/>
            <a:ext cx="4912231" cy="4812977"/>
          </a:xfrm>
          <a:prstGeom prst="roundRect">
            <a:avLst>
              <a:gd name="adj" fmla="val 11381"/>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5" name="TextBox 4"/>
          <p:cNvSpPr txBox="1"/>
          <p:nvPr/>
        </p:nvSpPr>
        <p:spPr>
          <a:xfrm>
            <a:off x="6433820" y="375285"/>
            <a:ext cx="5417185" cy="6108700"/>
          </a:xfrm>
          <a:prstGeom prst="rect">
            <a:avLst/>
          </a:prstGeom>
          <a:noFill/>
        </p:spPr>
        <p:txBody>
          <a:bodyPr wrap="square" rtlCol="0">
            <a:noAutofit/>
          </a:bodyPr>
          <a:lstStyle/>
          <a:p>
            <a:pPr algn="just">
              <a:buFont typeface="Wingdings" panose="05000000000000000000" pitchFamily="2" charset="2"/>
              <a:buChar char="q"/>
            </a:pPr>
            <a:r>
              <a:rPr lang="en-US" sz="1700" dirty="0">
                <a:solidFill>
                  <a:srgbClr val="F5670F"/>
                </a:solidFill>
                <a:latin typeface="Asap Condensed Condensed Medium" charset="0"/>
                <a:cs typeface="Asap Condensed Condensed Medium" charset="0"/>
                <a:sym typeface="+mn-ea"/>
              </a:rPr>
              <a:t>Consultation des jeunes</a:t>
            </a:r>
            <a:r>
              <a:rPr lang="en-US" sz="1700" dirty="0">
                <a:latin typeface="Asap Condensed Condensed Medium" charset="0"/>
                <a:cs typeface="Asap Condensed Condensed Medium" charset="0"/>
                <a:sym typeface="+mn-ea"/>
              </a:rPr>
              <a:t> sur toute </a:t>
            </a:r>
            <a:r>
              <a:rPr lang="en-US" sz="1700" dirty="0" err="1">
                <a:latin typeface="Asap Condensed Condensed Medium" charset="0"/>
                <a:cs typeface="Asap Condensed Condensed Medium" charset="0"/>
                <a:sym typeface="+mn-ea"/>
              </a:rPr>
              <a:t>l’etendu</a:t>
            </a:r>
            <a:r>
              <a:rPr lang="en-US" sz="1700" dirty="0">
                <a:latin typeface="Asap Condensed Condensed Medium" charset="0"/>
                <a:cs typeface="Asap Condensed Condensed Medium" charset="0"/>
                <a:sym typeface="+mn-ea"/>
              </a:rPr>
              <a:t> du </a:t>
            </a:r>
            <a:r>
              <a:rPr lang="en-US" sz="1700" dirty="0" err="1">
                <a:latin typeface="Asap Condensed Condensed Medium" charset="0"/>
                <a:cs typeface="Asap Condensed Condensed Medium" charset="0"/>
                <a:sym typeface="+mn-ea"/>
              </a:rPr>
              <a:t>territoire</a:t>
            </a:r>
            <a:r>
              <a:rPr lang="en-US" sz="1700" dirty="0">
                <a:latin typeface="Asap Condensed Condensed Medium" charset="0"/>
                <a:cs typeface="Asap Condensed Condensed Medium" charset="0"/>
                <a:sym typeface="+mn-ea"/>
              </a:rPr>
              <a:t> et dans la diaspora dans le cadre de la revision de la politique </a:t>
            </a:r>
            <a:r>
              <a:rPr lang="en-US" sz="1700" dirty="0" err="1">
                <a:latin typeface="Asap Condensed Condensed Medium" charset="0"/>
                <a:cs typeface="Asap Condensed Condensed Medium" charset="0"/>
                <a:sym typeface="+mn-ea"/>
              </a:rPr>
              <a:t>nationale</a:t>
            </a:r>
            <a:r>
              <a:rPr lang="en-US" sz="1700" dirty="0">
                <a:latin typeface="Asap Condensed Condensed Medium" charset="0"/>
                <a:cs typeface="Asap Condensed Condensed Medium" charset="0"/>
                <a:sym typeface="+mn-ea"/>
              </a:rPr>
              <a:t> de la Jeunesse et du Plan Jeunesse. Plus de 212.000 </a:t>
            </a:r>
            <a:r>
              <a:rPr lang="en-US" sz="1700" dirty="0" err="1">
                <a:latin typeface="Asap Condensed Condensed Medium" charset="0"/>
                <a:cs typeface="Asap Condensed Condensed Medium" charset="0"/>
                <a:sym typeface="+mn-ea"/>
              </a:rPr>
              <a:t>ont</a:t>
            </a:r>
            <a:r>
              <a:rPr lang="en-US" sz="1700" dirty="0">
                <a:latin typeface="Asap Condensed Condensed Medium" charset="0"/>
                <a:cs typeface="Asap Condensed Condensed Medium" charset="0"/>
                <a:sym typeface="+mn-ea"/>
              </a:rPr>
              <a:t> pris part </a:t>
            </a:r>
            <a:r>
              <a:rPr lang="en-US" sz="1700" dirty="0" err="1">
                <a:latin typeface="Asap Condensed Condensed Medium" charset="0"/>
                <a:cs typeface="Asap Condensed Condensed Medium" charset="0"/>
                <a:sym typeface="+mn-ea"/>
              </a:rPr>
              <a:t>soulignant</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leurs</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besoins</a:t>
            </a:r>
            <a:r>
              <a:rPr lang="en-US" sz="1700" dirty="0">
                <a:latin typeface="Asap Condensed Condensed Medium" charset="0"/>
                <a:cs typeface="Asap Condensed Condensed Medium" charset="0"/>
                <a:sym typeface="+mn-ea"/>
              </a:rPr>
              <a:t> et aspirations, </a:t>
            </a:r>
            <a:r>
              <a:rPr lang="en-US" sz="1700" dirty="0" err="1">
                <a:latin typeface="Asap Condensed Condensed Medium" charset="0"/>
                <a:cs typeface="Asap Condensed Condensed Medium" charset="0"/>
                <a:sym typeface="+mn-ea"/>
              </a:rPr>
              <a:t>aout-octobre</a:t>
            </a:r>
            <a:r>
              <a:rPr lang="en-US" sz="1700" dirty="0">
                <a:latin typeface="Asap Condensed Condensed Medium" charset="0"/>
                <a:cs typeface="Asap Condensed Condensed Medium" charset="0"/>
                <a:sym typeface="+mn-ea"/>
              </a:rPr>
              <a:t> 2024 </a:t>
            </a:r>
            <a:endParaRPr lang="en-US" sz="1700" dirty="0">
              <a:latin typeface="Asap Condensed Condensed Medium" charset="0"/>
              <a:cs typeface="Asap Condensed Condensed Medium" charset="0"/>
            </a:endParaRPr>
          </a:p>
          <a:p>
            <a:pPr algn="just">
              <a:buFont typeface="Wingdings" panose="05000000000000000000" pitchFamily="2" charset="2"/>
              <a:buChar char="q"/>
            </a:pPr>
            <a:r>
              <a:rPr lang="en-US" sz="1700" dirty="0">
                <a:solidFill>
                  <a:srgbClr val="F5670F"/>
                </a:solidFill>
                <a:latin typeface="Asap Condensed Condensed Medium" charset="0"/>
                <a:cs typeface="Asap Condensed Condensed Medium" charset="0"/>
                <a:sym typeface="+mn-ea"/>
              </a:rPr>
              <a:t>Tenue de la </a:t>
            </a:r>
            <a:r>
              <a:rPr lang="en-US" sz="1700" dirty="0" err="1">
                <a:solidFill>
                  <a:srgbClr val="F5670F"/>
                </a:solidFill>
                <a:latin typeface="Asap Condensed Condensed Medium" charset="0"/>
                <a:cs typeface="Asap Condensed Condensed Medium" charset="0"/>
                <a:sym typeface="+mn-ea"/>
              </a:rPr>
              <a:t>plateforme</a:t>
            </a:r>
            <a:r>
              <a:rPr lang="en-US" sz="1700" dirty="0">
                <a:solidFill>
                  <a:srgbClr val="F5670F"/>
                </a:solidFill>
                <a:latin typeface="Asap Condensed Condensed Medium" charset="0"/>
                <a:cs typeface="Asap Condensed Condensed Medium" charset="0"/>
                <a:sym typeface="+mn-ea"/>
              </a:rPr>
              <a:t> de dialogue de la Jeunesse Cameroun</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ayant</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abouti</a:t>
            </a:r>
            <a:r>
              <a:rPr lang="en-US" sz="1700" dirty="0">
                <a:latin typeface="Asap Condensed Condensed Medium" charset="0"/>
                <a:cs typeface="Asap Condensed Condensed Medium" charset="0"/>
                <a:sym typeface="+mn-ea"/>
              </a:rPr>
              <a:t> a un document final </a:t>
            </a:r>
            <a:r>
              <a:rPr lang="en-US" sz="1700" dirty="0" err="1">
                <a:latin typeface="Asap Condensed Condensed Medium" charset="0"/>
                <a:cs typeface="Asap Condensed Condensed Medium" charset="0"/>
                <a:sym typeface="+mn-ea"/>
              </a:rPr>
              <a:t>declinant</a:t>
            </a:r>
            <a:r>
              <a:rPr lang="en-US" sz="1700" dirty="0">
                <a:latin typeface="Asap Condensed Condensed Medium" charset="0"/>
                <a:cs typeface="Asap Condensed Condensed Medium" charset="0"/>
                <a:sym typeface="+mn-ea"/>
              </a:rPr>
              <a:t> les </a:t>
            </a:r>
            <a:r>
              <a:rPr lang="en-US" sz="1700" dirty="0" err="1">
                <a:latin typeface="Asap Condensed Condensed Medium" charset="0"/>
                <a:cs typeface="Asap Condensed Condensed Medium" charset="0"/>
                <a:sym typeface="+mn-ea"/>
              </a:rPr>
              <a:t>besoins</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prioritaires</a:t>
            </a:r>
            <a:r>
              <a:rPr lang="en-US" sz="1700" dirty="0">
                <a:latin typeface="Asap Condensed Condensed Medium" charset="0"/>
                <a:cs typeface="Asap Condensed Condensed Medium" charset="0"/>
                <a:sym typeface="+mn-ea"/>
              </a:rPr>
              <a:t> et aspirations des jeunes </a:t>
            </a:r>
            <a:r>
              <a:rPr lang="en-US" sz="1700" dirty="0" err="1">
                <a:latin typeface="Asap Condensed Condensed Medium" charset="0"/>
                <a:cs typeface="Asap Condensed Condensed Medium" charset="0"/>
                <a:sym typeface="+mn-ea"/>
              </a:rPr>
              <a:t>ainsi</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que</a:t>
            </a:r>
            <a:r>
              <a:rPr lang="en-US" sz="1700" dirty="0">
                <a:latin typeface="Asap Condensed Condensed Medium" charset="0"/>
                <a:cs typeface="Asap Condensed Condensed Medium" charset="0"/>
                <a:sym typeface="+mn-ea"/>
              </a:rPr>
              <a:t> les </a:t>
            </a:r>
            <a:r>
              <a:rPr lang="en-US" sz="1700" dirty="0" err="1">
                <a:latin typeface="Asap Condensed Condensed Medium" charset="0"/>
                <a:cs typeface="Asap Condensed Condensed Medium" charset="0"/>
                <a:sym typeface="+mn-ea"/>
              </a:rPr>
              <a:t>recommandations</a:t>
            </a:r>
            <a:r>
              <a:rPr lang="en-US" sz="1700" dirty="0">
                <a:latin typeface="Asap Condensed Condensed Medium" charset="0"/>
                <a:cs typeface="Asap Condensed Condensed Medium" charset="0"/>
                <a:sym typeface="+mn-ea"/>
              </a:rPr>
              <a:t> pour addresser les defis </a:t>
            </a:r>
            <a:r>
              <a:rPr lang="en-US" sz="1700" dirty="0" err="1">
                <a:latin typeface="Asap Condensed Condensed Medium" charset="0"/>
                <a:cs typeface="Asap Condensed Condensed Medium" charset="0"/>
                <a:sym typeface="+mn-ea"/>
              </a:rPr>
              <a:t>auxquels</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ils</a:t>
            </a:r>
            <a:r>
              <a:rPr lang="en-US" sz="1700" dirty="0">
                <a:latin typeface="Asap Condensed Condensed Medium" charset="0"/>
                <a:cs typeface="Asap Condensed Condensed Medium" charset="0"/>
                <a:sym typeface="+mn-ea"/>
              </a:rPr>
              <a:t> font face, Janvier 2025</a:t>
            </a:r>
            <a:endParaRPr lang="en-US" sz="1700" dirty="0">
              <a:latin typeface="Asap Condensed Condensed Medium" charset="0"/>
              <a:cs typeface="Asap Condensed Condensed Medium" charset="0"/>
            </a:endParaRPr>
          </a:p>
          <a:p>
            <a:pPr algn="just">
              <a:buFont typeface="Wingdings" panose="05000000000000000000" pitchFamily="2" charset="2"/>
              <a:buChar char="q"/>
            </a:pPr>
            <a:r>
              <a:rPr lang="en-US" sz="1700" dirty="0" err="1">
                <a:solidFill>
                  <a:srgbClr val="F5670F"/>
                </a:solidFill>
                <a:latin typeface="Asap Condensed Condensed Medium" charset="0"/>
                <a:cs typeface="Asap Condensed Condensed Medium" charset="0"/>
                <a:sym typeface="+mn-ea"/>
              </a:rPr>
              <a:t>Celebartion</a:t>
            </a:r>
            <a:r>
              <a:rPr lang="en-US" sz="1700" dirty="0">
                <a:solidFill>
                  <a:srgbClr val="F5670F"/>
                </a:solidFill>
                <a:latin typeface="Asap Condensed Condensed Medium" charset="0"/>
                <a:cs typeface="Asap Condensed Condensed Medium" charset="0"/>
                <a:sym typeface="+mn-ea"/>
              </a:rPr>
              <a:t> de la Journee </a:t>
            </a:r>
            <a:r>
              <a:rPr lang="en-US" sz="1700" dirty="0" err="1">
                <a:solidFill>
                  <a:srgbClr val="F5670F"/>
                </a:solidFill>
                <a:latin typeface="Asap Condensed Condensed Medium" charset="0"/>
                <a:cs typeface="Asap Condensed Condensed Medium" charset="0"/>
                <a:sym typeface="+mn-ea"/>
              </a:rPr>
              <a:t>Internationale</a:t>
            </a:r>
            <a:r>
              <a:rPr lang="en-US" sz="1700" dirty="0">
                <a:solidFill>
                  <a:srgbClr val="F5670F"/>
                </a:solidFill>
                <a:latin typeface="Asap Condensed Condensed Medium" charset="0"/>
                <a:cs typeface="Asap Condensed Condensed Medium" charset="0"/>
                <a:sym typeface="+mn-ea"/>
              </a:rPr>
              <a:t> de la Jeunesse</a:t>
            </a:r>
            <a:r>
              <a:rPr lang="en-US" sz="1700" dirty="0">
                <a:latin typeface="Asap Condensed Condensed Medium" charset="0"/>
                <a:cs typeface="Asap Condensed Condensed Medium" charset="0"/>
                <a:sym typeface="+mn-ea"/>
              </a:rPr>
              <a:t> avec </a:t>
            </a:r>
            <a:r>
              <a:rPr lang="en-US" sz="1700" dirty="0" err="1">
                <a:latin typeface="Asap Condensed Condensed Medium" charset="0"/>
                <a:cs typeface="Asap Condensed Condensed Medium" charset="0"/>
                <a:sym typeface="+mn-ea"/>
              </a:rPr>
              <a:t>une</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emphase</a:t>
            </a:r>
            <a:r>
              <a:rPr lang="en-US" sz="1700" dirty="0">
                <a:latin typeface="Asap Condensed Condensed Medium" charset="0"/>
                <a:cs typeface="Asap Condensed Condensed Medium" charset="0"/>
                <a:sym typeface="+mn-ea"/>
              </a:rPr>
              <a:t> sur la </a:t>
            </a:r>
            <a:r>
              <a:rPr lang="en-US" sz="1700" dirty="0" err="1">
                <a:latin typeface="Asap Condensed Condensed Medium" charset="0"/>
                <a:cs typeface="Asap Condensed Condensed Medium" charset="0"/>
                <a:sym typeface="+mn-ea"/>
              </a:rPr>
              <a:t>sensibilisation</a:t>
            </a:r>
            <a:r>
              <a:rPr lang="en-US" sz="1700" dirty="0">
                <a:latin typeface="Asap Condensed Condensed Medium" charset="0"/>
                <a:cs typeface="Asap Condensed Condensed Medium" charset="0"/>
                <a:sym typeface="+mn-ea"/>
              </a:rPr>
              <a:t> des jeunes pour </a:t>
            </a:r>
            <a:r>
              <a:rPr lang="en-US" sz="1700" dirty="0" err="1">
                <a:latin typeface="Asap Condensed Condensed Medium" charset="0"/>
                <a:cs typeface="Asap Condensed Condensed Medium" charset="0"/>
                <a:sym typeface="+mn-ea"/>
              </a:rPr>
              <a:t>une</a:t>
            </a:r>
            <a:r>
              <a:rPr lang="en-US" sz="1700" dirty="0">
                <a:latin typeface="Asap Condensed Condensed Medium" charset="0"/>
                <a:cs typeface="Asap Condensed Condensed Medium" charset="0"/>
                <a:sym typeface="+mn-ea"/>
              </a:rPr>
              <a:t> participation </a:t>
            </a:r>
            <a:r>
              <a:rPr lang="en-US" sz="1700" dirty="0" err="1">
                <a:latin typeface="Asap Condensed Condensed Medium" charset="0"/>
                <a:cs typeface="Asap Condensed Condensed Medium" charset="0"/>
                <a:sym typeface="+mn-ea"/>
              </a:rPr>
              <a:t>citoyenne</a:t>
            </a:r>
            <a:r>
              <a:rPr lang="en-US" sz="1700" dirty="0">
                <a:latin typeface="Asap Condensed Condensed Medium" charset="0"/>
                <a:cs typeface="Asap Condensed Condensed Medium" charset="0"/>
                <a:sym typeface="+mn-ea"/>
              </a:rPr>
              <a:t> au processus </a:t>
            </a:r>
            <a:r>
              <a:rPr lang="en-US" sz="1700" dirty="0" err="1">
                <a:latin typeface="Asap Condensed Condensed Medium" charset="0"/>
                <a:cs typeface="Asap Condensed Condensed Medium" charset="0"/>
                <a:sym typeface="+mn-ea"/>
              </a:rPr>
              <a:t>electorale</a:t>
            </a:r>
            <a:r>
              <a:rPr lang="en-US" sz="1700" dirty="0">
                <a:latin typeface="Asap Condensed Condensed Medium" charset="0"/>
                <a:cs typeface="Asap Condensed Condensed Medium" charset="0"/>
                <a:sym typeface="+mn-ea"/>
              </a:rPr>
              <a:t> du 12 </a:t>
            </a:r>
            <a:r>
              <a:rPr lang="en-US" sz="1700" dirty="0" err="1">
                <a:latin typeface="Asap Condensed Condensed Medium" charset="0"/>
                <a:cs typeface="Asap Condensed Condensed Medium" charset="0"/>
                <a:sym typeface="+mn-ea"/>
              </a:rPr>
              <a:t>octobre</a:t>
            </a:r>
            <a:r>
              <a:rPr lang="en-US" sz="1700" dirty="0">
                <a:latin typeface="Asap Condensed Condensed Medium" charset="0"/>
                <a:cs typeface="Asap Condensed Condensed Medium" charset="0"/>
                <a:sym typeface="+mn-ea"/>
              </a:rPr>
              <a:t> 2025, </a:t>
            </a:r>
            <a:r>
              <a:rPr lang="en-US" sz="1700" dirty="0" err="1">
                <a:latin typeface="Asap Condensed Condensed Medium" charset="0"/>
                <a:cs typeface="Asap Condensed Condensed Medium" charset="0"/>
                <a:sym typeface="+mn-ea"/>
              </a:rPr>
              <a:t>sanctionnee</a:t>
            </a:r>
            <a:r>
              <a:rPr lang="en-US" sz="1700" dirty="0">
                <a:latin typeface="Asap Condensed Condensed Medium" charset="0"/>
                <a:cs typeface="Asap Condensed Condensed Medium" charset="0"/>
                <a:sym typeface="+mn-ea"/>
              </a:rPr>
              <a:t> par </a:t>
            </a:r>
            <a:r>
              <a:rPr lang="en-US" sz="1700" dirty="0" err="1">
                <a:latin typeface="Asap Condensed Condensed Medium" charset="0"/>
                <a:cs typeface="Asap Condensed Condensed Medium" charset="0"/>
                <a:sym typeface="+mn-ea"/>
              </a:rPr>
              <a:t>une</a:t>
            </a:r>
            <a:r>
              <a:rPr lang="en-US" sz="1700" dirty="0">
                <a:latin typeface="Asap Condensed Condensed Medium" charset="0"/>
                <a:cs typeface="Asap Condensed Condensed Medium" charset="0"/>
                <a:sym typeface="+mn-ea"/>
              </a:rPr>
              <a:t> declaration des jeunes </a:t>
            </a:r>
            <a:r>
              <a:rPr lang="en-US" sz="1700" dirty="0" err="1">
                <a:latin typeface="Asap Condensed Condensed Medium" charset="0"/>
                <a:cs typeface="Asap Condensed Condensed Medium" charset="0"/>
                <a:sym typeface="+mn-ea"/>
              </a:rPr>
              <a:t>en</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favaeur</a:t>
            </a:r>
            <a:r>
              <a:rPr lang="en-US" sz="1700" dirty="0">
                <a:latin typeface="Asap Condensed Condensed Medium" charset="0"/>
                <a:cs typeface="Asap Condensed Condensed Medium" charset="0"/>
                <a:sym typeface="+mn-ea"/>
              </a:rPr>
              <a:t> de la </a:t>
            </a:r>
            <a:r>
              <a:rPr lang="en-US" sz="1700" dirty="0" err="1">
                <a:latin typeface="Asap Condensed Condensed Medium" charset="0"/>
                <a:cs typeface="Asap Condensed Condensed Medium" charset="0"/>
                <a:sym typeface="+mn-ea"/>
              </a:rPr>
              <a:t>paix</a:t>
            </a:r>
            <a:r>
              <a:rPr lang="en-US" sz="1700" dirty="0">
                <a:latin typeface="Asap Condensed Condensed Medium" charset="0"/>
                <a:cs typeface="Asap Condensed Condensed Medium" charset="0"/>
                <a:sym typeface="+mn-ea"/>
              </a:rPr>
              <a:t>, de </a:t>
            </a:r>
            <a:r>
              <a:rPr lang="en-US" sz="1700" dirty="0" err="1">
                <a:latin typeface="Asap Condensed Condensed Medium" charset="0"/>
                <a:cs typeface="Asap Condensed Condensed Medium" charset="0"/>
                <a:sym typeface="+mn-ea"/>
              </a:rPr>
              <a:t>l’harmonie</a:t>
            </a:r>
            <a:r>
              <a:rPr lang="en-US" sz="1700" dirty="0">
                <a:latin typeface="Asap Condensed Condensed Medium" charset="0"/>
                <a:cs typeface="Asap Condensed Condensed Medium" charset="0"/>
                <a:sym typeface="+mn-ea"/>
              </a:rPr>
              <a:t> , du </a:t>
            </a:r>
            <a:r>
              <a:rPr lang="en-US" sz="1700" dirty="0" err="1">
                <a:latin typeface="Asap Condensed Condensed Medium" charset="0"/>
                <a:cs typeface="Asap Condensed Condensed Medium" charset="0"/>
                <a:sym typeface="+mn-ea"/>
              </a:rPr>
              <a:t>rejet</a:t>
            </a:r>
            <a:r>
              <a:rPr lang="en-US" sz="1700" dirty="0">
                <a:latin typeface="Asap Condensed Condensed Medium" charset="0"/>
                <a:cs typeface="Asap Condensed Condensed Medium" charset="0"/>
                <a:sym typeface="+mn-ea"/>
              </a:rPr>
              <a:t> des </a:t>
            </a:r>
            <a:r>
              <a:rPr lang="en-US" sz="1700" dirty="0" err="1">
                <a:latin typeface="Asap Condensed Condensed Medium" charset="0"/>
                <a:cs typeface="Asap Condensed Condensed Medium" charset="0"/>
                <a:sym typeface="+mn-ea"/>
              </a:rPr>
              <a:t>discours</a:t>
            </a:r>
            <a:r>
              <a:rPr lang="en-US" sz="1700" dirty="0">
                <a:latin typeface="Asap Condensed Condensed Medium" charset="0"/>
                <a:cs typeface="Asap Condensed Condensed Medium" charset="0"/>
                <a:sym typeface="+mn-ea"/>
              </a:rPr>
              <a:t> de </a:t>
            </a:r>
            <a:r>
              <a:rPr lang="en-US" sz="1700" dirty="0" err="1">
                <a:latin typeface="Asap Condensed Condensed Medium" charset="0"/>
                <a:cs typeface="Asap Condensed Condensed Medium" charset="0"/>
                <a:sym typeface="+mn-ea"/>
              </a:rPr>
              <a:t>haine</a:t>
            </a:r>
            <a:r>
              <a:rPr lang="en-US" sz="1700" dirty="0">
                <a:latin typeface="Asap Condensed Condensed Medium" charset="0"/>
                <a:cs typeface="Asap Condensed Condensed Medium" charset="0"/>
                <a:sym typeface="+mn-ea"/>
              </a:rPr>
              <a:t> et de la manipulation </a:t>
            </a:r>
            <a:r>
              <a:rPr lang="en-US" sz="1700" dirty="0" err="1">
                <a:latin typeface="Asap Condensed Condensed Medium" charset="0"/>
                <a:cs typeface="Asap Condensed Condensed Medium" charset="0"/>
                <a:sym typeface="+mn-ea"/>
              </a:rPr>
              <a:t>partisane</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Aout</a:t>
            </a:r>
            <a:r>
              <a:rPr lang="en-US" sz="1700" dirty="0">
                <a:latin typeface="Asap Condensed Condensed Medium" charset="0"/>
                <a:cs typeface="Asap Condensed Condensed Medium" charset="0"/>
                <a:sym typeface="+mn-ea"/>
              </a:rPr>
              <a:t> 2025</a:t>
            </a:r>
            <a:endParaRPr lang="en-US" sz="1700" dirty="0">
              <a:latin typeface="Asap Condensed Condensed Medium" charset="0"/>
              <a:cs typeface="Asap Condensed Condensed Medium" charset="0"/>
            </a:endParaRPr>
          </a:p>
          <a:p>
            <a:pPr algn="just">
              <a:buFont typeface="Wingdings" panose="05000000000000000000" pitchFamily="2" charset="2"/>
              <a:buChar char="q"/>
            </a:pPr>
            <a:r>
              <a:rPr lang="en-US" sz="1700" dirty="0">
                <a:solidFill>
                  <a:srgbClr val="F5670F"/>
                </a:solidFill>
                <a:latin typeface="Asap Condensed Condensed Medium" charset="0"/>
                <a:cs typeface="Asap Condensed Condensed Medium" charset="0"/>
                <a:sym typeface="+mn-ea"/>
              </a:rPr>
              <a:t>Elaboration du Plan </a:t>
            </a:r>
            <a:r>
              <a:rPr lang="en-US" sz="1700" dirty="0" err="1">
                <a:solidFill>
                  <a:srgbClr val="F5670F"/>
                </a:solidFill>
                <a:latin typeface="Asap Condensed Condensed Medium" charset="0"/>
                <a:cs typeface="Asap Condensed Condensed Medium" charset="0"/>
                <a:sym typeface="+mn-ea"/>
              </a:rPr>
              <a:t>d’Action</a:t>
            </a:r>
            <a:r>
              <a:rPr lang="en-US" sz="1700" dirty="0">
                <a:solidFill>
                  <a:srgbClr val="F5670F"/>
                </a:solidFill>
                <a:latin typeface="Asap Condensed Condensed Medium" charset="0"/>
                <a:cs typeface="Asap Condensed Condensed Medium" charset="0"/>
                <a:sym typeface="+mn-ea"/>
              </a:rPr>
              <a:t> National Jeunesse, Paix et </a:t>
            </a:r>
            <a:r>
              <a:rPr lang="en-US" sz="1700" dirty="0" err="1">
                <a:solidFill>
                  <a:srgbClr val="F5670F"/>
                </a:solidFill>
                <a:latin typeface="Asap Condensed Condensed Medium" charset="0"/>
                <a:cs typeface="Asap Condensed Condensed Medium" charset="0"/>
                <a:sym typeface="+mn-ea"/>
              </a:rPr>
              <a:t>Securite</a:t>
            </a:r>
            <a:r>
              <a:rPr lang="en-US" sz="1700" dirty="0">
                <a:latin typeface="Asap Condensed Condensed Medium" charset="0"/>
                <a:cs typeface="Asap Condensed Condensed Medium" charset="0"/>
                <a:sym typeface="+mn-ea"/>
              </a:rPr>
              <a:t> et son adoption a </a:t>
            </a:r>
            <a:r>
              <a:rPr lang="en-US" sz="1700" dirty="0" err="1">
                <a:latin typeface="Asap Condensed Condensed Medium" charset="0"/>
                <a:cs typeface="Asap Condensed Condensed Medium" charset="0"/>
                <a:sym typeface="+mn-ea"/>
              </a:rPr>
              <a:t>l’occasion</a:t>
            </a:r>
            <a:r>
              <a:rPr lang="en-US" sz="1700" dirty="0">
                <a:latin typeface="Asap Condensed Condensed Medium" charset="0"/>
                <a:cs typeface="Asap Condensed Condensed Medium" charset="0"/>
                <a:sym typeface="+mn-ea"/>
              </a:rPr>
              <a:t> de la </a:t>
            </a:r>
            <a:r>
              <a:rPr lang="en-US" sz="1700" dirty="0" err="1">
                <a:latin typeface="Asap Condensed Condensed Medium" charset="0"/>
                <a:cs typeface="Asap Condensed Condensed Medium" charset="0"/>
                <a:sym typeface="+mn-ea"/>
              </a:rPr>
              <a:t>journee</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internationale</a:t>
            </a:r>
            <a:r>
              <a:rPr lang="en-US" sz="1700" dirty="0">
                <a:latin typeface="Asap Condensed Condensed Medium" charset="0"/>
                <a:cs typeface="Asap Condensed Condensed Medium" charset="0"/>
                <a:sym typeface="+mn-ea"/>
              </a:rPr>
              <a:t> de la Paix, </a:t>
            </a:r>
            <a:r>
              <a:rPr lang="en-US" sz="1700" dirty="0" err="1">
                <a:latin typeface="Asap Condensed Condensed Medium" charset="0"/>
                <a:cs typeface="Asap Condensed Condensed Medium" charset="0"/>
                <a:sym typeface="+mn-ea"/>
              </a:rPr>
              <a:t>Septembre</a:t>
            </a:r>
            <a:r>
              <a:rPr lang="en-US" sz="1700" dirty="0">
                <a:latin typeface="Asap Condensed Condensed Medium" charset="0"/>
                <a:cs typeface="Asap Condensed Condensed Medium" charset="0"/>
                <a:sym typeface="+mn-ea"/>
              </a:rPr>
              <a:t> 2025</a:t>
            </a:r>
            <a:endParaRPr lang="en-US" sz="1700" dirty="0">
              <a:latin typeface="Asap Condensed Condensed Medium" charset="0"/>
              <a:cs typeface="Asap Condensed Condensed Medium" charset="0"/>
            </a:endParaRPr>
          </a:p>
          <a:p>
            <a:pPr algn="just">
              <a:buFont typeface="Wingdings" panose="05000000000000000000" pitchFamily="2" charset="2"/>
              <a:buChar char="q"/>
            </a:pPr>
            <a:r>
              <a:rPr lang="en-US" sz="1700" dirty="0">
                <a:solidFill>
                  <a:srgbClr val="F5670F"/>
                </a:solidFill>
                <a:latin typeface="Asap Condensed Condensed Medium" charset="0"/>
                <a:cs typeface="Asap Condensed Condensed Medium" charset="0"/>
                <a:sym typeface="+mn-ea"/>
              </a:rPr>
              <a:t>Campagne de </a:t>
            </a:r>
            <a:r>
              <a:rPr lang="en-US" sz="1700" dirty="0" err="1">
                <a:solidFill>
                  <a:srgbClr val="F5670F"/>
                </a:solidFill>
                <a:latin typeface="Asap Condensed Condensed Medium" charset="0"/>
                <a:cs typeface="Asap Condensed Condensed Medium" charset="0"/>
                <a:sym typeface="+mn-ea"/>
              </a:rPr>
              <a:t>sensibilisation</a:t>
            </a:r>
            <a:r>
              <a:rPr lang="en-US" sz="1700" dirty="0">
                <a:solidFill>
                  <a:srgbClr val="F5670F"/>
                </a:solidFill>
                <a:latin typeface="Asap Condensed Condensed Medium" charset="0"/>
                <a:cs typeface="Asap Condensed Condensed Medium" charset="0"/>
                <a:sym typeface="+mn-ea"/>
              </a:rPr>
              <a:t> sur </a:t>
            </a:r>
            <a:r>
              <a:rPr lang="en-US" sz="1700" dirty="0" err="1">
                <a:solidFill>
                  <a:srgbClr val="F5670F"/>
                </a:solidFill>
                <a:latin typeface="Asap Condensed Condensed Medium" charset="0"/>
                <a:cs typeface="Asap Condensed Condensed Medium" charset="0"/>
                <a:sym typeface="+mn-ea"/>
              </a:rPr>
              <a:t>l’etendu</a:t>
            </a:r>
            <a:r>
              <a:rPr lang="en-US" sz="1700" dirty="0">
                <a:solidFill>
                  <a:srgbClr val="F5670F"/>
                </a:solidFill>
                <a:latin typeface="Asap Condensed Condensed Medium" charset="0"/>
                <a:cs typeface="Asap Condensed Condensed Medium" charset="0"/>
                <a:sym typeface="+mn-ea"/>
              </a:rPr>
              <a:t> du </a:t>
            </a:r>
            <a:r>
              <a:rPr lang="en-US" sz="1700" dirty="0" err="1">
                <a:solidFill>
                  <a:srgbClr val="F5670F"/>
                </a:solidFill>
                <a:latin typeface="Asap Condensed Condensed Medium" charset="0"/>
                <a:cs typeface="Asap Condensed Condensed Medium" charset="0"/>
                <a:sym typeface="+mn-ea"/>
              </a:rPr>
              <a:t>territoire</a:t>
            </a:r>
            <a:r>
              <a:rPr lang="en-US" sz="1700" dirty="0">
                <a:solidFill>
                  <a:srgbClr val="F5670F"/>
                </a:solidFill>
                <a:latin typeface="Asap Condensed Condensed Medium" charset="0"/>
                <a:cs typeface="Asap Condensed Condensed Medium" charset="0"/>
                <a:sym typeface="+mn-ea"/>
              </a:rPr>
              <a:t> appellant les jeunes au </a:t>
            </a:r>
            <a:r>
              <a:rPr lang="en-US" sz="1700" dirty="0" err="1">
                <a:solidFill>
                  <a:srgbClr val="F5670F"/>
                </a:solidFill>
                <a:latin typeface="Asap Condensed Condensed Medium" charset="0"/>
                <a:cs typeface="Asap Condensed Condensed Medium" charset="0"/>
                <a:sym typeface="+mn-ea"/>
              </a:rPr>
              <a:t>calme</a:t>
            </a:r>
            <a:r>
              <a:rPr lang="en-US" sz="1700" dirty="0">
                <a:latin typeface="Asap Condensed Condensed Medium" charset="0"/>
                <a:cs typeface="Asap Condensed Condensed Medium" charset="0"/>
                <a:sym typeface="+mn-ea"/>
              </a:rPr>
              <a:t> </a:t>
            </a:r>
            <a:r>
              <a:rPr lang="en-US" sz="1700" dirty="0" err="1">
                <a:latin typeface="Asap Condensed Condensed Medium" charset="0"/>
                <a:cs typeface="Asap Condensed Condensed Medium" charset="0"/>
                <a:sym typeface="+mn-ea"/>
              </a:rPr>
              <a:t>lors</a:t>
            </a:r>
            <a:r>
              <a:rPr lang="en-US" sz="1700" dirty="0">
                <a:latin typeface="Asap Condensed Condensed Medium" charset="0"/>
                <a:cs typeface="Asap Condensed Condensed Medium" charset="0"/>
                <a:sym typeface="+mn-ea"/>
              </a:rPr>
              <a:t> des </a:t>
            </a:r>
            <a:r>
              <a:rPr lang="en-US" sz="1700" dirty="0" err="1">
                <a:latin typeface="Asap Condensed Condensed Medium" charset="0"/>
                <a:cs typeface="Asap Condensed Condensed Medium" charset="0"/>
                <a:sym typeface="+mn-ea"/>
              </a:rPr>
              <a:t>vilonces</a:t>
            </a:r>
            <a:r>
              <a:rPr lang="en-US" sz="1700" dirty="0">
                <a:latin typeface="Asap Condensed Condensed Medium" charset="0"/>
                <a:cs typeface="Asap Condensed Condensed Medium" charset="0"/>
                <a:sym typeface="+mn-ea"/>
              </a:rPr>
              <a:t> post </a:t>
            </a:r>
            <a:r>
              <a:rPr lang="en-US" sz="1700" dirty="0" err="1">
                <a:latin typeface="Asap Condensed Condensed Medium" charset="0"/>
                <a:cs typeface="Asap Condensed Condensed Medium" charset="0"/>
                <a:sym typeface="+mn-ea"/>
              </a:rPr>
              <a:t>electorales</a:t>
            </a:r>
            <a:r>
              <a:rPr lang="en-US" sz="1700" dirty="0">
                <a:latin typeface="Asap Condensed Condensed Medium" charset="0"/>
                <a:cs typeface="Asap Condensed Condensed Medium" charset="0"/>
                <a:sym typeface="+mn-ea"/>
              </a:rPr>
              <a:t>, Oct et </a:t>
            </a:r>
            <a:r>
              <a:rPr lang="en-US" sz="1700" dirty="0" err="1">
                <a:latin typeface="Asap Condensed Condensed Medium" charset="0"/>
                <a:cs typeface="Asap Condensed Condensed Medium" charset="0"/>
                <a:sym typeface="+mn-ea"/>
              </a:rPr>
              <a:t>novembre</a:t>
            </a:r>
            <a:r>
              <a:rPr lang="en-US" sz="1700" dirty="0">
                <a:latin typeface="Asap Condensed Condensed Medium" charset="0"/>
                <a:cs typeface="Asap Condensed Condensed Medium" charset="0"/>
                <a:sym typeface="+mn-ea"/>
              </a:rPr>
              <a:t> 2025</a:t>
            </a:r>
            <a:endParaRPr lang="en-US" sz="1700" dirty="0">
              <a:latin typeface="Asap Condensed Condensed Medium" charset="0"/>
              <a:cs typeface="Asap Condensed Condensed Medium" charset="0"/>
            </a:endParaRPr>
          </a:p>
          <a:p>
            <a:pPr algn="just">
              <a:buFont typeface="Wingdings" panose="05000000000000000000" pitchFamily="2" charset="2"/>
              <a:buChar char="q"/>
            </a:pPr>
            <a:r>
              <a:rPr lang="fr-FR" sz="1700" dirty="0">
                <a:solidFill>
                  <a:srgbClr val="F5670F"/>
                </a:solidFill>
                <a:latin typeface="Asap Condensed Condensed Medium" charset="0"/>
                <a:cs typeface="Asap Condensed Condensed Medium" charset="0"/>
                <a:sym typeface="+mn-ea"/>
              </a:rPr>
              <a:t>Autonomisation des jeunes</a:t>
            </a:r>
            <a:r>
              <a:rPr lang="fr-FR" sz="1700" dirty="0">
                <a:latin typeface="Asap Condensed Condensed Medium" charset="0"/>
                <a:cs typeface="Asap Condensed Condensed Medium" charset="0"/>
                <a:sym typeface="+mn-ea"/>
              </a:rPr>
              <a:t> a travers la sélection et le financement de 102 Plans d’affaire dans le cadre du projet PRONEC REAMORCE, </a:t>
            </a:r>
            <a:r>
              <a:rPr lang="fr-FR" sz="1700" dirty="0" err="1">
                <a:latin typeface="Asap Condensed Condensed Medium" charset="0"/>
                <a:cs typeface="Asap Condensed Condensed Medium" charset="0"/>
                <a:sym typeface="+mn-ea"/>
              </a:rPr>
              <a:t>Decembres</a:t>
            </a:r>
            <a:r>
              <a:rPr lang="fr-FR" sz="1700" dirty="0">
                <a:latin typeface="Asap Condensed Condensed Medium" charset="0"/>
                <a:cs typeface="Asap Condensed Condensed Medium" charset="0"/>
                <a:sym typeface="+mn-ea"/>
              </a:rPr>
              <a:t> 2025</a:t>
            </a:r>
            <a:endParaRPr lang="en-US" altLang="fr-FR" sz="1700" b="1" i="1" noProof="0" dirty="0">
              <a:gradFill>
                <a:gsLst>
                  <a:gs pos="0">
                    <a:srgbClr val="CE5AC5"/>
                  </a:gs>
                  <a:gs pos="87000">
                    <a:srgbClr val="F64E66"/>
                  </a:gs>
                </a:gsLst>
                <a:lin ang="0" scaled="1"/>
              </a:gradFill>
              <a:latin typeface="Asap Condensed Condensed Medium" charset="0"/>
              <a:cs typeface="Asap Condensed Condensed Medium" charset="0"/>
              <a:sym typeface="+mn-ea"/>
            </a:endParaRPr>
          </a:p>
        </p:txBody>
      </p:sp>
      <p:sp>
        <p:nvSpPr>
          <p:cNvPr id="7" name="Zone de texte 6"/>
          <p:cNvSpPr txBox="1"/>
          <p:nvPr/>
        </p:nvSpPr>
        <p:spPr>
          <a:xfrm>
            <a:off x="1187450" y="2691130"/>
            <a:ext cx="3721100" cy="1476375"/>
          </a:xfrm>
          <a:prstGeom prst="rect">
            <a:avLst/>
          </a:prstGeom>
          <a:noFill/>
        </p:spPr>
        <p:txBody>
          <a:bodyPr wrap="square" rtlCol="0">
            <a:spAutoFit/>
          </a:bodyPr>
          <a:p>
            <a:pPr algn="ctr"/>
            <a:r>
              <a:rPr lang="fr-FR" sz="3000" b="1" noProof="0" dirty="0">
                <a:ln>
                  <a:noFill/>
                </a:ln>
                <a:solidFill>
                  <a:srgbClr val="F5670F"/>
                </a:solidFill>
                <a:effectLst/>
                <a:uLnTx/>
                <a:uFillTx/>
                <a:latin typeface="Arial Black" panose="020B0A04020102020204" charset="0"/>
                <a:ea typeface="+mj-ea"/>
                <a:cs typeface="Arial Black" panose="020B0A04020102020204" charset="0"/>
                <a:sym typeface="+mn-ea"/>
              </a:rPr>
              <a:t>4- PRINCIPALES RÉALISATIONS ET RÉSULTATS</a:t>
            </a:r>
            <a:endParaRPr lang="fr-FR" altLang="en-US" sz="3000" b="1" noProof="0" dirty="0">
              <a:ln>
                <a:noFill/>
              </a:ln>
              <a:solidFill>
                <a:srgbClr val="F5670F"/>
              </a:solidFill>
              <a:effectLst/>
              <a:uLnTx/>
              <a:uFillTx/>
              <a:latin typeface="Arial Black" panose="020B0A04020102020204" charset="0"/>
              <a:ea typeface="+mj-ea"/>
              <a:cs typeface="Arial Black" panose="020B0A040201020202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2" presetClass="entr" presetSubtype="0" fill="hold" grpId="0" nodeType="withEffect">
                                  <p:stCondLst>
                                    <p:cond delay="2000"/>
                                  </p:stCondLst>
                                  <p:iterate type="wd">
                                    <p:tmPct val="10000"/>
                                  </p:iterate>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p:cNvSpPr/>
          <p:nvPr/>
        </p:nvSpPr>
        <p:spPr>
          <a:xfrm>
            <a:off x="0" y="0"/>
            <a:ext cx="12192000" cy="4158424"/>
          </a:xfrm>
          <a:custGeom>
            <a:avLst/>
            <a:gdLst>
              <a:gd name="connsiteX0" fmla="*/ 0 w 12192000"/>
              <a:gd name="connsiteY0" fmla="*/ 0 h 4158424"/>
              <a:gd name="connsiteX1" fmla="*/ 12192000 w 12192000"/>
              <a:gd name="connsiteY1" fmla="*/ 0 h 4158424"/>
              <a:gd name="connsiteX2" fmla="*/ 12192000 w 12192000"/>
              <a:gd name="connsiteY2" fmla="*/ 3615927 h 4158424"/>
              <a:gd name="connsiteX3" fmla="*/ 0 w 12192000"/>
              <a:gd name="connsiteY3" fmla="*/ 3615927 h 4158424"/>
              <a:gd name="connsiteX4" fmla="*/ 0 w 12192000"/>
              <a:gd name="connsiteY4" fmla="*/ 0 h 415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158424">
                <a:moveTo>
                  <a:pt x="0" y="0"/>
                </a:moveTo>
                <a:lnTo>
                  <a:pt x="12192000" y="0"/>
                </a:lnTo>
                <a:lnTo>
                  <a:pt x="12192000" y="3615927"/>
                </a:lnTo>
                <a:cubicBezTo>
                  <a:pt x="7018603" y="5470995"/>
                  <a:pt x="5882388" y="1826173"/>
                  <a:pt x="0" y="3615927"/>
                </a:cubicBezTo>
                <a:lnTo>
                  <a:pt x="0" y="0"/>
                </a:lnTo>
                <a:close/>
              </a:path>
            </a:pathLst>
          </a:custGeom>
          <a:gradFill flip="none" rotWithShape="1">
            <a:gsLst>
              <a:gs pos="0">
                <a:srgbClr val="F5670F"/>
              </a:gs>
              <a:gs pos="100000">
                <a:schemeClr val="accent4">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Freeform 20"/>
          <p:cNvSpPr/>
          <p:nvPr/>
        </p:nvSpPr>
        <p:spPr bwMode="auto">
          <a:xfrm rot="2159452">
            <a:off x="10265568" y="5176171"/>
            <a:ext cx="1375460" cy="1142997"/>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lumMod val="95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12" name="Rectangle: Rounded Corners 11"/>
          <p:cNvSpPr/>
          <p:nvPr>
            <p:custDataLst>
              <p:tags r:id="rId1"/>
            </p:custDataLst>
          </p:nvPr>
        </p:nvSpPr>
        <p:spPr>
          <a:xfrm>
            <a:off x="860410" y="1551680"/>
            <a:ext cx="3180735" cy="2730496"/>
          </a:xfrm>
          <a:prstGeom prst="roundRect">
            <a:avLst>
              <a:gd name="adj" fmla="val 8419"/>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15" name="Rectangle: Rounded Corners 14"/>
          <p:cNvSpPr/>
          <p:nvPr>
            <p:custDataLst>
              <p:tags r:id="rId2"/>
            </p:custDataLst>
          </p:nvPr>
        </p:nvSpPr>
        <p:spPr>
          <a:xfrm>
            <a:off x="4505633" y="1551680"/>
            <a:ext cx="3180735" cy="2730496"/>
          </a:xfrm>
          <a:prstGeom prst="roundRect">
            <a:avLst>
              <a:gd name="adj" fmla="val 8419"/>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18" name="Rectangle: Rounded Corners 17"/>
          <p:cNvSpPr/>
          <p:nvPr>
            <p:custDataLst>
              <p:tags r:id="rId3"/>
            </p:custDataLst>
          </p:nvPr>
        </p:nvSpPr>
        <p:spPr>
          <a:xfrm>
            <a:off x="8150856" y="1551680"/>
            <a:ext cx="3180735" cy="2730496"/>
          </a:xfrm>
          <a:prstGeom prst="roundRect">
            <a:avLst>
              <a:gd name="adj" fmla="val 8419"/>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38" name="Freeform 20"/>
          <p:cNvSpPr/>
          <p:nvPr/>
        </p:nvSpPr>
        <p:spPr bwMode="auto">
          <a:xfrm rot="3556496">
            <a:off x="7800892" y="418608"/>
            <a:ext cx="860347" cy="828822"/>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6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39" name="Freeform 20"/>
          <p:cNvSpPr/>
          <p:nvPr/>
        </p:nvSpPr>
        <p:spPr bwMode="auto">
          <a:xfrm rot="18376696">
            <a:off x="1258392" y="57821"/>
            <a:ext cx="1099034" cy="963699"/>
          </a:xfrm>
          <a:custGeom>
            <a:avLst/>
            <a:gdLst>
              <a:gd name="T0" fmla="*/ 14 w 94"/>
              <a:gd name="T1" fmla="*/ 81 h 81"/>
              <a:gd name="T2" fmla="*/ 80 w 94"/>
              <a:gd name="T3" fmla="*/ 81 h 81"/>
              <a:gd name="T4" fmla="*/ 89 w 94"/>
              <a:gd name="T5" fmla="*/ 65 h 81"/>
              <a:gd name="T6" fmla="*/ 56 w 94"/>
              <a:gd name="T7" fmla="*/ 8 h 81"/>
              <a:gd name="T8" fmla="*/ 37 w 94"/>
              <a:gd name="T9" fmla="*/ 8 h 81"/>
              <a:gd name="T10" fmla="*/ 4 w 94"/>
              <a:gd name="T11" fmla="*/ 65 h 81"/>
              <a:gd name="T12" fmla="*/ 14 w 9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94" h="81">
                <a:moveTo>
                  <a:pt x="14" y="81"/>
                </a:moveTo>
                <a:cubicBezTo>
                  <a:pt x="80" y="81"/>
                  <a:pt x="80" y="81"/>
                  <a:pt x="80" y="81"/>
                </a:cubicBezTo>
                <a:cubicBezTo>
                  <a:pt x="88" y="81"/>
                  <a:pt x="94" y="72"/>
                  <a:pt x="89" y="65"/>
                </a:cubicBezTo>
                <a:cubicBezTo>
                  <a:pt x="56" y="8"/>
                  <a:pt x="56" y="8"/>
                  <a:pt x="56" y="8"/>
                </a:cubicBezTo>
                <a:cubicBezTo>
                  <a:pt x="52" y="0"/>
                  <a:pt x="41" y="0"/>
                  <a:pt x="37" y="8"/>
                </a:cubicBezTo>
                <a:cubicBezTo>
                  <a:pt x="4" y="65"/>
                  <a:pt x="4" y="65"/>
                  <a:pt x="4" y="65"/>
                </a:cubicBezTo>
                <a:cubicBezTo>
                  <a:pt x="0" y="72"/>
                  <a:pt x="5" y="81"/>
                  <a:pt x="14" y="81"/>
                </a:cubicBezTo>
              </a:path>
            </a:pathLst>
          </a:custGeom>
          <a:solidFill>
            <a:schemeClr val="bg1">
              <a:alpha val="8000"/>
            </a:schemeClr>
          </a:solidFill>
          <a:ln>
            <a:noFill/>
          </a:ln>
          <a:effectLst/>
        </p:spPr>
        <p:txBody>
          <a:bodyPr vert="horz" wrap="square" lIns="91440" tIns="45720" rIns="91440" bIns="45720" numCol="1" anchor="t" anchorCtr="0" compatLnSpc="1"/>
          <a:lstStyle/>
          <a:p>
            <a:endParaRPr lang="en-US">
              <a:cs typeface="+mn-ea"/>
              <a:sym typeface="+mn-lt"/>
            </a:endParaRPr>
          </a:p>
        </p:txBody>
      </p:sp>
      <p:sp>
        <p:nvSpPr>
          <p:cNvPr id="25" name="TextBox 24"/>
          <p:cNvSpPr txBox="1"/>
          <p:nvPr/>
        </p:nvSpPr>
        <p:spPr>
          <a:xfrm>
            <a:off x="598170" y="5064125"/>
            <a:ext cx="3907155" cy="1198880"/>
          </a:xfrm>
          <a:prstGeom prst="rect">
            <a:avLst/>
          </a:prstGeom>
          <a:noFill/>
        </p:spPr>
        <p:txBody>
          <a:bodyPr wrap="square" rtlCol="0">
            <a:spAutoFit/>
          </a:bodyPr>
          <a:lstStyle/>
          <a:p>
            <a:pPr algn="l"/>
            <a:r>
              <a:rPr lang="fr-FR" sz="2400" dirty="0">
                <a:solidFill>
                  <a:srgbClr val="F5670F"/>
                </a:solidFill>
                <a:latin typeface="Arial Black" panose="020B0A04020102020204" charset="0"/>
                <a:cs typeface="Arial Black" panose="020B0A04020102020204" charset="0"/>
                <a:sym typeface="+mn-ea"/>
              </a:rPr>
              <a:t>5. </a:t>
            </a:r>
            <a:r>
              <a:rPr lang="fr-FR" sz="2400" b="1" dirty="0">
                <a:solidFill>
                  <a:srgbClr val="F5670F"/>
                </a:solidFill>
                <a:latin typeface="Arial Black" panose="020B0A04020102020204" charset="0"/>
                <a:cs typeface="Arial Black" panose="020B0A04020102020204" charset="0"/>
                <a:sym typeface="+mn-ea"/>
              </a:rPr>
              <a:t>DÉFIS ET CONTRAINTES OPÉRATIONNELS</a:t>
            </a:r>
            <a:endParaRPr lang="fr-FR" sz="2400" b="1" dirty="0">
              <a:solidFill>
                <a:srgbClr val="F5670F"/>
              </a:solidFill>
              <a:latin typeface="Arial Black" panose="020B0A04020102020204" charset="0"/>
              <a:cs typeface="Arial Black" panose="020B0A04020102020204" charset="0"/>
              <a:sym typeface="+mn-ea"/>
            </a:endParaRPr>
          </a:p>
        </p:txBody>
      </p:sp>
      <p:sp>
        <p:nvSpPr>
          <p:cNvPr id="26" name="TextBox 25"/>
          <p:cNvSpPr txBox="1"/>
          <p:nvPr/>
        </p:nvSpPr>
        <p:spPr>
          <a:xfrm>
            <a:off x="4737735" y="4787265"/>
            <a:ext cx="6904990" cy="1753235"/>
          </a:xfrm>
          <a:prstGeom prst="rect">
            <a:avLst/>
          </a:prstGeom>
          <a:noFill/>
        </p:spPr>
        <p:txBody>
          <a:bodyPr wrap="square" rtlCol="0">
            <a:spAutoFit/>
          </a:bodyPr>
          <a:lstStyle/>
          <a:p>
            <a:pPr algn="just">
              <a:buFont typeface="Wingdings" panose="05000000000000000000" pitchFamily="2" charset="2"/>
              <a:buChar char="Ø"/>
            </a:pPr>
            <a:r>
              <a:rPr lang="fr-FR" dirty="0">
                <a:latin typeface="Asap Condensed Condensed Medium" charset="0"/>
                <a:cs typeface="Asap Condensed Condensed Medium" charset="0"/>
                <a:sym typeface="+mn-ea"/>
              </a:rPr>
              <a:t>Absence du Manuel de procédure administrative et financière propre au CNJC</a:t>
            </a:r>
            <a:r>
              <a:rPr lang="" altLang="fr-FR" dirty="0">
                <a:latin typeface="Asap Condensed Condensed Medium" charset="0"/>
                <a:cs typeface="Asap Condensed Condensed Medium" charset="0"/>
                <a:sym typeface="+mn-ea"/>
              </a:rPr>
              <a:t>.</a:t>
            </a:r>
            <a:endParaRPr lang="fr-FR" dirty="0">
              <a:latin typeface="Asap Condensed Condensed Medium" charset="0"/>
              <a:cs typeface="Asap Condensed Condensed Medium" charset="0"/>
            </a:endParaRPr>
          </a:p>
          <a:p>
            <a:pPr algn="just">
              <a:buFont typeface="Wingdings" panose="05000000000000000000" pitchFamily="2" charset="2"/>
              <a:buChar char="Ø"/>
            </a:pPr>
            <a:r>
              <a:rPr lang="fr-FR" dirty="0">
                <a:latin typeface="Asap Condensed Condensed Medium" charset="0"/>
                <a:cs typeface="Asap Condensed Condensed Medium" charset="0"/>
                <a:sym typeface="+mn-ea"/>
              </a:rPr>
              <a:t>Absence des  sessions de renforcement des capacités techniques et opérationnelles des leaders du CNJC en matière des techniques administratives et de mobilisation des ressources</a:t>
            </a:r>
            <a:r>
              <a:rPr lang="" altLang="fr-FR" dirty="0">
                <a:latin typeface="Asap Condensed Condensed Medium" charset="0"/>
                <a:cs typeface="Asap Condensed Condensed Medium" charset="0"/>
                <a:sym typeface="+mn-ea"/>
              </a:rPr>
              <a:t>.</a:t>
            </a:r>
            <a:endParaRPr lang="fr-FR" dirty="0">
              <a:latin typeface="Asap Condensed Condensed Medium" charset="0"/>
              <a:cs typeface="Asap Condensed Condensed Medium" charset="0"/>
            </a:endParaRPr>
          </a:p>
          <a:p>
            <a:pPr algn="just">
              <a:buFont typeface="Wingdings" panose="05000000000000000000" pitchFamily="2" charset="2"/>
              <a:buChar char="Ø"/>
            </a:pPr>
            <a:r>
              <a:rPr lang="fr-FR" dirty="0">
                <a:latin typeface="Asap Condensed Condensed Medium" charset="0"/>
                <a:cs typeface="Asap Condensed Condensed Medium" charset="0"/>
                <a:sym typeface="+mn-ea"/>
              </a:rPr>
              <a:t>Retard de paiement des subventions de l’Etat.</a:t>
            </a:r>
            <a:endParaRPr lang="fr-FR" dirty="0">
              <a:latin typeface="Asap Condensed Condensed Medium" charset="0"/>
              <a:cs typeface="Asap Condensed Condensed Medium" charset="0"/>
            </a:endParaRPr>
          </a:p>
          <a:p>
            <a:pPr algn="just">
              <a:buFont typeface="Wingdings" panose="05000000000000000000" pitchFamily="2" charset="2"/>
              <a:buChar char="Ø"/>
            </a:pPr>
            <a:r>
              <a:rPr lang="fr-FR" dirty="0">
                <a:latin typeface="Asap Condensed Condensed Medium" charset="0"/>
                <a:cs typeface="Asap Condensed Condensed Medium" charset="0"/>
                <a:sym typeface="+mn-ea"/>
              </a:rPr>
              <a:t>Absence de matériel roulant pour le CNJC</a:t>
            </a:r>
            <a:r>
              <a:rPr lang="" altLang="fr-FR" dirty="0">
                <a:latin typeface="Asap Condensed Condensed Medium" charset="0"/>
                <a:cs typeface="Asap Condensed Condensed Medium" charset="0"/>
                <a:sym typeface="+mn-ea"/>
              </a:rPr>
              <a:t>.</a:t>
            </a:r>
            <a:endParaRPr lang="" altLang="fr-FR" dirty="0">
              <a:solidFill>
                <a:schemeClr val="bg1">
                  <a:lumMod val="65000"/>
                </a:schemeClr>
              </a:solidFill>
              <a:latin typeface="Asap Condensed Condensed Medium" charset="0"/>
              <a:cs typeface="Asap Condensed Condensed Medium" charset="0"/>
              <a:sym typeface="+mn-ea"/>
            </a:endParaRPr>
          </a:p>
        </p:txBody>
      </p:sp>
      <p:pic>
        <p:nvPicPr>
          <p:cNvPr id="3" name="Espace réservé pour une image 2" descr="WhatsApp Image 2025-12-14 à 16.39.16_6e0d574a"/>
          <p:cNvPicPr>
            <a:picLocks noChangeAspect="1"/>
          </p:cNvPicPr>
          <p:nvPr>
            <p:ph type="pic" sz="quarter" idx="16"/>
          </p:nvPr>
        </p:nvPicPr>
        <p:blipFill>
          <a:blip r:embed="rId4"/>
          <a:stretch>
            <a:fillRect/>
          </a:stretch>
        </p:blipFill>
        <p:spPr>
          <a:xfrm>
            <a:off x="1250315" y="1716405"/>
            <a:ext cx="2401570" cy="2401570"/>
          </a:xfrm>
          <a:prstGeom prst="rect">
            <a:avLst/>
          </a:prstGeom>
        </p:spPr>
      </p:pic>
      <p:pic>
        <p:nvPicPr>
          <p:cNvPr id="6" name="Espace réservé pour une image 5" descr="WhatsApp Image 2025-03-05 à 18.12.08_cbaec214"/>
          <p:cNvPicPr>
            <a:picLocks noChangeAspect="1"/>
          </p:cNvPicPr>
          <p:nvPr>
            <p:ph type="pic" sz="quarter" idx="17"/>
          </p:nvPr>
        </p:nvPicPr>
        <p:blipFill>
          <a:blip r:embed="rId5"/>
          <a:stretch>
            <a:fillRect/>
          </a:stretch>
        </p:blipFill>
        <p:spPr>
          <a:xfrm>
            <a:off x="4664710" y="1810385"/>
            <a:ext cx="2916555" cy="2188210"/>
          </a:xfrm>
          <a:prstGeom prst="rect">
            <a:avLst/>
          </a:prstGeom>
        </p:spPr>
      </p:pic>
      <p:pic>
        <p:nvPicPr>
          <p:cNvPr id="8" name="Espace réservé pour une image 7" descr="IMG_20251210_121814"/>
          <p:cNvPicPr>
            <a:picLocks noChangeAspect="1"/>
          </p:cNvPicPr>
          <p:nvPr>
            <p:ph type="pic" sz="quarter" idx="18"/>
          </p:nvPr>
        </p:nvPicPr>
        <p:blipFill>
          <a:blip r:embed="rId6"/>
          <a:stretch>
            <a:fillRect/>
          </a:stretch>
        </p:blipFill>
        <p:spPr>
          <a:xfrm>
            <a:off x="8395335" y="1906270"/>
            <a:ext cx="2734945" cy="20599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0" nodeType="withEffect">
                                  <p:stCondLst>
                                    <p:cond delay="160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360"/>
                                          </p:val>
                                        </p:tav>
                                        <p:tav tm="100000">
                                          <p:val>
                                            <p:fltVal val="0"/>
                                          </p:val>
                                        </p:tav>
                                      </p:tavLst>
                                    </p:anim>
                                    <p:animEffect transition="in" filter="fade">
                                      <p:cBhvr>
                                        <p:cTn id="14" dur="1000"/>
                                        <p:tgtEl>
                                          <p:spTgt spid="39"/>
                                        </p:tgtEl>
                                      </p:cBhvr>
                                    </p:animEffect>
                                  </p:childTnLst>
                                </p:cTn>
                              </p:par>
                              <p:par>
                                <p:cTn id="15" presetID="49" presetClass="entr" presetSubtype="0" decel="100000" fill="hold" grpId="0" nodeType="withEffect">
                                  <p:stCondLst>
                                    <p:cond delay="17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360"/>
                                          </p:val>
                                        </p:tav>
                                        <p:tav tm="100000">
                                          <p:val>
                                            <p:fltVal val="0"/>
                                          </p:val>
                                        </p:tav>
                                      </p:tavLst>
                                    </p:anim>
                                    <p:animEffect transition="in" filter="fade">
                                      <p:cBhvr>
                                        <p:cTn id="20" dur="1000"/>
                                        <p:tgtEl>
                                          <p:spTgt spid="5"/>
                                        </p:tgtEl>
                                      </p:cBhvr>
                                    </p:animEffect>
                                  </p:childTnLst>
                                </p:cTn>
                              </p:par>
                              <p:par>
                                <p:cTn id="21" presetID="49" presetClass="entr" presetSubtype="0" decel="100000" fill="hold" grpId="0" nodeType="withEffect">
                                  <p:stCondLst>
                                    <p:cond delay="22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fltVal val="0"/>
                                          </p:val>
                                        </p:tav>
                                        <p:tav tm="100000">
                                          <p:val>
                                            <p:strVal val="#ppt_w"/>
                                          </p:val>
                                        </p:tav>
                                      </p:tavLst>
                                    </p:anim>
                                    <p:anim calcmode="lin" valueType="num">
                                      <p:cBhvr>
                                        <p:cTn id="24" dur="1000" fill="hold"/>
                                        <p:tgtEl>
                                          <p:spTgt spid="38"/>
                                        </p:tgtEl>
                                        <p:attrNameLst>
                                          <p:attrName>ppt_h</p:attrName>
                                        </p:attrNameLst>
                                      </p:cBhvr>
                                      <p:tavLst>
                                        <p:tav tm="0">
                                          <p:val>
                                            <p:fltVal val="0"/>
                                          </p:val>
                                        </p:tav>
                                        <p:tav tm="100000">
                                          <p:val>
                                            <p:strVal val="#ppt_h"/>
                                          </p:val>
                                        </p:tav>
                                      </p:tavLst>
                                    </p:anim>
                                    <p:anim calcmode="lin" valueType="num">
                                      <p:cBhvr>
                                        <p:cTn id="25" dur="1000" fill="hold"/>
                                        <p:tgtEl>
                                          <p:spTgt spid="38"/>
                                        </p:tgtEl>
                                        <p:attrNameLst>
                                          <p:attrName>style.rotation</p:attrName>
                                        </p:attrNameLst>
                                      </p:cBhvr>
                                      <p:tavLst>
                                        <p:tav tm="0">
                                          <p:val>
                                            <p:fltVal val="360"/>
                                          </p:val>
                                        </p:tav>
                                        <p:tav tm="100000">
                                          <p:val>
                                            <p:fltVal val="0"/>
                                          </p:val>
                                        </p:tav>
                                      </p:tavLst>
                                    </p:anim>
                                    <p:animEffect transition="in" filter="fade">
                                      <p:cBhvr>
                                        <p:cTn id="26" dur="1000"/>
                                        <p:tgtEl>
                                          <p:spTgt spid="38"/>
                                        </p:tgtEl>
                                      </p:cBhvr>
                                    </p:animEffect>
                                  </p:childTnLst>
                                </p:cTn>
                              </p:par>
                              <p:par>
                                <p:cTn id="27" presetID="52" presetClass="entr" presetSubtype="0" fill="hold" grpId="0" nodeType="withEffect">
                                  <p:stCondLst>
                                    <p:cond delay="0"/>
                                  </p:stCondLst>
                                  <p:iterate type="wd">
                                    <p:tmPct val="10000"/>
                                  </p:iterate>
                                  <p:childTnLst>
                                    <p:set>
                                      <p:cBhvr>
                                        <p:cTn id="28" dur="1" fill="hold">
                                          <p:stCondLst>
                                            <p:cond delay="0"/>
                                          </p:stCondLst>
                                        </p:cTn>
                                        <p:tgtEl>
                                          <p:spTgt spid="25"/>
                                        </p:tgtEl>
                                        <p:attrNameLst>
                                          <p:attrName>style.visibility</p:attrName>
                                        </p:attrNameLst>
                                      </p:cBhvr>
                                      <p:to>
                                        <p:strVal val="visible"/>
                                      </p:to>
                                    </p:set>
                                    <p:animScale>
                                      <p:cBhvr>
                                        <p:cTn id="2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5"/>
                                        </p:tgtEl>
                                        <p:attrNameLst>
                                          <p:attrName>ppt_x</p:attrName>
                                          <p:attrName>ppt_y</p:attrName>
                                        </p:attrNameLst>
                                      </p:cBhvr>
                                    </p:animMotion>
                                    <p:animEffect transition="in" filter="fade">
                                      <p:cBhvr>
                                        <p:cTn id="31" dur="1000"/>
                                        <p:tgtEl>
                                          <p:spTgt spid="25"/>
                                        </p:tgtEl>
                                      </p:cBhvr>
                                    </p:animEffect>
                                  </p:childTnLst>
                                </p:cTn>
                              </p:par>
                              <p:par>
                                <p:cTn id="32" presetID="23" presetClass="entr" presetSubtype="16" fill="hold" grpId="0" nodeType="withEffect">
                                  <p:stCondLst>
                                    <p:cond delay="1500"/>
                                  </p:stCondLst>
                                  <p:iterate type="wd">
                                    <p:tmPct val="10000"/>
                                  </p:iterate>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par>
                                <p:cTn id="36" presetID="2" presetClass="entr" presetSubtype="1" decel="100000" fill="hold" grpId="0" nodeType="withEffect">
                                  <p:stCondLst>
                                    <p:cond delay="10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30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fill="hold"/>
                                        <p:tgtEl>
                                          <p:spTgt spid="15"/>
                                        </p:tgtEl>
                                        <p:attrNameLst>
                                          <p:attrName>ppt_x</p:attrName>
                                        </p:attrNameLst>
                                      </p:cBhvr>
                                      <p:tavLst>
                                        <p:tav tm="0">
                                          <p:val>
                                            <p:strVal val="#ppt_x"/>
                                          </p:val>
                                        </p:tav>
                                        <p:tav tm="100000">
                                          <p:val>
                                            <p:strVal val="#ppt_x"/>
                                          </p:val>
                                        </p:tav>
                                      </p:tavLst>
                                    </p:anim>
                                    <p:anim calcmode="lin" valueType="num">
                                      <p:cBhvr additive="base">
                                        <p:cTn id="43" dur="1000" fill="hold"/>
                                        <p:tgtEl>
                                          <p:spTgt spid="15"/>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500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ppt_x"/>
                                          </p:val>
                                        </p:tav>
                                        <p:tav tm="100000">
                                          <p:val>
                                            <p:strVal val="#ppt_x"/>
                                          </p:val>
                                        </p:tav>
                                      </p:tavLst>
                                    </p:anim>
                                    <p:anim calcmode="lin" valueType="num">
                                      <p:cBhvr additive="base">
                                        <p:cTn id="47"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5" grpId="0" animBg="1"/>
      <p:bldP spid="12" grpId="0" animBg="1"/>
      <p:bldP spid="15" grpId="0" animBg="1"/>
      <p:bldP spid="18" grpId="0" animBg="1"/>
      <p:bldP spid="38" grpId="0" animBg="1"/>
      <p:bldP spid="39" grpId="0" animBg="1"/>
      <p:bldP spid="25" grpId="0"/>
      <p:bldP spid="26" grpId="0"/>
    </p:bldLst>
  </p:timing>
</p:sld>
</file>

<file path=ppt/tags/tag1.xml><?xml version="1.0" encoding="utf-8"?>
<p:tagLst xmlns:p="http://schemas.openxmlformats.org/presentationml/2006/main">
  <p:tag name="KSO_WM_DIAGRAM_VIRTUALLY_FRAME" val="{&quot;height&quot;:214.99968503937006,&quot;left&quot;:67.74881889763779,&quot;top&quot;:122.17952755905512,&quot;width&quot;:824.5024409448819}"/>
</p:tagLst>
</file>

<file path=ppt/tags/tag2.xml><?xml version="1.0" encoding="utf-8"?>
<p:tagLst xmlns:p="http://schemas.openxmlformats.org/presentationml/2006/main">
  <p:tag name="KSO_WM_DIAGRAM_VIRTUALLY_FRAME" val="{&quot;height&quot;:214.99968503937006,&quot;left&quot;:67.74881889763779,&quot;top&quot;:122.17952755905512,&quot;width&quot;:824.5024409448819}"/>
</p:tagLst>
</file>

<file path=ppt/tags/tag3.xml><?xml version="1.0" encoding="utf-8"?>
<p:tagLst xmlns:p="http://schemas.openxmlformats.org/presentationml/2006/main">
  <p:tag name="KSO_WM_DIAGRAM_VIRTUALLY_FRAME" val="{&quot;height&quot;:214.99968503937006,&quot;left&quot;:67.74881889763779,&quot;top&quot;:122.17952755905512,&quot;width&quot;:824.5024409448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x0gmqa">
      <a:majorFont>
        <a:latin typeface="Arial Black"/>
        <a:ea typeface="微软雅黑"/>
        <a:cs typeface=""/>
      </a:majorFont>
      <a:minorFont>
        <a:latin typeface="Arial Blac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9413</Words>
  <Application>WPS Presentation</Application>
  <PresentationFormat>宽屏</PresentationFormat>
  <Paragraphs>130</Paragraphs>
  <Slides>14</Slides>
  <Notes>0</Notes>
  <HiddenSlides>0</HiddenSlides>
  <MMClips>1</MMClips>
  <ScaleCrop>false</ScaleCrop>
  <HeadingPairs>
    <vt:vector size="6" baseType="variant">
      <vt:variant>
        <vt:lpstr>已用的字体</vt:lpstr>
      </vt:variant>
      <vt:variant>
        <vt:i4>45</vt:i4>
      </vt:variant>
      <vt:variant>
        <vt:lpstr>主题</vt:lpstr>
      </vt:variant>
      <vt:variant>
        <vt:i4>1</vt:i4>
      </vt:variant>
      <vt:variant>
        <vt:lpstr>幻灯片标题</vt:lpstr>
      </vt:variant>
      <vt:variant>
        <vt:i4>14</vt:i4>
      </vt:variant>
    </vt:vector>
  </HeadingPairs>
  <TitlesOfParts>
    <vt:vector size="60" baseType="lpstr">
      <vt:lpstr>Arial</vt:lpstr>
      <vt:lpstr>SimSun</vt:lpstr>
      <vt:lpstr>Wingdings</vt:lpstr>
      <vt:lpstr>Arial bold</vt:lpstr>
      <vt:lpstr>Arial Black</vt:lpstr>
      <vt:lpstr>Microsoft YaHei</vt:lpstr>
      <vt:lpstr>Arial Unicode MS</vt:lpstr>
      <vt:lpstr>Calibri</vt:lpstr>
      <vt:lpstr>Anton</vt:lpstr>
      <vt:lpstr>Antonio Thin</vt:lpstr>
      <vt:lpstr>Antonio Light</vt:lpstr>
      <vt:lpstr>Antonio</vt:lpstr>
      <vt:lpstr>Asap Condensed ExtraBold</vt:lpstr>
      <vt:lpstr>Asap Condensed Medium</vt:lpstr>
      <vt:lpstr>Avengeance Heroic Avenger</vt:lpstr>
      <vt:lpstr>Asap Condensed Condensed SemiBold</vt:lpstr>
      <vt:lpstr>Asap Condensed Condensed Regular</vt:lpstr>
      <vt:lpstr>Asap Condensed Condensed Medium</vt:lpstr>
      <vt:lpstr>Garamond</vt:lpstr>
      <vt:lpstr>Freestyle Script</vt:lpstr>
      <vt:lpstr>Franklin Gothic Demi</vt:lpstr>
      <vt:lpstr>First love FD2 - Personal Use</vt:lpstr>
      <vt:lpstr>Deborah Fancy Dress</vt:lpstr>
      <vt:lpstr>CRIMBO VINTAGE</vt:lpstr>
      <vt:lpstr>Corbel Light</vt:lpstr>
      <vt:lpstr>Corbel</vt:lpstr>
      <vt:lpstr>Clipangle Med</vt:lpstr>
      <vt:lpstr>Clipangle ExtLt Cond</vt:lpstr>
      <vt:lpstr>Century Schoolbook</vt:lpstr>
      <vt:lpstr>Browny Cakes Signature</vt:lpstr>
      <vt:lpstr>Brush Script MT</vt:lpstr>
      <vt:lpstr>Barlow</vt:lpstr>
      <vt:lpstr>Franklin Gothic Medium</vt:lpstr>
      <vt:lpstr>Courier New</vt:lpstr>
      <vt:lpstr>Gadugi</vt:lpstr>
      <vt:lpstr>Game Of Squids</vt:lpstr>
      <vt:lpstr>Gabriola</vt:lpstr>
      <vt:lpstr>Fright Night</vt:lpstr>
      <vt:lpstr>Asap Condensed Light</vt:lpstr>
      <vt:lpstr>Asap Condensed Black</vt:lpstr>
      <vt:lpstr>Asap Condensed SemiBold</vt:lpstr>
      <vt:lpstr>Asap Condensed</vt:lpstr>
      <vt:lpstr>GAISTRO Regular</vt:lpstr>
      <vt:lpstr>Wingdings</vt:lpstr>
      <vt:lpstr>French Script MT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dreamer</dc:title>
  <dc:creator>Fadi Iyawa</dc:creator>
  <dc:description>dreamer2020@qq.com</dc:description>
  <cp:lastModifiedBy>LENOVO</cp:lastModifiedBy>
  <cp:revision>79</cp:revision>
  <dcterms:created xsi:type="dcterms:W3CDTF">1900-01-01T00:00:00Z</dcterms:created>
  <dcterms:modified xsi:type="dcterms:W3CDTF">2026-01-14T02:13:34Z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194F01271542ADA5386266690BCF6500_31</vt:lpwstr>
  </property>
  <property fmtid="{D5CDD505-2E9C-101B-9397-08002B2CF9AE}" pid="3" name="KSOProductBuildVer">
    <vt:lpwstr>1036-12.2.0.23196</vt:lpwstr>
  </property>
</Properties>
</file>