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18"/>
  </p:notesMasterIdLst>
  <p:sldIdLst>
    <p:sldId id="256" r:id="rId2"/>
    <p:sldId id="268" r:id="rId3"/>
    <p:sldId id="269" r:id="rId4"/>
    <p:sldId id="270" r:id="rId5"/>
    <p:sldId id="271" r:id="rId6"/>
    <p:sldId id="272" r:id="rId7"/>
    <p:sldId id="273" r:id="rId8"/>
    <p:sldId id="275" r:id="rId9"/>
    <p:sldId id="274" r:id="rId10"/>
    <p:sldId id="276" r:id="rId11"/>
    <p:sldId id="260" r:id="rId12"/>
    <p:sldId id="280" r:id="rId13"/>
    <p:sldId id="277" r:id="rId14"/>
    <p:sldId id="278" r:id="rId15"/>
    <p:sldId id="279" r:id="rId16"/>
    <p:sldId id="265"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99" autoAdjust="0"/>
    <p:restoredTop sz="88931" autoAdjust="0"/>
  </p:normalViewPr>
  <p:slideViewPr>
    <p:cSldViewPr snapToGrid="0" snapToObjects="1">
      <p:cViewPr>
        <p:scale>
          <a:sx n="96" d="100"/>
          <a:sy n="96" d="100"/>
        </p:scale>
        <p:origin x="1090" y="-523"/>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M"/>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C93DE0-34BA-4899-978A-760EE3F155C6}" type="datetimeFigureOut">
              <a:rPr lang="fr-CM" smtClean="0"/>
              <a:t>08/01/2026</a:t>
            </a:fld>
            <a:endParaRPr lang="fr-CM"/>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CM"/>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M"/>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M"/>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3B78E4-CD5D-4D44-ABBA-256AB5D7FE03}" type="slidenum">
              <a:rPr lang="fr-CM" smtClean="0"/>
              <a:t>‹N°›</a:t>
            </a:fld>
            <a:endParaRPr lang="fr-CM"/>
          </a:p>
        </p:txBody>
      </p:sp>
    </p:spTree>
    <p:extLst>
      <p:ext uri="{BB962C8B-B14F-4D97-AF65-F5344CB8AC3E}">
        <p14:creationId xmlns:p14="http://schemas.microsoft.com/office/powerpoint/2010/main" val="3395422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M" dirty="0"/>
              <a:t> </a:t>
            </a:r>
          </a:p>
        </p:txBody>
      </p:sp>
      <p:sp>
        <p:nvSpPr>
          <p:cNvPr id="4" name="Espace réservé du numéro de diapositive 3"/>
          <p:cNvSpPr>
            <a:spLocks noGrp="1"/>
          </p:cNvSpPr>
          <p:nvPr>
            <p:ph type="sldNum" sz="quarter" idx="10"/>
          </p:nvPr>
        </p:nvSpPr>
        <p:spPr/>
        <p:txBody>
          <a:bodyPr/>
          <a:lstStyle/>
          <a:p>
            <a:fld id="{513B78E4-CD5D-4D44-ABBA-256AB5D7FE03}" type="slidenum">
              <a:rPr lang="fr-CM" smtClean="0"/>
              <a:t>1</a:t>
            </a:fld>
            <a:endParaRPr lang="fr-CM"/>
          </a:p>
        </p:txBody>
      </p:sp>
    </p:spTree>
    <p:extLst>
      <p:ext uri="{BB962C8B-B14F-4D97-AF65-F5344CB8AC3E}">
        <p14:creationId xmlns:p14="http://schemas.microsoft.com/office/powerpoint/2010/main" val="1790434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959960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5BCAD085-E8A6-8845-BD4E-CB4CCA059FC4}"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561820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5BCAD085-E8A6-8845-BD4E-CB4CCA059FC4}"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‹N°›</a:t>
            </a:fld>
            <a:endParaRPr 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857276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5BCAD085-E8A6-8845-BD4E-CB4CCA059FC4}" type="datetimeFigureOut">
              <a:rPr lang="en-US" smtClean="0"/>
              <a:t>1/8/2026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42682226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5BCAD085-E8A6-8845-BD4E-CB4CCA059FC4}" type="datetimeFigureOut">
              <a:rPr lang="en-US" smtClean="0"/>
              <a:t>1/8/2026</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‹N°›</a:t>
            </a:fld>
            <a:endParaRPr 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629379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5BCAD085-E8A6-8845-BD4E-CB4CCA059FC4}" type="datetimeFigureOut">
              <a:rPr lang="en-US" smtClean="0"/>
              <a:t>1/8/2026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6121871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9763569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58097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fr-FR"/>
              <a:t>Modifiez le style du titre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4281368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5BCAD085-E8A6-8845-BD4E-CB4CCA059FC4}" type="datetimeFigureOut">
              <a:rPr lang="en-US" smtClean="0"/>
              <a:t>1/8/2026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091317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1/8/2026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199002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1/8/2026</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817515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1/8/2026</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1473612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1/8/2026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830621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5BCAD085-E8A6-8845-BD4E-CB4CCA059FC4}" type="datetimeFigureOut">
              <a:rPr lang="en-US" smtClean="0"/>
              <a:t>1/8/2026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237362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5BCAD085-E8A6-8845-BD4E-CB4CCA059FC4}" type="datetimeFigureOut">
              <a:rPr lang="en-US" smtClean="0"/>
              <a:t>1/8/2026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307731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5BCAD085-E8A6-8845-BD4E-CB4CCA059FC4}" type="datetimeFigureOut">
              <a:rPr lang="en-US" smtClean="0"/>
              <a:t>1/8/2026</a:t>
            </a:fld>
            <a:endParaRPr 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C1FF6DA9-008F-8B48-92A6-B652298478BF}" type="slidenum">
              <a:rPr lang="en-US" smtClean="0"/>
              <a:t>‹N°›</a:t>
            </a:fld>
            <a:endParaRPr lang="en-US"/>
          </a:p>
        </p:txBody>
      </p:sp>
    </p:spTree>
    <p:extLst>
      <p:ext uri="{BB962C8B-B14F-4D97-AF65-F5344CB8AC3E}">
        <p14:creationId xmlns:p14="http://schemas.microsoft.com/office/powerpoint/2010/main" val="8146885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799" y="968991"/>
            <a:ext cx="8185245" cy="3341145"/>
          </a:xfrm>
        </p:spPr>
        <p:txBody>
          <a:bodyPr>
            <a:normAutofit/>
          </a:bodyPr>
          <a:lstStyle/>
          <a:p>
            <a:pPr algn="ctr"/>
            <a:r>
              <a:rPr lang="fr-FR" sz="4400" b="1" dirty="0"/>
              <a:t>PROGRAMME 283 : </a:t>
            </a:r>
            <a:br>
              <a:rPr lang="fr-FR" sz="4400" b="1" dirty="0"/>
            </a:br>
            <a:r>
              <a:rPr lang="fr-FR" sz="4400" b="1" dirty="0"/>
              <a:t>GOUVERNANCE ET GESTION DES FONCTIONS SUPPORTS DU MINJEC</a:t>
            </a:r>
            <a:endParaRPr lang="en-US" sz="4400" dirty="0"/>
          </a:p>
        </p:txBody>
      </p:sp>
      <p:sp>
        <p:nvSpPr>
          <p:cNvPr id="4" name="ZoneTexte 1"/>
          <p:cNvSpPr txBox="1">
            <a:spLocks noChangeArrowheads="1"/>
          </p:cNvSpPr>
          <p:nvPr/>
        </p:nvSpPr>
        <p:spPr bwMode="auto">
          <a:xfrm>
            <a:off x="466749" y="346076"/>
            <a:ext cx="8839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2"/>
              </a:buClr>
              <a:buSzPct val="60000"/>
              <a:buFont typeface="Wingdings" panose="05000000000000000000" pitchFamily="2" charset="2"/>
              <a:buChar char=""/>
              <a:defRPr sz="2900">
                <a:solidFill>
                  <a:schemeClr val="tx1"/>
                </a:solidFill>
                <a:latin typeface="Tw Cen MT" panose="020B0602020104020603" pitchFamily="34" charset="0"/>
              </a:defRPr>
            </a:lvl1pPr>
            <a:lvl2pPr marL="742950" indent="-285750">
              <a:spcBef>
                <a:spcPts val="550"/>
              </a:spcBef>
              <a:buClr>
                <a:schemeClr val="accent1"/>
              </a:buClr>
              <a:buSzPct val="70000"/>
              <a:buFont typeface="Wingdings 2" panose="05020102010507070707" pitchFamily="18" charset="2"/>
              <a:buChar char=""/>
              <a:defRPr sz="2600">
                <a:solidFill>
                  <a:schemeClr val="tx1"/>
                </a:solidFill>
                <a:latin typeface="Tw Cen MT" panose="020B0602020104020603" pitchFamily="34" charset="0"/>
              </a:defRPr>
            </a:lvl2pPr>
            <a:lvl3pPr marL="1143000" indent="-228600">
              <a:spcBef>
                <a:spcPts val="500"/>
              </a:spcBef>
              <a:buClr>
                <a:schemeClr val="accent2"/>
              </a:buClr>
              <a:buSzPct val="75000"/>
              <a:buFont typeface="Wingdings" panose="05000000000000000000" pitchFamily="2" charset="2"/>
              <a:buChar char=""/>
              <a:defRPr sz="2300">
                <a:solidFill>
                  <a:schemeClr val="tx1"/>
                </a:solidFill>
                <a:latin typeface="Tw Cen MT" panose="020B0602020104020603" pitchFamily="34" charset="0"/>
              </a:defRPr>
            </a:lvl3pPr>
            <a:lvl4pPr marL="1600200" indent="-228600">
              <a:spcBef>
                <a:spcPts val="400"/>
              </a:spcBef>
              <a:buClr>
                <a:srgbClr val="1B587C"/>
              </a:buClr>
              <a:buSzPct val="75000"/>
              <a:buFont typeface="Wingdings" panose="05000000000000000000" pitchFamily="2" charset="2"/>
              <a:buChar char=""/>
              <a:defRPr sz="2000">
                <a:solidFill>
                  <a:schemeClr val="tx1"/>
                </a:solidFill>
                <a:latin typeface="Tw Cen MT" panose="020B0602020104020603" pitchFamily="34" charset="0"/>
              </a:defRPr>
            </a:lvl4pPr>
            <a:lvl5pPr marL="2057400" indent="-228600">
              <a:spcBef>
                <a:spcPts val="400"/>
              </a:spcBef>
              <a:buClr>
                <a:srgbClr val="4E8542"/>
              </a:buClr>
              <a:buSzPct val="65000"/>
              <a:buFont typeface="Wingdings" panose="05000000000000000000" pitchFamily="2" charset="2"/>
              <a:buChar char=""/>
              <a:defRPr sz="2000">
                <a:solidFill>
                  <a:schemeClr val="tx1"/>
                </a:solidFill>
                <a:latin typeface="Tw Cen MT" panose="020B0602020104020603" pitchFamily="34" charset="0"/>
              </a:defRPr>
            </a:lvl5pPr>
            <a:lvl6pPr marL="2514600" indent="-228600" eaLnBrk="0" fontAlgn="base" hangingPunct="0">
              <a:spcBef>
                <a:spcPts val="400"/>
              </a:spcBef>
              <a:spcAft>
                <a:spcPct val="0"/>
              </a:spcAft>
              <a:buClr>
                <a:srgbClr val="4E8542"/>
              </a:buClr>
              <a:buSzPct val="65000"/>
              <a:buFont typeface="Wingdings" panose="05000000000000000000" pitchFamily="2" charset="2"/>
              <a:buChar char=""/>
              <a:defRPr sz="2000">
                <a:solidFill>
                  <a:schemeClr val="tx1"/>
                </a:solidFill>
                <a:latin typeface="Tw Cen MT" panose="020B0602020104020603" pitchFamily="34" charset="0"/>
              </a:defRPr>
            </a:lvl6pPr>
            <a:lvl7pPr marL="2971800" indent="-228600" eaLnBrk="0" fontAlgn="base" hangingPunct="0">
              <a:spcBef>
                <a:spcPts val="400"/>
              </a:spcBef>
              <a:spcAft>
                <a:spcPct val="0"/>
              </a:spcAft>
              <a:buClr>
                <a:srgbClr val="4E8542"/>
              </a:buClr>
              <a:buSzPct val="65000"/>
              <a:buFont typeface="Wingdings" panose="05000000000000000000" pitchFamily="2" charset="2"/>
              <a:buChar char=""/>
              <a:defRPr sz="2000">
                <a:solidFill>
                  <a:schemeClr val="tx1"/>
                </a:solidFill>
                <a:latin typeface="Tw Cen MT" panose="020B0602020104020603" pitchFamily="34" charset="0"/>
              </a:defRPr>
            </a:lvl7pPr>
            <a:lvl8pPr marL="3429000" indent="-228600" eaLnBrk="0" fontAlgn="base" hangingPunct="0">
              <a:spcBef>
                <a:spcPts val="400"/>
              </a:spcBef>
              <a:spcAft>
                <a:spcPct val="0"/>
              </a:spcAft>
              <a:buClr>
                <a:srgbClr val="4E8542"/>
              </a:buClr>
              <a:buSzPct val="65000"/>
              <a:buFont typeface="Wingdings" panose="05000000000000000000" pitchFamily="2" charset="2"/>
              <a:buChar char=""/>
              <a:defRPr sz="2000">
                <a:solidFill>
                  <a:schemeClr val="tx1"/>
                </a:solidFill>
                <a:latin typeface="Tw Cen MT" panose="020B0602020104020603" pitchFamily="34" charset="0"/>
              </a:defRPr>
            </a:lvl8pPr>
            <a:lvl9pPr marL="3886200" indent="-228600" eaLnBrk="0" fontAlgn="base" hangingPunct="0">
              <a:spcBef>
                <a:spcPts val="400"/>
              </a:spcBef>
              <a:spcAft>
                <a:spcPct val="0"/>
              </a:spcAft>
              <a:buClr>
                <a:srgbClr val="4E8542"/>
              </a:buClr>
              <a:buSzPct val="65000"/>
              <a:buFont typeface="Wingdings" panose="05000000000000000000" pitchFamily="2" charset="2"/>
              <a:buChar char=""/>
              <a:defRPr sz="2000">
                <a:solidFill>
                  <a:schemeClr val="tx1"/>
                </a:solidFill>
                <a:latin typeface="Tw Cen MT" panose="020B0602020104020603" pitchFamily="34" charset="0"/>
              </a:defRPr>
            </a:lvl9pPr>
          </a:lstStyle>
          <a:p>
            <a:pPr>
              <a:spcBef>
                <a:spcPct val="0"/>
              </a:spcBef>
              <a:buClrTx/>
              <a:buSzTx/>
              <a:buFontTx/>
              <a:buNone/>
            </a:pPr>
            <a:r>
              <a:rPr lang="fr-FR" altLang="en-US" sz="1800" dirty="0">
                <a:latin typeface="Calibri" panose="020F0502020204030204" pitchFamily="34" charset="0"/>
              </a:rPr>
              <a:t>Conférences des Services Centraux, Déconcentrés, Rattachés et Sous tutelle du MINJEC</a:t>
            </a:r>
          </a:p>
        </p:txBody>
      </p:sp>
      <p:sp>
        <p:nvSpPr>
          <p:cNvPr id="6" name="ZoneTexte 2"/>
          <p:cNvSpPr txBox="1">
            <a:spLocks noChangeArrowheads="1"/>
          </p:cNvSpPr>
          <p:nvPr/>
        </p:nvSpPr>
        <p:spPr bwMode="auto">
          <a:xfrm>
            <a:off x="750623" y="4926806"/>
            <a:ext cx="8144966"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r>
              <a:rPr lang="fr-FR" altLang="fr-FR" sz="2400" b="1" dirty="0"/>
              <a:t>Présenté par:</a:t>
            </a:r>
          </a:p>
          <a:p>
            <a:pPr algn="ctr"/>
            <a:r>
              <a:rPr lang="fr-FR" altLang="fr-FR" sz="2800" b="1" dirty="0"/>
              <a:t>MBUWIL YUNGONG Samuel</a:t>
            </a:r>
          </a:p>
          <a:p>
            <a:pPr algn="ctr"/>
            <a:r>
              <a:rPr lang="fr-FR" altLang="fr-FR" sz="2400" b="1" i="1" dirty="0">
                <a:solidFill>
                  <a:schemeClr val="accent2"/>
                </a:solidFill>
              </a:rPr>
              <a:t>CHEF DE LA CELLULE DES ETUDES ET DE LA PLANNIFICATION  (CCEP/MINJEC)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4048777955"/>
              </p:ext>
            </p:extLst>
          </p:nvPr>
        </p:nvGraphicFramePr>
        <p:xfrm>
          <a:off x="223478" y="1369325"/>
          <a:ext cx="8889810" cy="4447731"/>
        </p:xfrm>
        <a:graphic>
          <a:graphicData uri="http://schemas.openxmlformats.org/drawingml/2006/table">
            <a:tbl>
              <a:tblPr firstRow="1" bandRow="1">
                <a:tableStyleId>{5C22544A-7EE6-4342-B048-85BDC9FD1C3A}</a:tableStyleId>
              </a:tblPr>
              <a:tblGrid>
                <a:gridCol w="1919219">
                  <a:extLst>
                    <a:ext uri="{9D8B030D-6E8A-4147-A177-3AD203B41FA5}">
                      <a16:colId xmlns:a16="http://schemas.microsoft.com/office/drawing/2014/main" val="4113043875"/>
                    </a:ext>
                  </a:extLst>
                </a:gridCol>
                <a:gridCol w="3580841">
                  <a:extLst>
                    <a:ext uri="{9D8B030D-6E8A-4147-A177-3AD203B41FA5}">
                      <a16:colId xmlns:a16="http://schemas.microsoft.com/office/drawing/2014/main" val="2062093225"/>
                    </a:ext>
                  </a:extLst>
                </a:gridCol>
                <a:gridCol w="3389750">
                  <a:extLst>
                    <a:ext uri="{9D8B030D-6E8A-4147-A177-3AD203B41FA5}">
                      <a16:colId xmlns:a16="http://schemas.microsoft.com/office/drawing/2014/main" val="2096047328"/>
                    </a:ext>
                  </a:extLst>
                </a:gridCol>
              </a:tblGrid>
              <a:tr h="370840">
                <a:tc>
                  <a:txBody>
                    <a:bodyPr/>
                    <a:lstStyle/>
                    <a:p>
                      <a:pPr algn="ctr"/>
                      <a:r>
                        <a:rPr lang="fr-FR" sz="1600" b="1" kern="1200" dirty="0">
                          <a:solidFill>
                            <a:schemeClr val="lt1"/>
                          </a:solidFill>
                          <a:effectLst/>
                          <a:latin typeface="+mn-lt"/>
                          <a:ea typeface="+mn-ea"/>
                          <a:cs typeface="+mn-cs"/>
                        </a:rPr>
                        <a:t>Intitulé de l’action</a:t>
                      </a:r>
                      <a:endParaRPr lang="fr-CM" sz="1600" dirty="0"/>
                    </a:p>
                  </a:txBody>
                  <a:tcPr anchor="ctr"/>
                </a:tc>
                <a:tc>
                  <a:txBody>
                    <a:bodyPr/>
                    <a:lstStyle/>
                    <a:p>
                      <a:pPr algn="ctr"/>
                      <a:r>
                        <a:rPr lang="fr-FR" sz="1600" b="1" kern="1200" dirty="0">
                          <a:solidFill>
                            <a:schemeClr val="lt1"/>
                          </a:solidFill>
                          <a:effectLst/>
                          <a:latin typeface="+mn-lt"/>
                          <a:ea typeface="+mn-ea"/>
                          <a:cs typeface="+mn-cs"/>
                        </a:rPr>
                        <a:t>Contenus de l’action</a:t>
                      </a:r>
                      <a:endParaRPr lang="fr-CM" sz="1600" dirty="0"/>
                    </a:p>
                  </a:txBody>
                  <a:tcPr anchor="ctr"/>
                </a:tc>
                <a:tc>
                  <a:txBody>
                    <a:bodyPr/>
                    <a:lstStyle/>
                    <a:p>
                      <a:pPr algn="ctr"/>
                      <a:r>
                        <a:rPr lang="fr-FR" sz="1600" b="1" kern="1200" dirty="0">
                          <a:solidFill>
                            <a:schemeClr val="lt1"/>
                          </a:solidFill>
                          <a:effectLst/>
                          <a:latin typeface="+mn-lt"/>
                          <a:ea typeface="+mn-ea"/>
                          <a:cs typeface="+mn-cs"/>
                        </a:rPr>
                        <a:t>activités majeures</a:t>
                      </a:r>
                      <a:endParaRPr lang="fr-CM" sz="1600" dirty="0"/>
                    </a:p>
                  </a:txBody>
                  <a:tcPr anchor="ctr"/>
                </a:tc>
                <a:extLst>
                  <a:ext uri="{0D108BD9-81ED-4DB2-BD59-A6C34878D82A}">
                    <a16:rowId xmlns:a16="http://schemas.microsoft.com/office/drawing/2014/main" val="3204006347"/>
                  </a:ext>
                </a:extLst>
              </a:tr>
              <a:tr h="370840">
                <a:tc>
                  <a:txBody>
                    <a:bodyPr/>
                    <a:lstStyle/>
                    <a:p>
                      <a:pPr algn="l">
                        <a:lnSpc>
                          <a:spcPct val="107000"/>
                        </a:lnSpc>
                        <a:spcAft>
                          <a:spcPts val="0"/>
                        </a:spcAft>
                      </a:pPr>
                      <a:r>
                        <a:rPr lang="fr-FR" sz="1600" b="1" u="sng" dirty="0">
                          <a:effectLst/>
                          <a:latin typeface="Tahoma" panose="020B0604030504040204" pitchFamily="34" charset="0"/>
                          <a:ea typeface="Calibri" panose="020F0502020204030204" pitchFamily="34" charset="0"/>
                          <a:cs typeface="Times New Roman" panose="02020603050405020304" pitchFamily="18" charset="0"/>
                        </a:rPr>
                        <a:t>Action 5</a:t>
                      </a:r>
                      <a:r>
                        <a:rPr lang="fr-FR" sz="1600" dirty="0">
                          <a:effectLst/>
                          <a:latin typeface="Tahoma" panose="020B0604030504040204" pitchFamily="34" charset="0"/>
                          <a:ea typeface="Calibri" panose="020F0502020204030204" pitchFamily="34" charset="0"/>
                          <a:cs typeface="Times New Roman" panose="02020603050405020304" pitchFamily="18" charset="0"/>
                        </a:rPr>
                        <a:t> : APPUI AUX AFFAIRES JURIDIQUES, A LA TRADUCTION ET A LA LIAISON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r>
                        <a:rPr lang="fr-FR" sz="1600" kern="1200" dirty="0">
                          <a:solidFill>
                            <a:schemeClr val="dk1"/>
                          </a:solidFill>
                          <a:effectLst/>
                          <a:latin typeface="+mn-lt"/>
                          <a:ea typeface="+mn-ea"/>
                          <a:cs typeface="+mn-cs"/>
                        </a:rPr>
                        <a:t>Cette action vise à améliorer la qualité des services rendus aux usagers, la célérité dans le traitement des dossiers, et la régularité des actes engageant le Ministère.</a:t>
                      </a:r>
                      <a:endParaRPr lang="fr-CM" sz="1600" dirty="0"/>
                    </a:p>
                  </a:txBody>
                  <a:tcPr/>
                </a:tc>
                <a:tc>
                  <a:txBody>
                    <a:bodyPr/>
                    <a:lstStyle/>
                    <a:p>
                      <a:pPr marL="285750" indent="-285750" algn="just">
                        <a:buFontTx/>
                        <a:buChar char="-"/>
                      </a:pPr>
                      <a:r>
                        <a:rPr lang="fr-FR" sz="1600" kern="1200" dirty="0">
                          <a:solidFill>
                            <a:schemeClr val="dk1"/>
                          </a:solidFill>
                          <a:effectLst/>
                          <a:latin typeface="+mn-lt"/>
                          <a:ea typeface="+mn-ea"/>
                          <a:cs typeface="+mn-cs"/>
                        </a:rPr>
                        <a:t>Elaboration du Recueil des Textes Juridiques</a:t>
                      </a:r>
                    </a:p>
                    <a:p>
                      <a:pPr marL="285750" indent="-285750" algn="just">
                        <a:buFontTx/>
                        <a:buChar char="-"/>
                      </a:pPr>
                      <a:r>
                        <a:rPr lang="fr-FR" sz="1600" kern="1200" dirty="0">
                          <a:solidFill>
                            <a:schemeClr val="dk1"/>
                          </a:solidFill>
                          <a:effectLst/>
                          <a:latin typeface="+mn-lt"/>
                          <a:ea typeface="+mn-ea"/>
                          <a:cs typeface="+mn-cs"/>
                        </a:rPr>
                        <a:t>Protection et Défense des Intérêts de l’Etat </a:t>
                      </a:r>
                    </a:p>
                    <a:p>
                      <a:pPr marL="285750" indent="-285750" algn="just">
                        <a:buFontTx/>
                        <a:buChar char="-"/>
                      </a:pPr>
                      <a:r>
                        <a:rPr lang="fr-FR" sz="1600" kern="1200" dirty="0">
                          <a:solidFill>
                            <a:schemeClr val="dk1"/>
                          </a:solidFill>
                          <a:effectLst/>
                          <a:latin typeface="+mn-lt"/>
                          <a:ea typeface="+mn-ea"/>
                          <a:cs typeface="+mn-cs"/>
                        </a:rPr>
                        <a:t>Sécurisation du Patrimoine Foncier du MINJEC </a:t>
                      </a:r>
                    </a:p>
                    <a:p>
                      <a:pPr marL="285750" indent="-285750" algn="just">
                        <a:buFontTx/>
                        <a:buChar char="-"/>
                      </a:pPr>
                      <a:r>
                        <a:rPr lang="fr-FR" sz="1600" kern="1200" dirty="0">
                          <a:solidFill>
                            <a:schemeClr val="dk1"/>
                          </a:solidFill>
                          <a:effectLst/>
                          <a:latin typeface="+mn-lt"/>
                          <a:ea typeface="+mn-ea"/>
                          <a:cs typeface="+mn-cs"/>
                        </a:rPr>
                        <a:t>Contrôle de la qualité de la traduction</a:t>
                      </a:r>
                      <a:endParaRPr lang="fr-CM" sz="1600" dirty="0"/>
                    </a:p>
                  </a:txBody>
                  <a:tcPr/>
                </a:tc>
                <a:extLst>
                  <a:ext uri="{0D108BD9-81ED-4DB2-BD59-A6C34878D82A}">
                    <a16:rowId xmlns:a16="http://schemas.microsoft.com/office/drawing/2014/main" val="3270885725"/>
                  </a:ext>
                </a:extLst>
              </a:tr>
              <a:tr h="370840">
                <a:tc>
                  <a:txBody>
                    <a:bodyPr/>
                    <a:lstStyle/>
                    <a:p>
                      <a:pPr algn="l">
                        <a:lnSpc>
                          <a:spcPct val="107000"/>
                        </a:lnSpc>
                        <a:spcAft>
                          <a:spcPts val="0"/>
                        </a:spcAft>
                      </a:pPr>
                      <a:r>
                        <a:rPr lang="fr-FR" sz="1600" b="1" u="sng" dirty="0">
                          <a:effectLst/>
                          <a:latin typeface="Tahoma" panose="020B0604030504040204" pitchFamily="34" charset="0"/>
                          <a:ea typeface="Calibri" panose="020F0502020204030204" pitchFamily="34" charset="0"/>
                          <a:cs typeface="Times New Roman" panose="02020603050405020304" pitchFamily="18" charset="0"/>
                        </a:rPr>
                        <a:t>Action 6</a:t>
                      </a:r>
                      <a:r>
                        <a:rPr lang="fr-FR" sz="1600" dirty="0">
                          <a:effectLst/>
                          <a:latin typeface="Tahoma" panose="020B0604030504040204" pitchFamily="34" charset="0"/>
                          <a:ea typeface="Calibri" panose="020F0502020204030204" pitchFamily="34" charset="0"/>
                          <a:cs typeface="Times New Roman" panose="02020603050405020304" pitchFamily="18" charset="0"/>
                        </a:rPr>
                        <a:t> : PROMOTION DU BILINGUISME ET DU MULTICULTURALISME AU SEIN DU MINISTERE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r>
                        <a:rPr lang="fr-FR" sz="1600" kern="1200" dirty="0">
                          <a:solidFill>
                            <a:schemeClr val="dk1"/>
                          </a:solidFill>
                          <a:effectLst/>
                          <a:latin typeface="+mn-lt"/>
                          <a:ea typeface="+mn-ea"/>
                          <a:cs typeface="+mn-cs"/>
                        </a:rPr>
                        <a:t>Cette action permet d’encourager l’ensemble du personnel du Ministère, à faire un emploi approprié des langues officielles, à valoriser et vulgariser la diversité culturelle au sein du MINJEC</a:t>
                      </a:r>
                      <a:endParaRPr lang="fr-CM" sz="1600" dirty="0"/>
                    </a:p>
                  </a:txBody>
                  <a:tcPr/>
                </a:tc>
                <a:tc>
                  <a:txBody>
                    <a:bodyPr/>
                    <a:lstStyle/>
                    <a:p>
                      <a:pPr marL="285750" indent="-285750" algn="just">
                        <a:buFontTx/>
                        <a:buChar char="-"/>
                      </a:pPr>
                      <a:r>
                        <a:rPr lang="fr-FR" sz="1600" kern="1200" dirty="0">
                          <a:solidFill>
                            <a:schemeClr val="dk1"/>
                          </a:solidFill>
                          <a:effectLst/>
                          <a:latin typeface="+mn-lt"/>
                          <a:ea typeface="+mn-ea"/>
                          <a:cs typeface="+mn-cs"/>
                        </a:rPr>
                        <a:t>Valorisation du bilinguisme </a:t>
                      </a:r>
                    </a:p>
                    <a:p>
                      <a:pPr marL="285750" indent="-285750" algn="just">
                        <a:buFontTx/>
                        <a:buChar char="-"/>
                      </a:pPr>
                      <a:r>
                        <a:rPr lang="fr-FR" sz="1600" kern="1200" dirty="0">
                          <a:solidFill>
                            <a:schemeClr val="dk1"/>
                          </a:solidFill>
                          <a:effectLst/>
                          <a:latin typeface="+mn-lt"/>
                          <a:ea typeface="+mn-ea"/>
                          <a:cs typeface="+mn-cs"/>
                        </a:rPr>
                        <a:t>Renforcement du brassage culturel au sein du ministère</a:t>
                      </a:r>
                      <a:endParaRPr lang="fr-CM" sz="1600" dirty="0"/>
                    </a:p>
                  </a:txBody>
                  <a:tcPr/>
                </a:tc>
                <a:extLst>
                  <a:ext uri="{0D108BD9-81ED-4DB2-BD59-A6C34878D82A}">
                    <a16:rowId xmlns:a16="http://schemas.microsoft.com/office/drawing/2014/main" val="2246198381"/>
                  </a:ext>
                </a:extLst>
              </a:tr>
            </a:tbl>
          </a:graphicData>
        </a:graphic>
      </p:graphicFrame>
    </p:spTree>
    <p:extLst>
      <p:ext uri="{BB962C8B-B14F-4D97-AF65-F5344CB8AC3E}">
        <p14:creationId xmlns:p14="http://schemas.microsoft.com/office/powerpoint/2010/main" val="2562732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6956" y="0"/>
            <a:ext cx="7210567" cy="591312"/>
          </a:xfrm>
        </p:spPr>
        <p:txBody>
          <a:bodyPr>
            <a:normAutofit fontScale="90000"/>
          </a:bodyPr>
          <a:lstStyle/>
          <a:p>
            <a:r>
              <a:rPr lang="fr-FR" sz="2400" b="1" dirty="0"/>
              <a:t>III</a:t>
            </a:r>
            <a:r>
              <a:rPr lang="fr-FR" b="1" dirty="0"/>
              <a:t>. </a:t>
            </a:r>
            <a:r>
              <a:rPr lang="fr-FR" sz="2400" b="1" dirty="0"/>
              <a:t>PRINCIPALES RÉALISATIONS ET RÉSULTATS (1/2)</a:t>
            </a:r>
          </a:p>
        </p:txBody>
      </p:sp>
      <p:sp>
        <p:nvSpPr>
          <p:cNvPr id="3" name="Content Placeholder 2"/>
          <p:cNvSpPr>
            <a:spLocks noGrp="1"/>
          </p:cNvSpPr>
          <p:nvPr>
            <p:ph idx="1"/>
          </p:nvPr>
        </p:nvSpPr>
        <p:spPr>
          <a:xfrm>
            <a:off x="1137038" y="723570"/>
            <a:ext cx="7839986" cy="6134430"/>
          </a:xfrm>
        </p:spPr>
        <p:txBody>
          <a:bodyPr>
            <a:noAutofit/>
          </a:bodyPr>
          <a:lstStyle/>
          <a:p>
            <a:pPr marL="0" indent="0" algn="just">
              <a:buNone/>
            </a:pPr>
            <a:r>
              <a:rPr lang="fr-FR" sz="2400" b="1" dirty="0"/>
              <a:t>Plusieurs </a:t>
            </a:r>
            <a:r>
              <a:rPr lang="fr-FR" sz="2400" dirty="0"/>
              <a:t>réalisations sont à mettre à l’actif du programme support. Il s’agit entre autres de : </a:t>
            </a:r>
          </a:p>
          <a:p>
            <a:pPr algn="just">
              <a:buFontTx/>
              <a:buChar char="-"/>
            </a:pPr>
            <a:r>
              <a:rPr lang="fr-FR" sz="2400" dirty="0"/>
              <a:t>01 étude sur l’analyse situationnelle genre;</a:t>
            </a:r>
          </a:p>
          <a:p>
            <a:pPr algn="just">
              <a:buFontTx/>
              <a:buChar char="-"/>
            </a:pPr>
            <a:r>
              <a:rPr lang="fr-FR" sz="2400" dirty="0"/>
              <a:t>04 études architecturales et techniques pour le parachèvement des travaux de réhabilitation et d’extension du bâtiment siège du MINJEC  et construction du Centre international de la Jeunesse (CIJ) de Kribi;</a:t>
            </a:r>
          </a:p>
          <a:p>
            <a:pPr algn="just">
              <a:buFontTx/>
              <a:buChar char="-"/>
            </a:pPr>
            <a:r>
              <a:rPr lang="fr-FR" sz="2400" dirty="0"/>
              <a:t>06 centres de REAMORCE locaux construits;</a:t>
            </a:r>
          </a:p>
          <a:p>
            <a:pPr algn="just">
              <a:buFontTx/>
              <a:buChar char="-"/>
            </a:pPr>
            <a:r>
              <a:rPr lang="fr-FR" sz="2400" dirty="0"/>
              <a:t>01 centre de référence de REAMORCE construit à </a:t>
            </a:r>
            <a:r>
              <a:rPr lang="fr-FR" sz="2400" dirty="0" err="1"/>
              <a:t>Nkolda</a:t>
            </a:r>
            <a:r>
              <a:rPr lang="fr-FR" sz="2400" dirty="0"/>
              <a:t>;</a:t>
            </a:r>
          </a:p>
          <a:p>
            <a:pPr algn="just">
              <a:buFontTx/>
              <a:buChar char="-"/>
            </a:pPr>
            <a:r>
              <a:rPr lang="fr-FR" sz="2400" dirty="0"/>
              <a:t>01 recueil des textes juridiques;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14400" y="691763"/>
            <a:ext cx="7983111" cy="5915771"/>
          </a:xfrm>
        </p:spPr>
        <p:txBody>
          <a:bodyPr>
            <a:noAutofit/>
          </a:bodyPr>
          <a:lstStyle/>
          <a:p>
            <a:pPr algn="just">
              <a:spcBef>
                <a:spcPts val="600"/>
              </a:spcBef>
              <a:buFontTx/>
              <a:buChar char="-"/>
            </a:pPr>
            <a:r>
              <a:rPr lang="fr-FR" sz="2400" dirty="0"/>
              <a:t>228 Services déconcentrés équipés en matériel informatique et mobilier de bureau;</a:t>
            </a:r>
          </a:p>
          <a:p>
            <a:pPr algn="just">
              <a:spcBef>
                <a:spcPts val="600"/>
              </a:spcBef>
              <a:buFontTx/>
              <a:buChar char="-"/>
            </a:pPr>
            <a:r>
              <a:rPr lang="fr-FR" sz="2400" dirty="0"/>
              <a:t>01 Politique Nationale de la Jeunesse (PNJ) révisée;</a:t>
            </a:r>
          </a:p>
          <a:p>
            <a:pPr algn="just">
              <a:spcBef>
                <a:spcPts val="600"/>
              </a:spcBef>
              <a:buFontTx/>
              <a:buChar char="-"/>
            </a:pPr>
            <a:r>
              <a:rPr lang="fr-FR" sz="2400" dirty="0"/>
              <a:t>03 annuaires statistiques produits;</a:t>
            </a:r>
          </a:p>
          <a:p>
            <a:pPr algn="just">
              <a:spcBef>
                <a:spcPts val="600"/>
              </a:spcBef>
              <a:buFontTx/>
              <a:buChar char="-"/>
            </a:pPr>
            <a:r>
              <a:rPr lang="fr-FR" sz="2400" dirty="0"/>
              <a:t>03 plateformes numériques (DIALY, PNV, courrier et archives)développés;</a:t>
            </a:r>
          </a:p>
          <a:p>
            <a:pPr algn="just">
              <a:spcBef>
                <a:spcPts val="600"/>
              </a:spcBef>
              <a:buFontTx/>
              <a:buChar char="-"/>
            </a:pPr>
            <a:r>
              <a:rPr lang="fr-FR" sz="2400" dirty="0"/>
              <a:t>01 </a:t>
            </a:r>
            <a:r>
              <a:rPr lang="fr-FR" sz="2400" dirty="0" err="1"/>
              <a:t>shéma</a:t>
            </a:r>
            <a:r>
              <a:rPr lang="fr-FR" sz="2400" dirty="0"/>
              <a:t> directeur du système d’information élaboré;</a:t>
            </a:r>
          </a:p>
          <a:p>
            <a:pPr algn="just">
              <a:spcBef>
                <a:spcPts val="600"/>
              </a:spcBef>
              <a:buFontTx/>
              <a:buChar char="-"/>
            </a:pPr>
            <a:r>
              <a:rPr lang="fr-FR" sz="2400" dirty="0"/>
              <a:t>1050 responsables des services centraux, déconcentrés, rattachés et sous tutelles du MINJEC capacités;</a:t>
            </a:r>
          </a:p>
          <a:p>
            <a:pPr algn="just">
              <a:spcBef>
                <a:spcPts val="600"/>
              </a:spcBef>
              <a:buFontTx/>
              <a:buChar char="-"/>
            </a:pPr>
            <a:r>
              <a:rPr lang="fr-FR" sz="2400" dirty="0"/>
              <a:t>Participation de 97 personnels à la préparation militaire supérieure spécialisée. </a:t>
            </a:r>
          </a:p>
          <a:p>
            <a:pPr algn="just">
              <a:spcBef>
                <a:spcPts val="600"/>
              </a:spcBef>
              <a:buFontTx/>
              <a:buChar char="-"/>
            </a:pPr>
            <a:endParaRPr lang="fr-FR" sz="2400" dirty="0"/>
          </a:p>
          <a:p>
            <a:pPr marL="0" indent="0">
              <a:spcBef>
                <a:spcPts val="600"/>
              </a:spcBef>
              <a:buNone/>
            </a:pPr>
            <a:endParaRPr lang="fr-FR" sz="2400" dirty="0"/>
          </a:p>
        </p:txBody>
      </p:sp>
      <p:sp>
        <p:nvSpPr>
          <p:cNvPr id="7" name="Title 1"/>
          <p:cNvSpPr>
            <a:spLocks noGrp="1"/>
          </p:cNvSpPr>
          <p:nvPr>
            <p:ph type="title"/>
          </p:nvPr>
        </p:nvSpPr>
        <p:spPr>
          <a:xfrm>
            <a:off x="1466956" y="0"/>
            <a:ext cx="7210567" cy="591312"/>
          </a:xfrm>
        </p:spPr>
        <p:txBody>
          <a:bodyPr>
            <a:normAutofit fontScale="90000"/>
          </a:bodyPr>
          <a:lstStyle/>
          <a:p>
            <a:r>
              <a:rPr lang="fr-FR" sz="2400" b="1" dirty="0"/>
              <a:t>III</a:t>
            </a:r>
            <a:r>
              <a:rPr lang="fr-FR" b="1" dirty="0"/>
              <a:t>. </a:t>
            </a:r>
            <a:r>
              <a:rPr lang="fr-FR" sz="2400" b="1" dirty="0"/>
              <a:t>PRINCIPALES RÉALISATIONS ET RÉSULTATS (2/2)</a:t>
            </a:r>
          </a:p>
        </p:txBody>
      </p:sp>
    </p:spTree>
    <p:extLst>
      <p:ext uri="{BB962C8B-B14F-4D97-AF65-F5344CB8AC3E}">
        <p14:creationId xmlns:p14="http://schemas.microsoft.com/office/powerpoint/2010/main" val="36712810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64522" y="72514"/>
            <a:ext cx="7533564" cy="500693"/>
          </a:xfrm>
        </p:spPr>
        <p:txBody>
          <a:bodyPr>
            <a:noAutofit/>
          </a:bodyPr>
          <a:lstStyle/>
          <a:p>
            <a:pPr algn="ctr"/>
            <a:r>
              <a:rPr lang="fr-CM" sz="2400" b="1" dirty="0"/>
              <a:t>IV. </a:t>
            </a:r>
            <a:r>
              <a:rPr lang="fr-CM" sz="2400" b="1" u="sng" dirty="0"/>
              <a:t>ATTENTES DU PROGRAMME (1/2)</a:t>
            </a:r>
            <a:br>
              <a:rPr lang="fr-CM" sz="2400" b="1" dirty="0"/>
            </a:br>
            <a:endParaRPr lang="fr-CM" sz="2400" b="1" dirty="0"/>
          </a:p>
        </p:txBody>
      </p:sp>
      <p:sp>
        <p:nvSpPr>
          <p:cNvPr id="3" name="Espace réservé du contenu 2"/>
          <p:cNvSpPr>
            <a:spLocks noGrp="1"/>
          </p:cNvSpPr>
          <p:nvPr>
            <p:ph idx="1"/>
          </p:nvPr>
        </p:nvSpPr>
        <p:spPr>
          <a:xfrm>
            <a:off x="832513" y="873457"/>
            <a:ext cx="8215953" cy="5486400"/>
          </a:xfrm>
        </p:spPr>
        <p:txBody>
          <a:bodyPr/>
          <a:lstStyle/>
          <a:p>
            <a:endParaRPr lang="fr-CM" dirty="0"/>
          </a:p>
          <a:p>
            <a:endParaRPr lang="fr-CM" dirty="0"/>
          </a:p>
        </p:txBody>
      </p:sp>
      <p:sp>
        <p:nvSpPr>
          <p:cNvPr id="4" name="Rectangle 3"/>
          <p:cNvSpPr/>
          <p:nvPr/>
        </p:nvSpPr>
        <p:spPr>
          <a:xfrm>
            <a:off x="341195" y="790774"/>
            <a:ext cx="8625384" cy="5909310"/>
          </a:xfrm>
          <a:prstGeom prst="rect">
            <a:avLst/>
          </a:prstGeom>
        </p:spPr>
        <p:txBody>
          <a:bodyPr wrap="square">
            <a:spAutoFit/>
          </a:bodyPr>
          <a:lstStyle/>
          <a:p>
            <a:pPr algn="just"/>
            <a:r>
              <a:rPr lang="fr-CM" b="1" dirty="0"/>
              <a:t>Les attentes du programme 283: Gouvernance et gestion des fonctions support vis-à-vis des responsables</a:t>
            </a:r>
            <a:r>
              <a:rPr lang="fr-CM" dirty="0"/>
              <a:t> (SG, IGS, directeurs, chefs de cellule, ordonnateurs, responsables RH, financiers et informatiques, etc.) sont clairement orientées vers la </a:t>
            </a:r>
            <a:r>
              <a:rPr lang="fr-CM" b="1" dirty="0"/>
              <a:t>redevabilité managériale</a:t>
            </a:r>
            <a:r>
              <a:rPr lang="fr-CM" dirty="0"/>
              <a:t>, la </a:t>
            </a:r>
            <a:r>
              <a:rPr lang="fr-CM" b="1" dirty="0"/>
              <a:t>culture du résultat</a:t>
            </a:r>
            <a:r>
              <a:rPr lang="fr-CM" dirty="0"/>
              <a:t> et la </a:t>
            </a:r>
            <a:r>
              <a:rPr lang="fr-CM" b="1" dirty="0"/>
              <a:t>bonne gouvernance</a:t>
            </a:r>
            <a:r>
              <a:rPr lang="fr-CM" dirty="0"/>
              <a:t>. Elles peuvent être structurées ainsi</a:t>
            </a:r>
            <a:r>
              <a:rPr lang="en-US" dirty="0"/>
              <a:t> :</a:t>
            </a:r>
          </a:p>
          <a:p>
            <a:pPr algn="just"/>
            <a:r>
              <a:rPr lang="fr-CM" b="1" dirty="0"/>
              <a:t>1. Responsables financiers et budgétaires</a:t>
            </a:r>
          </a:p>
          <a:p>
            <a:pPr marL="285750" indent="-285750" algn="just">
              <a:buFont typeface="Arial" panose="020B0604020202020204" pitchFamily="34" charset="0"/>
              <a:buChar char="•"/>
            </a:pPr>
            <a:r>
              <a:rPr lang="fr-CM" dirty="0"/>
              <a:t>Préparer des budgets réalistes et alignés sur la stratégie existante;</a:t>
            </a:r>
          </a:p>
          <a:p>
            <a:pPr marL="285750" indent="-285750" algn="just">
              <a:buFont typeface="Arial" panose="020B0604020202020204" pitchFamily="34" charset="0"/>
              <a:buChar char="•"/>
            </a:pPr>
            <a:r>
              <a:rPr lang="fr-CM" dirty="0"/>
              <a:t>Assurer une exécution budgétaire conforme et performante ;</a:t>
            </a:r>
          </a:p>
          <a:p>
            <a:pPr marL="285750" indent="-285750" algn="just">
              <a:buFont typeface="Arial" panose="020B0604020202020204" pitchFamily="34" charset="0"/>
              <a:buChar char="•"/>
            </a:pPr>
            <a:r>
              <a:rPr lang="fr-CM" dirty="0"/>
              <a:t>Garantir la traçabilité et la sincérité des opérations financières ;</a:t>
            </a:r>
          </a:p>
          <a:p>
            <a:pPr algn="just"/>
            <a:r>
              <a:rPr lang="fr-CM" b="1" dirty="0"/>
              <a:t>2. Responsables des ressources humaines</a:t>
            </a:r>
          </a:p>
          <a:p>
            <a:pPr marL="285750" indent="-285750" algn="just">
              <a:buFont typeface="Arial" panose="020B0604020202020204" pitchFamily="34" charset="0"/>
              <a:buChar char="•"/>
            </a:pPr>
            <a:r>
              <a:rPr lang="fr-CM" dirty="0"/>
              <a:t>Planifier les effectifs et les compétences ;</a:t>
            </a:r>
          </a:p>
          <a:p>
            <a:pPr marL="285750" indent="-285750" algn="just">
              <a:buFont typeface="Arial" panose="020B0604020202020204" pitchFamily="34" charset="0"/>
              <a:buChar char="•"/>
            </a:pPr>
            <a:r>
              <a:rPr lang="fr-CM" dirty="0"/>
              <a:t>Mettre en œuvre une gestion équitable et transparente du personnel ;</a:t>
            </a:r>
          </a:p>
          <a:p>
            <a:pPr marL="285750" indent="-285750" algn="just">
              <a:buFont typeface="Arial" panose="020B0604020202020204" pitchFamily="34" charset="0"/>
              <a:buChar char="•"/>
            </a:pPr>
            <a:r>
              <a:rPr lang="fr-CM" dirty="0"/>
              <a:t>Développer les compétences par les formations ciblées.</a:t>
            </a:r>
          </a:p>
          <a:p>
            <a:pPr algn="just"/>
            <a:r>
              <a:rPr lang="fr-CM" b="1" dirty="0"/>
              <a:t>3. Responsables de la passation des marchés et de la logistique</a:t>
            </a:r>
          </a:p>
          <a:p>
            <a:pPr marL="285750" indent="-285750" algn="just">
              <a:buFont typeface="Arial" panose="020B0604020202020204" pitchFamily="34" charset="0"/>
              <a:buChar char="•"/>
            </a:pPr>
            <a:r>
              <a:rPr lang="fr-CM" dirty="0"/>
              <a:t>Respecter strictement les règles de la commande publique ;</a:t>
            </a:r>
          </a:p>
          <a:p>
            <a:pPr marL="285750" indent="-285750" algn="just">
              <a:buFont typeface="Arial" panose="020B0604020202020204" pitchFamily="34" charset="0"/>
              <a:buChar char="•"/>
            </a:pPr>
            <a:r>
              <a:rPr lang="fr-CM" dirty="0"/>
              <a:t>Assurer la qualité, les délais et les coûts des acquisitions ;</a:t>
            </a:r>
          </a:p>
          <a:p>
            <a:pPr algn="just"/>
            <a:r>
              <a:rPr lang="fr-CM" b="1" dirty="0"/>
              <a:t>4. Responsables des systèmes d’information</a:t>
            </a:r>
          </a:p>
          <a:p>
            <a:pPr marL="285750" indent="-285750" algn="just">
              <a:buFont typeface="Arial" panose="020B0604020202020204" pitchFamily="34" charset="0"/>
              <a:buChar char="•"/>
            </a:pPr>
            <a:r>
              <a:rPr lang="fr-CM" dirty="0"/>
              <a:t>Garantir la disponibilité, la sécurité et la fiabilité des systèmes ;</a:t>
            </a:r>
          </a:p>
          <a:p>
            <a:pPr marL="285750" indent="-285750" algn="just">
              <a:buFont typeface="Arial" panose="020B0604020202020204" pitchFamily="34" charset="0"/>
              <a:buChar char="•"/>
            </a:pPr>
            <a:r>
              <a:rPr lang="fr-CM" dirty="0"/>
              <a:t>Contribuer à la digitalisation et à la simplification des procédures.</a:t>
            </a:r>
          </a:p>
          <a:p>
            <a:pPr algn="just"/>
            <a:endParaRPr lang="fr-CM" dirty="0"/>
          </a:p>
          <a:p>
            <a:pPr algn="just"/>
            <a:endParaRPr lang="fr-CM" dirty="0"/>
          </a:p>
        </p:txBody>
      </p:sp>
    </p:spTree>
    <p:extLst>
      <p:ext uri="{BB962C8B-B14F-4D97-AF65-F5344CB8AC3E}">
        <p14:creationId xmlns:p14="http://schemas.microsoft.com/office/powerpoint/2010/main" val="15429870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type="title"/>
          </p:nvPr>
        </p:nvSpPr>
        <p:spPr>
          <a:xfrm>
            <a:off x="1064522" y="72514"/>
            <a:ext cx="7533564" cy="500693"/>
          </a:xfrm>
        </p:spPr>
        <p:txBody>
          <a:bodyPr>
            <a:noAutofit/>
          </a:bodyPr>
          <a:lstStyle/>
          <a:p>
            <a:pPr algn="ctr"/>
            <a:r>
              <a:rPr lang="fr-CM" sz="2400" b="1" dirty="0"/>
              <a:t>IV. </a:t>
            </a:r>
            <a:r>
              <a:rPr lang="fr-CM" sz="2400" b="1" u="sng" dirty="0"/>
              <a:t>ATTENTES DU PROGRAMME (2/2)</a:t>
            </a:r>
            <a:br>
              <a:rPr lang="fr-CM" sz="2400" b="1" dirty="0"/>
            </a:br>
            <a:endParaRPr lang="fr-CM" sz="2400" b="1" dirty="0"/>
          </a:p>
        </p:txBody>
      </p:sp>
      <p:sp>
        <p:nvSpPr>
          <p:cNvPr id="5" name="Rectangle 4"/>
          <p:cNvSpPr/>
          <p:nvPr/>
        </p:nvSpPr>
        <p:spPr>
          <a:xfrm>
            <a:off x="805217" y="573207"/>
            <a:ext cx="8147713" cy="5632311"/>
          </a:xfrm>
          <a:prstGeom prst="rect">
            <a:avLst/>
          </a:prstGeom>
        </p:spPr>
        <p:txBody>
          <a:bodyPr wrap="square">
            <a:spAutoFit/>
          </a:bodyPr>
          <a:lstStyle/>
          <a:p>
            <a:pPr algn="just"/>
            <a:r>
              <a:rPr lang="fr-CM" sz="2000" b="1" dirty="0"/>
              <a:t>5. Responsables de programmes</a:t>
            </a:r>
          </a:p>
          <a:p>
            <a:pPr marL="285750" indent="-285750" algn="just">
              <a:buFont typeface="Arial" panose="020B0604020202020204" pitchFamily="34" charset="0"/>
              <a:buChar char="•"/>
            </a:pPr>
            <a:r>
              <a:rPr lang="fr-CM" sz="2000" dirty="0"/>
              <a:t>Décliner les objectifs stratégiques en objectifs opérationnels ;</a:t>
            </a:r>
          </a:p>
          <a:p>
            <a:pPr marL="285750" indent="-285750" algn="just">
              <a:buFont typeface="Arial" panose="020B0604020202020204" pitchFamily="34" charset="0"/>
              <a:buChar char="•"/>
            </a:pPr>
            <a:r>
              <a:rPr lang="fr-CM" sz="2000" dirty="0"/>
              <a:t>Définir les indicateurs de performance clairs et mesurables ;</a:t>
            </a:r>
          </a:p>
          <a:p>
            <a:pPr marL="285750" indent="-285750" algn="just">
              <a:buFont typeface="Arial" panose="020B0604020202020204" pitchFamily="34" charset="0"/>
              <a:buChar char="•"/>
            </a:pPr>
            <a:r>
              <a:rPr lang="fr-CM" sz="2000" dirty="0"/>
              <a:t>Suivre régulièrement les résultats et corriger les écarts ;</a:t>
            </a:r>
          </a:p>
          <a:p>
            <a:pPr algn="just"/>
            <a:r>
              <a:rPr lang="fr-CM" sz="2000" b="1" dirty="0"/>
              <a:t>6.Responsables déconcentrés</a:t>
            </a:r>
          </a:p>
          <a:p>
            <a:pPr marL="285750" indent="-285750" algn="just">
              <a:buFont typeface="Arial" panose="020B0604020202020204" pitchFamily="34" charset="0"/>
              <a:buChar char="•"/>
            </a:pPr>
            <a:r>
              <a:rPr lang="fr-CM" sz="2000" dirty="0"/>
              <a:t>transmettre uniquement des projets d’investissement public mature pour prise en compte (Construction, équipement, réhabilitation, sécurisation etc. ) ;</a:t>
            </a:r>
          </a:p>
          <a:p>
            <a:pPr marL="285750" indent="-285750" algn="just">
              <a:buFont typeface="Arial" panose="020B0604020202020204" pitchFamily="34" charset="0"/>
              <a:buChar char="•"/>
            </a:pPr>
            <a:r>
              <a:rPr lang="fr-CM" sz="2000" dirty="0"/>
              <a:t>Assurer l’exécution physico-financière du </a:t>
            </a:r>
            <a:r>
              <a:rPr lang="fr-CM" sz="2000" dirty="0" err="1"/>
              <a:t>budgét</a:t>
            </a:r>
            <a:r>
              <a:rPr lang="fr-CM" sz="2000" dirty="0"/>
              <a:t> mis à votre disposition ;</a:t>
            </a:r>
          </a:p>
          <a:p>
            <a:pPr marL="285750" indent="-285750" algn="just">
              <a:buFont typeface="Arial" panose="020B0604020202020204" pitchFamily="34" charset="0"/>
              <a:buChar char="•"/>
            </a:pPr>
            <a:r>
              <a:rPr lang="fr-CM" sz="2000" dirty="0"/>
              <a:t>Remonter les informations sur les projets encours d’exécution dans votre localité  ;</a:t>
            </a:r>
          </a:p>
          <a:p>
            <a:pPr marL="285750" indent="-285750" algn="just">
              <a:buFont typeface="Arial" panose="020B0604020202020204" pitchFamily="34" charset="0"/>
              <a:buChar char="•"/>
            </a:pPr>
            <a:r>
              <a:rPr lang="fr-CM" sz="2000" dirty="0"/>
              <a:t>Mettre à disposition les données statistiques dans les délais ;</a:t>
            </a:r>
          </a:p>
          <a:p>
            <a:pPr marL="285750" indent="-285750" algn="just">
              <a:buFont typeface="Arial" panose="020B0604020202020204" pitchFamily="34" charset="0"/>
              <a:buChar char="•"/>
            </a:pPr>
            <a:r>
              <a:rPr lang="fr-CM" sz="2000" dirty="0"/>
              <a:t>Encadrer et suivre les personnels mis à votre disposition et rendre compte de leur présence effective au poste ;</a:t>
            </a:r>
          </a:p>
          <a:p>
            <a:pPr marL="285750" indent="-285750" algn="just">
              <a:buFont typeface="Arial" panose="020B0604020202020204" pitchFamily="34" charset="0"/>
              <a:buChar char="•"/>
            </a:pPr>
            <a:r>
              <a:rPr lang="fr-CM" sz="2000" dirty="0"/>
              <a:t>Remonter les rapport d’activités</a:t>
            </a:r>
          </a:p>
          <a:p>
            <a:pPr algn="just"/>
            <a:endParaRPr lang="fr-CM" sz="2000" dirty="0"/>
          </a:p>
          <a:p>
            <a:pPr algn="just"/>
            <a:endParaRPr lang="fr-CM" sz="2000" dirty="0"/>
          </a:p>
        </p:txBody>
      </p:sp>
    </p:spTree>
    <p:extLst>
      <p:ext uri="{BB962C8B-B14F-4D97-AF65-F5344CB8AC3E}">
        <p14:creationId xmlns:p14="http://schemas.microsoft.com/office/powerpoint/2010/main" val="1123243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1052" y="214679"/>
            <a:ext cx="6589199" cy="699723"/>
          </a:xfrm>
        </p:spPr>
        <p:txBody>
          <a:bodyPr>
            <a:normAutofit/>
          </a:bodyPr>
          <a:lstStyle/>
          <a:p>
            <a:pPr algn="ctr"/>
            <a:r>
              <a:rPr lang="fr-CM" sz="2400" b="1" dirty="0"/>
              <a:t>CONCLUSION/PERSPECTIVES</a:t>
            </a:r>
          </a:p>
        </p:txBody>
      </p:sp>
      <p:sp>
        <p:nvSpPr>
          <p:cNvPr id="3" name="Espace réservé du contenu 2"/>
          <p:cNvSpPr>
            <a:spLocks noGrp="1"/>
          </p:cNvSpPr>
          <p:nvPr>
            <p:ph idx="1"/>
          </p:nvPr>
        </p:nvSpPr>
        <p:spPr>
          <a:xfrm>
            <a:off x="548640" y="771276"/>
            <a:ext cx="8484042" cy="6086723"/>
          </a:xfrm>
        </p:spPr>
        <p:txBody>
          <a:bodyPr>
            <a:noAutofit/>
          </a:bodyPr>
          <a:lstStyle/>
          <a:p>
            <a:pPr marL="0" indent="0" algn="just">
              <a:spcBef>
                <a:spcPts val="0"/>
              </a:spcBef>
              <a:buNone/>
            </a:pPr>
            <a:r>
              <a:rPr lang="fr-CM" sz="2400" dirty="0"/>
              <a:t>En perspective, le programme s’attèlera à:</a:t>
            </a:r>
          </a:p>
          <a:p>
            <a:pPr algn="just">
              <a:spcBef>
                <a:spcPts val="0"/>
              </a:spcBef>
              <a:buFontTx/>
              <a:buChar char="-"/>
            </a:pPr>
            <a:r>
              <a:rPr lang="fr-CM" sz="2400" dirty="0"/>
              <a:t>Poursuivre l’équipement des services; </a:t>
            </a:r>
          </a:p>
          <a:p>
            <a:pPr algn="just">
              <a:spcBef>
                <a:spcPts val="0"/>
              </a:spcBef>
              <a:buFontTx/>
              <a:buChar char="-"/>
            </a:pPr>
            <a:r>
              <a:rPr lang="fr-CM" sz="2400" dirty="0"/>
              <a:t>Continuer le renforcement des capacités du personnel;</a:t>
            </a:r>
          </a:p>
          <a:p>
            <a:pPr algn="just">
              <a:spcBef>
                <a:spcPts val="0"/>
              </a:spcBef>
              <a:buFontTx/>
              <a:buChar char="-"/>
            </a:pPr>
            <a:r>
              <a:rPr lang="fr-CM" sz="2400" dirty="0"/>
              <a:t>Finaliser la révision de l’organigramme;</a:t>
            </a:r>
          </a:p>
          <a:p>
            <a:pPr algn="just">
              <a:spcBef>
                <a:spcPts val="0"/>
              </a:spcBef>
              <a:buFontTx/>
              <a:buChar char="-"/>
            </a:pPr>
            <a:r>
              <a:rPr lang="fr-CM" sz="2400" dirty="0"/>
              <a:t>Renforcer les systèmes d’information et de communication sur les services sociaux;</a:t>
            </a:r>
          </a:p>
          <a:p>
            <a:pPr algn="just">
              <a:spcBef>
                <a:spcPts val="0"/>
              </a:spcBef>
              <a:buFontTx/>
              <a:buChar char="-"/>
            </a:pPr>
            <a:r>
              <a:rPr lang="fr-CM" sz="2400" dirty="0"/>
              <a:t>Poursuivre l’élaboration des projets de loi sur la promotion du civisme;</a:t>
            </a:r>
          </a:p>
          <a:p>
            <a:pPr algn="just">
              <a:spcBef>
                <a:spcPts val="0"/>
              </a:spcBef>
              <a:buFontTx/>
              <a:buChar char="-"/>
            </a:pPr>
            <a:r>
              <a:rPr lang="fr-CM" sz="2400" dirty="0"/>
              <a:t>Finalisation du projet de loi sur la promotion de l’intégration national;</a:t>
            </a:r>
          </a:p>
          <a:p>
            <a:pPr algn="just">
              <a:spcBef>
                <a:spcPts val="0"/>
              </a:spcBef>
              <a:buFontTx/>
              <a:buChar char="-"/>
            </a:pPr>
            <a:r>
              <a:rPr lang="fr-CM" sz="2400" dirty="0"/>
              <a:t>L’élaboration des documents de planification et de programmation budgétaire ;</a:t>
            </a:r>
          </a:p>
          <a:p>
            <a:pPr algn="just">
              <a:spcBef>
                <a:spcPts val="0"/>
              </a:spcBef>
              <a:buFontTx/>
              <a:buChar char="-"/>
            </a:pPr>
            <a:r>
              <a:rPr lang="fr-CM" sz="2400" dirty="0"/>
              <a:t>Production de l’annuaire statistique;</a:t>
            </a:r>
          </a:p>
          <a:p>
            <a:pPr algn="just">
              <a:spcBef>
                <a:spcPts val="0"/>
              </a:spcBef>
              <a:buFontTx/>
              <a:buChar char="-"/>
            </a:pPr>
            <a:r>
              <a:rPr lang="fr-CM" sz="2400" dirty="0"/>
              <a:t>Finalisation du plan jeunesse et vulgarisation de la PNJ;</a:t>
            </a:r>
          </a:p>
        </p:txBody>
      </p:sp>
    </p:spTree>
    <p:extLst>
      <p:ext uri="{BB962C8B-B14F-4D97-AF65-F5344CB8AC3E}">
        <p14:creationId xmlns:p14="http://schemas.microsoft.com/office/powerpoint/2010/main" val="7918245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5622" y="1433888"/>
            <a:ext cx="8004667" cy="1683026"/>
          </a:xfrm>
        </p:spPr>
        <p:txBody>
          <a:bodyPr>
            <a:noAutofit/>
          </a:bodyPr>
          <a:lstStyle/>
          <a:p>
            <a:pPr marL="0" indent="0" algn="ctr">
              <a:buNone/>
            </a:pPr>
            <a:r>
              <a:rPr lang="fr-FR" sz="4800" b="1" dirty="0"/>
              <a:t>Merci pour votre aimable attention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M" b="1" dirty="0"/>
              <a:t>PLAN DE PRESENTATION </a:t>
            </a:r>
          </a:p>
        </p:txBody>
      </p:sp>
      <p:sp>
        <p:nvSpPr>
          <p:cNvPr id="3" name="Espace réservé du contenu 2"/>
          <p:cNvSpPr>
            <a:spLocks noGrp="1"/>
          </p:cNvSpPr>
          <p:nvPr>
            <p:ph idx="1"/>
          </p:nvPr>
        </p:nvSpPr>
        <p:spPr>
          <a:xfrm>
            <a:off x="1173707" y="1514901"/>
            <a:ext cx="7360693" cy="4940490"/>
          </a:xfrm>
        </p:spPr>
        <p:txBody>
          <a:bodyPr>
            <a:noAutofit/>
          </a:bodyPr>
          <a:lstStyle/>
          <a:p>
            <a:pPr marL="0" indent="0">
              <a:buNone/>
            </a:pPr>
            <a:r>
              <a:rPr lang="fr-CM" sz="2400" b="1" dirty="0"/>
              <a:t>Introduction</a:t>
            </a:r>
          </a:p>
          <a:p>
            <a:r>
              <a:rPr lang="fr-CM" sz="2400" b="1" dirty="0"/>
              <a:t>PRESENTATION DU PROGRAMME </a:t>
            </a:r>
          </a:p>
          <a:p>
            <a:r>
              <a:rPr lang="fr-CM" sz="2400" b="1" dirty="0"/>
              <a:t>AXES OPERATIONNELS DU PROGRAMME</a:t>
            </a:r>
          </a:p>
          <a:p>
            <a:r>
              <a:rPr lang="fr-FR" sz="2400" b="1" dirty="0"/>
              <a:t>PRINCIPALES RÉALISATIONS/RÉSULTATS </a:t>
            </a:r>
          </a:p>
          <a:p>
            <a:r>
              <a:rPr lang="fr-CM" sz="2400" b="1" dirty="0"/>
              <a:t>ATTENTES DU PROGRAMME</a:t>
            </a:r>
          </a:p>
          <a:p>
            <a:pPr marL="0" indent="0">
              <a:buNone/>
            </a:pPr>
            <a:r>
              <a:rPr lang="fr-CM" sz="2400" b="1" dirty="0"/>
              <a:t>Conclusion/Perspectives </a:t>
            </a:r>
          </a:p>
        </p:txBody>
      </p:sp>
    </p:spTree>
    <p:extLst>
      <p:ext uri="{BB962C8B-B14F-4D97-AF65-F5344CB8AC3E}">
        <p14:creationId xmlns:p14="http://schemas.microsoft.com/office/powerpoint/2010/main" val="3296989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66068" y="624110"/>
            <a:ext cx="6589199" cy="945383"/>
          </a:xfrm>
        </p:spPr>
        <p:txBody>
          <a:bodyPr/>
          <a:lstStyle/>
          <a:p>
            <a:r>
              <a:rPr lang="fr-CM" b="1" dirty="0"/>
              <a:t>INTRODUCTION (1/2) </a:t>
            </a:r>
          </a:p>
        </p:txBody>
      </p:sp>
      <p:sp>
        <p:nvSpPr>
          <p:cNvPr id="4" name="ZoneTexte 3"/>
          <p:cNvSpPr txBox="1"/>
          <p:nvPr/>
        </p:nvSpPr>
        <p:spPr>
          <a:xfrm>
            <a:off x="955344" y="1569493"/>
            <a:ext cx="8052178" cy="4154984"/>
          </a:xfrm>
          <a:prstGeom prst="rect">
            <a:avLst/>
          </a:prstGeom>
          <a:noFill/>
        </p:spPr>
        <p:txBody>
          <a:bodyPr wrap="square" rtlCol="0">
            <a:spAutoFit/>
          </a:bodyPr>
          <a:lstStyle/>
          <a:p>
            <a:pPr algn="just"/>
            <a:r>
              <a:rPr lang="fr-FR" sz="2400" dirty="0"/>
              <a:t>Ce programme soutient et accompagne l’implémentation des programmes opérationnels, en leur fournissant un appui institutionnel indispensable à leur opérationnalisation et à l'efficacité d'ensemble.</a:t>
            </a:r>
          </a:p>
          <a:p>
            <a:pPr algn="just"/>
            <a:endParaRPr lang="fr-FR" sz="2400" dirty="0"/>
          </a:p>
          <a:p>
            <a:pPr algn="just"/>
            <a:r>
              <a:rPr lang="fr-CM" sz="2400" dirty="0"/>
              <a:t>Il ne porte pas une politique publique, qui visent la production de biens ou de services destinés aux citoyens mais il assure le pilotage et l’Administration du ministère. </a:t>
            </a:r>
          </a:p>
          <a:p>
            <a:pPr algn="just"/>
            <a:endParaRPr lang="fr-CM" sz="2400" dirty="0"/>
          </a:p>
        </p:txBody>
      </p:sp>
    </p:spTree>
    <p:extLst>
      <p:ext uri="{BB962C8B-B14F-4D97-AF65-F5344CB8AC3E}">
        <p14:creationId xmlns:p14="http://schemas.microsoft.com/office/powerpoint/2010/main" val="29002987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M" b="1" dirty="0"/>
              <a:t>INTRODUCTION (2/2) </a:t>
            </a:r>
            <a:endParaRPr lang="fr-CM" dirty="0"/>
          </a:p>
        </p:txBody>
      </p:sp>
      <p:sp>
        <p:nvSpPr>
          <p:cNvPr id="3" name="Espace réservé du contenu 2"/>
          <p:cNvSpPr>
            <a:spLocks noGrp="1"/>
          </p:cNvSpPr>
          <p:nvPr>
            <p:ph idx="1"/>
          </p:nvPr>
        </p:nvSpPr>
        <p:spPr>
          <a:xfrm>
            <a:off x="873448" y="1364775"/>
            <a:ext cx="7660951" cy="5008729"/>
          </a:xfrm>
        </p:spPr>
        <p:txBody>
          <a:bodyPr>
            <a:noAutofit/>
          </a:bodyPr>
          <a:lstStyle/>
          <a:p>
            <a:endParaRPr lang="fr-FR" sz="1400" dirty="0"/>
          </a:p>
          <a:p>
            <a:pPr marL="0" indent="0" algn="just">
              <a:buNone/>
            </a:pPr>
            <a:r>
              <a:rPr lang="fr-CM" sz="2400" dirty="0"/>
              <a:t>Le programme de fonction support, est constitué des fonctions dites d’état-major et des fonctions de gestion des moyens. Ces fonctions qui ne peuvent être réparties a priori par programmes de politiques publiques sont isolées en </a:t>
            </a:r>
            <a:r>
              <a:rPr lang="fr-CM" sz="2000" dirty="0"/>
              <a:t>un</a:t>
            </a:r>
            <a:r>
              <a:rPr lang="fr-CM" sz="2400" dirty="0"/>
              <a:t> seul programme. </a:t>
            </a:r>
            <a:endParaRPr lang="fr-FR" sz="2400" dirty="0"/>
          </a:p>
          <a:p>
            <a:pPr marL="0" indent="0" algn="just">
              <a:buNone/>
            </a:pPr>
            <a:r>
              <a:rPr lang="fr-FR" sz="2400" dirty="0"/>
              <a:t>Ses actions sont au profit des programmes opérationnels. Elles portent notamment sur la gestion et le développement des ressources humaines, la réalisation des études, la gestion et le développement des infrastructures, des équipements des services, le renforcement de la gouvernance, etc.</a:t>
            </a:r>
            <a:endParaRPr lang="fr-CM" sz="2400" dirty="0"/>
          </a:p>
          <a:p>
            <a:endParaRPr lang="fr-CM" sz="1400" dirty="0"/>
          </a:p>
        </p:txBody>
      </p:sp>
    </p:spTree>
    <p:extLst>
      <p:ext uri="{BB962C8B-B14F-4D97-AF65-F5344CB8AC3E}">
        <p14:creationId xmlns:p14="http://schemas.microsoft.com/office/powerpoint/2010/main" val="3428816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42031" y="37257"/>
            <a:ext cx="7192369" cy="727018"/>
          </a:xfrm>
        </p:spPr>
        <p:txBody>
          <a:bodyPr>
            <a:noAutofit/>
          </a:bodyPr>
          <a:lstStyle/>
          <a:p>
            <a:r>
              <a:rPr lang="fr-CM" sz="2800" b="1" dirty="0"/>
              <a:t>I. PRESENTATION DU PROGRAMME ( (1/3)</a:t>
            </a:r>
            <a:br>
              <a:rPr lang="fr-CM" sz="2800" b="1" dirty="0"/>
            </a:br>
            <a:endParaRPr lang="fr-CM" sz="2800" b="1" dirty="0"/>
          </a:p>
        </p:txBody>
      </p:sp>
      <p:sp>
        <p:nvSpPr>
          <p:cNvPr id="3" name="Espace réservé du contenu 2"/>
          <p:cNvSpPr>
            <a:spLocks noGrp="1"/>
          </p:cNvSpPr>
          <p:nvPr>
            <p:ph idx="1"/>
          </p:nvPr>
        </p:nvSpPr>
        <p:spPr>
          <a:xfrm>
            <a:off x="1050879" y="1487607"/>
            <a:ext cx="7483522" cy="5172500"/>
          </a:xfrm>
        </p:spPr>
        <p:txBody>
          <a:bodyPr>
            <a:normAutofit/>
          </a:bodyPr>
          <a:lstStyle/>
          <a:p>
            <a:pPr marL="0" indent="0">
              <a:buNone/>
            </a:pPr>
            <a:r>
              <a:rPr lang="fr-FR" sz="2800" b="1" dirty="0"/>
              <a:t>1-Stratégie du programme</a:t>
            </a:r>
          </a:p>
          <a:p>
            <a:pPr marL="0" indent="0" algn="just">
              <a:buNone/>
            </a:pPr>
            <a:r>
              <a:rPr lang="fr-CM" sz="2400" dirty="0"/>
              <a:t>La stratégie du programme repose sur le pilotage des actions du ministère, l’amélioration de la qualité du service rendu et l’utilisation optimale des ressources disponibles. </a:t>
            </a:r>
          </a:p>
          <a:p>
            <a:pPr marL="0" indent="0" algn="just">
              <a:buNone/>
            </a:pPr>
            <a:r>
              <a:rPr lang="fr-CM" sz="2400" dirty="0"/>
              <a:t>A cet effet, il fournit les moyens de fonctionnement aux programmes opérationnels et facilite l’atteinte des résultats attendus dans les domaines de la jeunesse, l’éducation civique, l’intégration nationale et du volontariat. Pour atteindre les objectifs escomptés, le programme se déploie notamment à travers :  </a:t>
            </a:r>
          </a:p>
        </p:txBody>
      </p:sp>
    </p:spTree>
    <p:extLst>
      <p:ext uri="{BB962C8B-B14F-4D97-AF65-F5344CB8AC3E}">
        <p14:creationId xmlns:p14="http://schemas.microsoft.com/office/powerpoint/2010/main" val="1258765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83165" y="160086"/>
            <a:ext cx="7356143" cy="799807"/>
          </a:xfrm>
        </p:spPr>
        <p:txBody>
          <a:bodyPr>
            <a:normAutofit/>
          </a:bodyPr>
          <a:lstStyle/>
          <a:p>
            <a:r>
              <a:rPr lang="fr-CM" sz="2800" b="1" dirty="0"/>
              <a:t>I. PRESENTATION DU PROGRAMME (2/3)</a:t>
            </a:r>
            <a:endParaRPr lang="fr-CM" sz="2800" dirty="0"/>
          </a:p>
        </p:txBody>
      </p:sp>
      <p:sp>
        <p:nvSpPr>
          <p:cNvPr id="3" name="Espace réservé du contenu 2"/>
          <p:cNvSpPr>
            <a:spLocks noGrp="1"/>
          </p:cNvSpPr>
          <p:nvPr>
            <p:ph idx="1"/>
          </p:nvPr>
        </p:nvSpPr>
        <p:spPr>
          <a:xfrm>
            <a:off x="682389" y="959893"/>
            <a:ext cx="8356920" cy="6082352"/>
          </a:xfrm>
        </p:spPr>
        <p:txBody>
          <a:bodyPr>
            <a:noAutofit/>
          </a:bodyPr>
          <a:lstStyle/>
          <a:p>
            <a:pPr>
              <a:buFontTx/>
              <a:buChar char="-"/>
            </a:pPr>
            <a:endParaRPr lang="fr-CM" sz="100" dirty="0"/>
          </a:p>
          <a:p>
            <a:pPr>
              <a:buFontTx/>
              <a:buChar char="-"/>
            </a:pPr>
            <a:r>
              <a:rPr lang="fr-CM" sz="2200" dirty="0"/>
              <a:t>L’élaboration des politiques publiques pour adresser les questions d’éducation civique, éducation populaire et d’intégration nationale</a:t>
            </a:r>
          </a:p>
          <a:p>
            <a:pPr>
              <a:buFontTx/>
              <a:buChar char="-"/>
            </a:pPr>
            <a:r>
              <a:rPr lang="fr-CM" sz="2200" dirty="0"/>
              <a:t>la coordination et le suivi des activités des différents Services du Ministère ; </a:t>
            </a:r>
          </a:p>
          <a:p>
            <a:pPr>
              <a:buFontTx/>
              <a:buChar char="-"/>
            </a:pPr>
            <a:r>
              <a:rPr lang="fr-CM" sz="2200" dirty="0"/>
              <a:t>la Gestion financière et budgétaire au Ministère ; </a:t>
            </a:r>
          </a:p>
          <a:p>
            <a:pPr>
              <a:buFontTx/>
              <a:buChar char="-"/>
            </a:pPr>
            <a:r>
              <a:rPr lang="fr-CM" sz="2200" dirty="0"/>
              <a:t>le développement du système d’information Statistique au Ministère ; </a:t>
            </a:r>
          </a:p>
          <a:p>
            <a:pPr>
              <a:buFontTx/>
              <a:buChar char="-"/>
            </a:pPr>
            <a:r>
              <a:rPr lang="fr-CM" sz="2200" dirty="0"/>
              <a:t>l’amélioration de l’attractivité des structures d’encadrement des jeunes ; </a:t>
            </a:r>
          </a:p>
          <a:p>
            <a:pPr>
              <a:buFontTx/>
              <a:buChar char="-"/>
            </a:pPr>
            <a:r>
              <a:rPr lang="fr-CM" sz="2200" dirty="0"/>
              <a:t>le développement des ressources humaines au Ministère ;</a:t>
            </a:r>
          </a:p>
          <a:p>
            <a:pPr marL="0" indent="0">
              <a:buNone/>
            </a:pPr>
            <a:r>
              <a:rPr lang="fr-CM" sz="2200" dirty="0"/>
              <a:t> - le développement des TIC au Ministère ; </a:t>
            </a:r>
          </a:p>
          <a:p>
            <a:pPr>
              <a:buFontTx/>
              <a:buChar char="-"/>
            </a:pPr>
            <a:r>
              <a:rPr lang="fr-CM" sz="2200" dirty="0"/>
              <a:t>l’amélioration de l’accès des jeunes à l’information ; </a:t>
            </a:r>
          </a:p>
        </p:txBody>
      </p:sp>
    </p:spTree>
    <p:extLst>
      <p:ext uri="{BB962C8B-B14F-4D97-AF65-F5344CB8AC3E}">
        <p14:creationId xmlns:p14="http://schemas.microsoft.com/office/powerpoint/2010/main" val="1636530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96036" y="709685"/>
            <a:ext cx="8024883" cy="4951329"/>
          </a:xfrm>
        </p:spPr>
        <p:txBody>
          <a:bodyPr/>
          <a:lstStyle/>
          <a:p>
            <a:pPr marL="0" indent="0">
              <a:buNone/>
            </a:pPr>
            <a:r>
              <a:rPr lang="fr-CM" sz="2400" b="1" dirty="0"/>
              <a:t>              2- Objectifs/Indicateurs</a:t>
            </a:r>
          </a:p>
          <a:p>
            <a:pPr marL="0" indent="0">
              <a:buNone/>
            </a:pPr>
            <a:endParaRPr lang="fr-CM" dirty="0"/>
          </a:p>
        </p:txBody>
      </p:sp>
      <p:sp>
        <p:nvSpPr>
          <p:cNvPr id="4" name="Titre 1"/>
          <p:cNvSpPr>
            <a:spLocks noGrp="1"/>
          </p:cNvSpPr>
          <p:nvPr>
            <p:ph type="title"/>
          </p:nvPr>
        </p:nvSpPr>
        <p:spPr>
          <a:xfrm>
            <a:off x="1683165" y="160087"/>
            <a:ext cx="7356143" cy="631484"/>
          </a:xfrm>
        </p:spPr>
        <p:txBody>
          <a:bodyPr>
            <a:normAutofit/>
          </a:bodyPr>
          <a:lstStyle/>
          <a:p>
            <a:r>
              <a:rPr lang="fr-CM" sz="2800" b="1" dirty="0"/>
              <a:t>I. PRESENTATION DU PROGRAMME (3/3)</a:t>
            </a:r>
            <a:endParaRPr lang="fr-CM" sz="2800" dirty="0"/>
          </a:p>
        </p:txBody>
      </p:sp>
      <p:graphicFrame>
        <p:nvGraphicFramePr>
          <p:cNvPr id="5" name="Tableau 4"/>
          <p:cNvGraphicFramePr>
            <a:graphicFrameLocks noGrp="1"/>
          </p:cNvGraphicFramePr>
          <p:nvPr>
            <p:extLst>
              <p:ext uri="{D42A27DB-BD31-4B8C-83A1-F6EECF244321}">
                <p14:modId xmlns:p14="http://schemas.microsoft.com/office/powerpoint/2010/main" val="4167567052"/>
              </p:ext>
            </p:extLst>
          </p:nvPr>
        </p:nvGraphicFramePr>
        <p:xfrm>
          <a:off x="846190" y="1131974"/>
          <a:ext cx="8033924" cy="5466652"/>
        </p:xfrm>
        <a:graphic>
          <a:graphicData uri="http://schemas.openxmlformats.org/drawingml/2006/table">
            <a:tbl>
              <a:tblPr firstRow="1" bandRow="1">
                <a:tableStyleId>{5C22544A-7EE6-4342-B048-85BDC9FD1C3A}</a:tableStyleId>
              </a:tblPr>
              <a:tblGrid>
                <a:gridCol w="2856932">
                  <a:extLst>
                    <a:ext uri="{9D8B030D-6E8A-4147-A177-3AD203B41FA5}">
                      <a16:colId xmlns:a16="http://schemas.microsoft.com/office/drawing/2014/main" val="985850609"/>
                    </a:ext>
                  </a:extLst>
                </a:gridCol>
                <a:gridCol w="3002508">
                  <a:extLst>
                    <a:ext uri="{9D8B030D-6E8A-4147-A177-3AD203B41FA5}">
                      <a16:colId xmlns:a16="http://schemas.microsoft.com/office/drawing/2014/main" val="3152937780"/>
                    </a:ext>
                  </a:extLst>
                </a:gridCol>
                <a:gridCol w="894746">
                  <a:extLst>
                    <a:ext uri="{9D8B030D-6E8A-4147-A177-3AD203B41FA5}">
                      <a16:colId xmlns:a16="http://schemas.microsoft.com/office/drawing/2014/main" val="1959601275"/>
                    </a:ext>
                  </a:extLst>
                </a:gridCol>
                <a:gridCol w="1279738">
                  <a:extLst>
                    <a:ext uri="{9D8B030D-6E8A-4147-A177-3AD203B41FA5}">
                      <a16:colId xmlns:a16="http://schemas.microsoft.com/office/drawing/2014/main" val="3465783674"/>
                    </a:ext>
                  </a:extLst>
                </a:gridCol>
              </a:tblGrid>
              <a:tr h="370840">
                <a:tc>
                  <a:txBody>
                    <a:bodyPr/>
                    <a:lstStyle/>
                    <a:p>
                      <a:pPr algn="ctr">
                        <a:lnSpc>
                          <a:spcPct val="107000"/>
                        </a:lnSpc>
                        <a:spcAft>
                          <a:spcPts val="0"/>
                        </a:spcAft>
                      </a:pPr>
                      <a:r>
                        <a:rPr lang="fr-FR" sz="1800" b="1" kern="1200">
                          <a:solidFill>
                            <a:schemeClr val="lt1"/>
                          </a:solidFill>
                          <a:effectLst/>
                          <a:latin typeface="+mn-lt"/>
                          <a:ea typeface="+mn-ea"/>
                          <a:cs typeface="+mn-cs"/>
                        </a:rPr>
                        <a:t>Objectif</a:t>
                      </a:r>
                      <a:endParaRPr lang="en-US" sz="1800" b="1" kern="1200">
                        <a:solidFill>
                          <a:schemeClr val="lt1"/>
                        </a:solidFill>
                        <a:effectLst/>
                        <a:latin typeface="+mn-lt"/>
                        <a:ea typeface="+mn-ea"/>
                        <a:cs typeface="+mn-cs"/>
                      </a:endParaRPr>
                    </a:p>
                  </a:txBody>
                  <a:tcPr marL="68580" marR="68580" marT="0" marB="0" anchor="ctr"/>
                </a:tc>
                <a:tc>
                  <a:txBody>
                    <a:bodyPr/>
                    <a:lstStyle/>
                    <a:p>
                      <a:pPr algn="ctr">
                        <a:lnSpc>
                          <a:spcPct val="107000"/>
                        </a:lnSpc>
                        <a:spcAft>
                          <a:spcPts val="0"/>
                        </a:spcAft>
                      </a:pPr>
                      <a:r>
                        <a:rPr lang="fr-FR" sz="1800" b="1" kern="1200" dirty="0">
                          <a:solidFill>
                            <a:schemeClr val="lt1"/>
                          </a:solidFill>
                          <a:effectLst/>
                          <a:latin typeface="+mn-lt"/>
                          <a:ea typeface="+mn-ea"/>
                          <a:cs typeface="+mn-cs"/>
                        </a:rPr>
                        <a:t>Indicateurs</a:t>
                      </a:r>
                      <a:endParaRPr lang="en-US" sz="1800" b="1" kern="1200" dirty="0">
                        <a:solidFill>
                          <a:schemeClr val="lt1"/>
                        </a:solidFill>
                        <a:effectLst/>
                        <a:latin typeface="+mn-lt"/>
                        <a:ea typeface="+mn-ea"/>
                        <a:cs typeface="+mn-cs"/>
                      </a:endParaRPr>
                    </a:p>
                  </a:txBody>
                  <a:tcPr marL="68580" marR="68580" marT="0" marB="0" anchor="ctr"/>
                </a:tc>
                <a:tc>
                  <a:txBody>
                    <a:bodyPr/>
                    <a:lstStyle/>
                    <a:p>
                      <a:pPr algn="ctr">
                        <a:lnSpc>
                          <a:spcPct val="107000"/>
                        </a:lnSpc>
                        <a:spcAft>
                          <a:spcPts val="0"/>
                        </a:spcAft>
                      </a:pPr>
                      <a:r>
                        <a:rPr lang="fr-FR" sz="1800" b="1" kern="1200" dirty="0">
                          <a:solidFill>
                            <a:schemeClr val="lt1"/>
                          </a:solidFill>
                          <a:effectLst/>
                          <a:latin typeface="+mn-lt"/>
                          <a:ea typeface="+mn-ea"/>
                          <a:cs typeface="+mn-cs"/>
                        </a:rPr>
                        <a:t>Unités</a:t>
                      </a:r>
                      <a:endParaRPr lang="en-US" sz="1800" b="1" kern="1200" dirty="0">
                        <a:solidFill>
                          <a:schemeClr val="lt1"/>
                        </a:solidFill>
                        <a:effectLst/>
                        <a:latin typeface="+mn-lt"/>
                        <a:ea typeface="+mn-ea"/>
                        <a:cs typeface="+mn-cs"/>
                      </a:endParaRPr>
                    </a:p>
                  </a:txBody>
                  <a:tcPr marL="68580" marR="68580" marT="0" marB="0" anchor="ctr"/>
                </a:tc>
                <a:tc>
                  <a:txBody>
                    <a:bodyPr/>
                    <a:lstStyle/>
                    <a:p>
                      <a:r>
                        <a:rPr lang="fr-FR" sz="1800" b="1" kern="1200" dirty="0">
                          <a:solidFill>
                            <a:schemeClr val="lt1"/>
                          </a:solidFill>
                          <a:effectLst/>
                          <a:latin typeface="+mn-lt"/>
                          <a:ea typeface="+mn-ea"/>
                          <a:cs typeface="+mn-cs"/>
                        </a:rPr>
                        <a:t>Cible</a:t>
                      </a:r>
                    </a:p>
                    <a:p>
                      <a:r>
                        <a:rPr lang="fr-FR" sz="1800" b="1" kern="1200" dirty="0">
                          <a:solidFill>
                            <a:schemeClr val="lt1"/>
                          </a:solidFill>
                          <a:effectLst/>
                          <a:latin typeface="+mn-lt"/>
                          <a:ea typeface="+mn-ea"/>
                          <a:cs typeface="+mn-cs"/>
                        </a:rPr>
                        <a:t>(2026)</a:t>
                      </a:r>
                      <a:endParaRPr lang="fr-CM" dirty="0"/>
                    </a:p>
                  </a:txBody>
                  <a:tcPr/>
                </a:tc>
                <a:extLst>
                  <a:ext uri="{0D108BD9-81ED-4DB2-BD59-A6C34878D82A}">
                    <a16:rowId xmlns:a16="http://schemas.microsoft.com/office/drawing/2014/main" val="36306851"/>
                  </a:ext>
                </a:extLst>
              </a:tr>
              <a:tr h="370840">
                <a:tc rowSpan="2">
                  <a:txBody>
                    <a:bodyPr/>
                    <a:lstStyle/>
                    <a:p>
                      <a:r>
                        <a:rPr lang="fr-FR" sz="1800" kern="1200" dirty="0">
                          <a:solidFill>
                            <a:schemeClr val="dk1"/>
                          </a:solidFill>
                          <a:effectLst/>
                          <a:latin typeface="+mn-lt"/>
                          <a:ea typeface="+mn-ea"/>
                          <a:cs typeface="+mn-cs"/>
                        </a:rPr>
                        <a:t>Assurer l’opérationnalisation effective du Plan de travail annuel (PTA)</a:t>
                      </a:r>
                      <a:endParaRPr lang="fr-CM" dirty="0"/>
                    </a:p>
                  </a:txBody>
                  <a:tcPr anchor="ctr"/>
                </a:tc>
                <a:tc>
                  <a:txBody>
                    <a:bodyPr/>
                    <a:lstStyle/>
                    <a:p>
                      <a:pPr>
                        <a:lnSpc>
                          <a:spcPct val="107000"/>
                        </a:lnSpc>
                        <a:spcAft>
                          <a:spcPts val="0"/>
                        </a:spcAft>
                      </a:pPr>
                      <a:r>
                        <a:rPr lang="fr-FR" sz="1600" dirty="0">
                          <a:solidFill>
                            <a:schemeClr val="tx1"/>
                          </a:solidFill>
                          <a:effectLst/>
                          <a:latin typeface="Tahoma" panose="020B0604030504040204" pitchFamily="34" charset="0"/>
                          <a:ea typeface="Calibri" panose="020F0502020204030204" pitchFamily="34" charset="0"/>
                          <a:cs typeface="Times New Roman" panose="02020603050405020304" pitchFamily="18" charset="0"/>
                        </a:rPr>
                        <a:t>Taux de réalisation des activités budgétisées au MINJEC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CM" dirty="0"/>
                        <a:t>%</a:t>
                      </a:r>
                    </a:p>
                  </a:txBody>
                  <a:tcPr anchor="ctr"/>
                </a:tc>
                <a:tc>
                  <a:txBody>
                    <a:bodyPr/>
                    <a:lstStyle/>
                    <a:p>
                      <a:pPr algn="ctr"/>
                      <a:r>
                        <a:rPr lang="fr-CM" dirty="0"/>
                        <a:t>100</a:t>
                      </a:r>
                    </a:p>
                  </a:txBody>
                  <a:tcPr anchor="ctr"/>
                </a:tc>
                <a:extLst>
                  <a:ext uri="{0D108BD9-81ED-4DB2-BD59-A6C34878D82A}">
                    <a16:rowId xmlns:a16="http://schemas.microsoft.com/office/drawing/2014/main" val="1421781161"/>
                  </a:ext>
                </a:extLst>
              </a:tr>
              <a:tr h="370840">
                <a:tc vMerge="1">
                  <a:txBody>
                    <a:bodyPr/>
                    <a:lstStyle/>
                    <a:p>
                      <a:endParaRPr lang="fr-CM" dirty="0"/>
                    </a:p>
                  </a:txBody>
                  <a:tcPr/>
                </a:tc>
                <a:tc>
                  <a:txBody>
                    <a:bodyPr/>
                    <a:lstStyle/>
                    <a:p>
                      <a:pPr>
                        <a:lnSpc>
                          <a:spcPct val="107000"/>
                        </a:lnSpc>
                        <a:spcAft>
                          <a:spcPts val="0"/>
                        </a:spcAft>
                      </a:pPr>
                      <a:r>
                        <a:rPr lang="fr-FR" sz="1600" dirty="0">
                          <a:solidFill>
                            <a:schemeClr val="tx1"/>
                          </a:solidFill>
                          <a:effectLst/>
                          <a:latin typeface="Tahoma" panose="020B0604030504040204" pitchFamily="34" charset="0"/>
                          <a:ea typeface="Calibri" panose="020F0502020204030204" pitchFamily="34" charset="0"/>
                          <a:cs typeface="Times New Roman" panose="02020603050405020304" pitchFamily="18" charset="0"/>
                        </a:rPr>
                        <a:t>Taux d’exécution des ressources financières du MINJEC</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CM" dirty="0"/>
                        <a:t>%</a:t>
                      </a:r>
                    </a:p>
                  </a:txBody>
                  <a:tcPr anchor="ctr"/>
                </a:tc>
                <a:tc>
                  <a:txBody>
                    <a:bodyPr/>
                    <a:lstStyle/>
                    <a:p>
                      <a:pPr algn="ctr"/>
                      <a:r>
                        <a:rPr lang="fr-CM" dirty="0"/>
                        <a:t>100</a:t>
                      </a:r>
                    </a:p>
                  </a:txBody>
                  <a:tcPr anchor="ctr"/>
                </a:tc>
                <a:extLst>
                  <a:ext uri="{0D108BD9-81ED-4DB2-BD59-A6C34878D82A}">
                    <a16:rowId xmlns:a16="http://schemas.microsoft.com/office/drawing/2014/main" val="1219194949"/>
                  </a:ext>
                </a:extLst>
              </a:tr>
              <a:tr h="370840">
                <a:tc rowSpan="2">
                  <a:txBody>
                    <a:bodyPr/>
                    <a:lstStyle/>
                    <a:p>
                      <a:pPr>
                        <a:lnSpc>
                          <a:spcPct val="107000"/>
                        </a:lnSpc>
                        <a:spcAft>
                          <a:spcPts val="0"/>
                        </a:spcAft>
                      </a:pPr>
                      <a:r>
                        <a:rPr lang="fr-FR" sz="1800" dirty="0">
                          <a:effectLst/>
                          <a:latin typeface="Tahoma" panose="020B0604030504040204" pitchFamily="34" charset="0"/>
                          <a:ea typeface="Calibri" panose="020F0502020204030204" pitchFamily="34" charset="0"/>
                          <a:cs typeface="Times New Roman" panose="02020603050405020304" pitchFamily="18" charset="0"/>
                        </a:rPr>
                        <a:t>Améliorer la qualité et l’efficacité de la dépense des programmes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fr-FR" sz="1800" dirty="0">
                          <a:effectLst/>
                          <a:latin typeface="Tahoma" panose="020B060403050404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fr-FR" sz="1800" dirty="0">
                          <a:solidFill>
                            <a:schemeClr val="tx1"/>
                          </a:solidFill>
                          <a:effectLst/>
                          <a:latin typeface="Tahoma" panose="020B0604030504040204" pitchFamily="34" charset="0"/>
                          <a:ea typeface="Calibri" panose="020F0502020204030204" pitchFamily="34" charset="0"/>
                          <a:cs typeface="Times New Roman" panose="02020603050405020304" pitchFamily="18" charset="0"/>
                        </a:rPr>
                        <a:t>Nombre de session de dialogue de gestion stratégique tenue</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CM" dirty="0"/>
                        <a:t>Nb</a:t>
                      </a:r>
                    </a:p>
                  </a:txBody>
                  <a:tcPr anchor="ctr"/>
                </a:tc>
                <a:tc>
                  <a:txBody>
                    <a:bodyPr/>
                    <a:lstStyle/>
                    <a:p>
                      <a:pPr algn="ctr"/>
                      <a:r>
                        <a:rPr lang="fr-CM" dirty="0"/>
                        <a:t>8</a:t>
                      </a:r>
                    </a:p>
                  </a:txBody>
                  <a:tcPr anchor="ctr"/>
                </a:tc>
                <a:extLst>
                  <a:ext uri="{0D108BD9-81ED-4DB2-BD59-A6C34878D82A}">
                    <a16:rowId xmlns:a16="http://schemas.microsoft.com/office/drawing/2014/main" val="867289749"/>
                  </a:ext>
                </a:extLst>
              </a:tr>
              <a:tr h="370840">
                <a:tc vMerge="1">
                  <a:txBody>
                    <a:bodyPr/>
                    <a:lstStyle/>
                    <a:p>
                      <a:endParaRPr lang="fr-CM"/>
                    </a:p>
                  </a:txBody>
                  <a:tcPr/>
                </a:tc>
                <a:tc>
                  <a:txBody>
                    <a:bodyPr/>
                    <a:lstStyle/>
                    <a:p>
                      <a:pPr>
                        <a:lnSpc>
                          <a:spcPct val="107000"/>
                        </a:lnSpc>
                        <a:spcAft>
                          <a:spcPts val="0"/>
                        </a:spcAft>
                      </a:pPr>
                      <a:r>
                        <a:rPr lang="fr-FR" sz="1800" dirty="0">
                          <a:solidFill>
                            <a:schemeClr val="tx1"/>
                          </a:solidFill>
                          <a:effectLst/>
                          <a:latin typeface="Tahoma" panose="020B0604030504040204" pitchFamily="34" charset="0"/>
                          <a:ea typeface="Calibri" panose="020F0502020204030204" pitchFamily="34" charset="0"/>
                          <a:cs typeface="Times New Roman" panose="02020603050405020304" pitchFamily="18" charset="0"/>
                        </a:rPr>
                        <a:t>Taux d’exécution physico-financière du BIP</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CM" dirty="0"/>
                        <a:t>%</a:t>
                      </a:r>
                    </a:p>
                  </a:txBody>
                  <a:tcPr anchor="ctr"/>
                </a:tc>
                <a:tc>
                  <a:txBody>
                    <a:bodyPr/>
                    <a:lstStyle/>
                    <a:p>
                      <a:pPr algn="ctr"/>
                      <a:r>
                        <a:rPr lang="fr-CM" dirty="0"/>
                        <a:t>97</a:t>
                      </a:r>
                    </a:p>
                  </a:txBody>
                  <a:tcPr anchor="ctr"/>
                </a:tc>
                <a:extLst>
                  <a:ext uri="{0D108BD9-81ED-4DB2-BD59-A6C34878D82A}">
                    <a16:rowId xmlns:a16="http://schemas.microsoft.com/office/drawing/2014/main" val="1904765689"/>
                  </a:ext>
                </a:extLst>
              </a:tr>
              <a:tr h="370840">
                <a:tc>
                  <a:txBody>
                    <a:bodyPr/>
                    <a:lstStyle/>
                    <a:p>
                      <a:pPr>
                        <a:lnSpc>
                          <a:spcPct val="107000"/>
                        </a:lnSpc>
                        <a:spcAft>
                          <a:spcPts val="0"/>
                        </a:spcAft>
                      </a:pPr>
                      <a:r>
                        <a:rPr lang="fr-FR" sz="1800" dirty="0">
                          <a:effectLst/>
                          <a:latin typeface="Tahoma" panose="020B0604030504040204" pitchFamily="34" charset="0"/>
                          <a:ea typeface="Calibri" panose="020F0502020204030204" pitchFamily="34" charset="0"/>
                          <a:cs typeface="Times New Roman" panose="02020603050405020304" pitchFamily="18" charset="0"/>
                        </a:rPr>
                        <a:t>Améliorer le cadre de travail au sein des programmes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fr-FR" sz="1800" dirty="0">
                          <a:solidFill>
                            <a:schemeClr val="tx1"/>
                          </a:solidFill>
                          <a:effectLst/>
                          <a:latin typeface="Tahoma" panose="020B0604030504040204" pitchFamily="34" charset="0"/>
                          <a:ea typeface="Calibri" panose="020F0502020204030204" pitchFamily="34" charset="0"/>
                          <a:cs typeface="Times New Roman" panose="02020603050405020304" pitchFamily="18" charset="0"/>
                        </a:rPr>
                        <a:t>Proportion de personnel disposant d’un poste de travail</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CM" dirty="0"/>
                        <a:t>%</a:t>
                      </a:r>
                    </a:p>
                  </a:txBody>
                  <a:tcPr anchor="ctr"/>
                </a:tc>
                <a:tc>
                  <a:txBody>
                    <a:bodyPr/>
                    <a:lstStyle/>
                    <a:p>
                      <a:pPr algn="ctr"/>
                      <a:r>
                        <a:rPr lang="fr-CM" dirty="0"/>
                        <a:t>48</a:t>
                      </a:r>
                    </a:p>
                  </a:txBody>
                  <a:tcPr anchor="ctr"/>
                </a:tc>
                <a:extLst>
                  <a:ext uri="{0D108BD9-81ED-4DB2-BD59-A6C34878D82A}">
                    <a16:rowId xmlns:a16="http://schemas.microsoft.com/office/drawing/2014/main" val="2157405086"/>
                  </a:ext>
                </a:extLst>
              </a:tr>
              <a:tr h="370840">
                <a:tc>
                  <a:txBody>
                    <a:bodyPr/>
                    <a:lstStyle/>
                    <a:p>
                      <a:pPr>
                        <a:lnSpc>
                          <a:spcPct val="107000"/>
                        </a:lnSpc>
                        <a:spcAft>
                          <a:spcPts val="0"/>
                        </a:spcAft>
                      </a:pPr>
                      <a:r>
                        <a:rPr lang="fr-FR" sz="1800" dirty="0">
                          <a:effectLst/>
                          <a:latin typeface="Tahoma" panose="020B0604030504040204" pitchFamily="34" charset="0"/>
                          <a:ea typeface="Calibri" panose="020F0502020204030204" pitchFamily="34" charset="0"/>
                          <a:cs typeface="Times New Roman" panose="02020603050405020304" pitchFamily="18" charset="0"/>
                        </a:rPr>
                        <a:t>Renforcer la représentativité féminine dans les postes de responsabilité</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07000"/>
                        </a:lnSpc>
                        <a:spcAft>
                          <a:spcPts val="0"/>
                        </a:spcAft>
                      </a:pPr>
                      <a:r>
                        <a:rPr lang="fr-FR" sz="1800" dirty="0">
                          <a:solidFill>
                            <a:schemeClr val="tx1"/>
                          </a:solidFill>
                          <a:effectLst/>
                          <a:latin typeface="Tahoma" panose="020B0604030504040204" pitchFamily="34" charset="0"/>
                          <a:ea typeface="Calibri" panose="020F0502020204030204" pitchFamily="34" charset="0"/>
                          <a:cs typeface="Times New Roman" panose="02020603050405020304" pitchFamily="18" charset="0"/>
                        </a:rPr>
                        <a:t>Proportion des postes de responsabilité  occupée par les femmes</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r>
                        <a:rPr lang="fr-CM" dirty="0"/>
                        <a:t>%</a:t>
                      </a:r>
                    </a:p>
                  </a:txBody>
                  <a:tcPr anchor="ctr"/>
                </a:tc>
                <a:tc>
                  <a:txBody>
                    <a:bodyPr/>
                    <a:lstStyle/>
                    <a:p>
                      <a:pPr algn="ctr"/>
                      <a:r>
                        <a:rPr lang="fr-CM" dirty="0"/>
                        <a:t>50</a:t>
                      </a:r>
                    </a:p>
                  </a:txBody>
                  <a:tcPr anchor="ctr"/>
                </a:tc>
                <a:extLst>
                  <a:ext uri="{0D108BD9-81ED-4DB2-BD59-A6C34878D82A}">
                    <a16:rowId xmlns:a16="http://schemas.microsoft.com/office/drawing/2014/main" val="4121981157"/>
                  </a:ext>
                </a:extLst>
              </a:tr>
            </a:tbl>
          </a:graphicData>
        </a:graphic>
      </p:graphicFrame>
    </p:spTree>
    <p:extLst>
      <p:ext uri="{BB962C8B-B14F-4D97-AF65-F5344CB8AC3E}">
        <p14:creationId xmlns:p14="http://schemas.microsoft.com/office/powerpoint/2010/main" val="3092861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28299" y="187382"/>
            <a:ext cx="7519916" cy="576893"/>
          </a:xfrm>
        </p:spPr>
        <p:txBody>
          <a:bodyPr>
            <a:noAutofit/>
          </a:bodyPr>
          <a:lstStyle/>
          <a:p>
            <a:r>
              <a:rPr lang="fr-CM" sz="2800" b="1" dirty="0"/>
              <a:t>II. AXES OPERATIONNELS DU PROGRAMME</a:t>
            </a:r>
          </a:p>
        </p:txBody>
      </p:sp>
      <p:sp>
        <p:nvSpPr>
          <p:cNvPr id="3" name="Espace réservé du contenu 2"/>
          <p:cNvSpPr>
            <a:spLocks noGrp="1"/>
          </p:cNvSpPr>
          <p:nvPr>
            <p:ph idx="1"/>
          </p:nvPr>
        </p:nvSpPr>
        <p:spPr>
          <a:xfrm>
            <a:off x="1478391" y="782472"/>
            <a:ext cx="7392654" cy="827964"/>
          </a:xfrm>
        </p:spPr>
        <p:txBody>
          <a:bodyPr>
            <a:normAutofit/>
          </a:bodyPr>
          <a:lstStyle/>
          <a:p>
            <a:pPr marL="0" indent="0">
              <a:buNone/>
            </a:pPr>
            <a:r>
              <a:rPr lang="fr-CM" sz="2400" dirty="0"/>
              <a:t>Le Programme S’opérationnalise à travers les sept actions suivantes; </a:t>
            </a:r>
          </a:p>
        </p:txBody>
      </p:sp>
      <p:graphicFrame>
        <p:nvGraphicFramePr>
          <p:cNvPr id="4" name="Tableau 3"/>
          <p:cNvGraphicFramePr>
            <a:graphicFrameLocks noGrp="1"/>
          </p:cNvGraphicFramePr>
          <p:nvPr>
            <p:extLst>
              <p:ext uri="{D42A27DB-BD31-4B8C-83A1-F6EECF244321}">
                <p14:modId xmlns:p14="http://schemas.microsoft.com/office/powerpoint/2010/main" val="2357061425"/>
              </p:ext>
            </p:extLst>
          </p:nvPr>
        </p:nvGraphicFramePr>
        <p:xfrm>
          <a:off x="272955" y="1660857"/>
          <a:ext cx="8761863" cy="5186680"/>
        </p:xfrm>
        <a:graphic>
          <a:graphicData uri="http://schemas.openxmlformats.org/drawingml/2006/table">
            <a:tbl>
              <a:tblPr firstRow="1" bandRow="1">
                <a:tableStyleId>{5C22544A-7EE6-4342-B048-85BDC9FD1C3A}</a:tableStyleId>
              </a:tblPr>
              <a:tblGrid>
                <a:gridCol w="2210938">
                  <a:extLst>
                    <a:ext uri="{9D8B030D-6E8A-4147-A177-3AD203B41FA5}">
                      <a16:colId xmlns:a16="http://schemas.microsoft.com/office/drawing/2014/main" val="3772517310"/>
                    </a:ext>
                  </a:extLst>
                </a:gridCol>
                <a:gridCol w="2838734">
                  <a:extLst>
                    <a:ext uri="{9D8B030D-6E8A-4147-A177-3AD203B41FA5}">
                      <a16:colId xmlns:a16="http://schemas.microsoft.com/office/drawing/2014/main" val="821296063"/>
                    </a:ext>
                  </a:extLst>
                </a:gridCol>
                <a:gridCol w="3712191">
                  <a:extLst>
                    <a:ext uri="{9D8B030D-6E8A-4147-A177-3AD203B41FA5}">
                      <a16:colId xmlns:a16="http://schemas.microsoft.com/office/drawing/2014/main" val="1640942043"/>
                    </a:ext>
                  </a:extLst>
                </a:gridCol>
              </a:tblGrid>
              <a:tr h="370840">
                <a:tc>
                  <a:txBody>
                    <a:bodyPr/>
                    <a:lstStyle/>
                    <a:p>
                      <a:pPr algn="ctr"/>
                      <a:r>
                        <a:rPr lang="fr-FR" sz="1600" b="1" kern="1200" dirty="0">
                          <a:solidFill>
                            <a:schemeClr val="lt1"/>
                          </a:solidFill>
                          <a:effectLst/>
                          <a:latin typeface="+mn-lt"/>
                          <a:ea typeface="+mn-ea"/>
                          <a:cs typeface="+mn-cs"/>
                        </a:rPr>
                        <a:t>Intitulé de l’action</a:t>
                      </a:r>
                      <a:endParaRPr lang="fr-CM" sz="1600" dirty="0"/>
                    </a:p>
                  </a:txBody>
                  <a:tcPr anchor="ctr"/>
                </a:tc>
                <a:tc>
                  <a:txBody>
                    <a:bodyPr/>
                    <a:lstStyle/>
                    <a:p>
                      <a:pPr algn="ctr"/>
                      <a:r>
                        <a:rPr lang="fr-FR" sz="1600" b="1" kern="1200" dirty="0">
                          <a:solidFill>
                            <a:schemeClr val="lt1"/>
                          </a:solidFill>
                          <a:effectLst/>
                          <a:latin typeface="+mn-lt"/>
                          <a:ea typeface="+mn-ea"/>
                          <a:cs typeface="+mn-cs"/>
                        </a:rPr>
                        <a:t>Contenus de l’action</a:t>
                      </a:r>
                      <a:endParaRPr lang="fr-CM" sz="1600" dirty="0"/>
                    </a:p>
                  </a:txBody>
                  <a:tcPr anchor="ctr"/>
                </a:tc>
                <a:tc>
                  <a:txBody>
                    <a:bodyPr/>
                    <a:lstStyle/>
                    <a:p>
                      <a:pPr algn="ctr"/>
                      <a:r>
                        <a:rPr lang="fr-FR" sz="1600" b="1" kern="1200" dirty="0">
                          <a:solidFill>
                            <a:schemeClr val="lt1"/>
                          </a:solidFill>
                          <a:effectLst/>
                          <a:latin typeface="+mn-lt"/>
                          <a:ea typeface="+mn-ea"/>
                          <a:cs typeface="+mn-cs"/>
                        </a:rPr>
                        <a:t>activités majeures</a:t>
                      </a:r>
                      <a:endParaRPr lang="fr-CM" sz="1600" dirty="0"/>
                    </a:p>
                  </a:txBody>
                  <a:tcPr anchor="ctr"/>
                </a:tc>
                <a:extLst>
                  <a:ext uri="{0D108BD9-81ED-4DB2-BD59-A6C34878D82A}">
                    <a16:rowId xmlns:a16="http://schemas.microsoft.com/office/drawing/2014/main" val="4028932550"/>
                  </a:ext>
                </a:extLst>
              </a:tr>
              <a:tr h="370840">
                <a:tc>
                  <a:txBody>
                    <a:bodyPr/>
                    <a:lstStyle/>
                    <a:p>
                      <a:pPr>
                        <a:lnSpc>
                          <a:spcPct val="107000"/>
                        </a:lnSpc>
                        <a:spcAft>
                          <a:spcPts val="0"/>
                        </a:spcAft>
                      </a:pPr>
                      <a:r>
                        <a:rPr lang="fr-FR" sz="1600" b="1" u="sng" dirty="0">
                          <a:effectLst/>
                          <a:latin typeface="Tahoma" panose="020B0604030504040204" pitchFamily="34" charset="0"/>
                          <a:ea typeface="Calibri" panose="020F0502020204030204" pitchFamily="34" charset="0"/>
                          <a:cs typeface="Times New Roman" panose="02020603050405020304" pitchFamily="18" charset="0"/>
                        </a:rPr>
                        <a:t>Action 0</a:t>
                      </a:r>
                      <a:r>
                        <a:rPr lang="fr-FR" sz="1600" dirty="0">
                          <a:effectLst/>
                          <a:latin typeface="Tahoma" panose="020B0604030504040204" pitchFamily="34" charset="0"/>
                          <a:ea typeface="Calibri" panose="020F0502020204030204" pitchFamily="34" charset="0"/>
                          <a:cs typeface="Times New Roman" panose="02020603050405020304" pitchFamily="18" charset="0"/>
                        </a:rPr>
                        <a:t> : PILOTAGE ET COORDINATION DES ACTIONS DU MINISTERE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r>
                        <a:rPr lang="fr-CM" sz="1600" b="0" i="0" kern="1200" dirty="0">
                          <a:solidFill>
                            <a:schemeClr val="dk1"/>
                          </a:solidFill>
                          <a:effectLst/>
                          <a:latin typeface="+mn-lt"/>
                          <a:ea typeface="+mn-ea"/>
                          <a:cs typeface="+mn-cs"/>
                        </a:rPr>
                        <a:t>Cette action vise à mettre en place des mécanismes devant garantir un fonctionnement coordonné des services dans la perspective et la dynamique impulsée par le Ministre</a:t>
                      </a:r>
                      <a:endParaRPr lang="fr-CM" sz="1600" dirty="0"/>
                    </a:p>
                  </a:txBody>
                  <a:tcPr/>
                </a:tc>
                <a:tc>
                  <a:txBody>
                    <a:bodyPr/>
                    <a:lstStyle/>
                    <a:p>
                      <a:pPr marL="285750" indent="-285750" algn="just">
                        <a:buFontTx/>
                        <a:buChar char="-"/>
                      </a:pPr>
                      <a:r>
                        <a:rPr lang="fr-FR" sz="1600" kern="1200" dirty="0">
                          <a:solidFill>
                            <a:schemeClr val="dk1"/>
                          </a:solidFill>
                          <a:effectLst/>
                          <a:latin typeface="+mn-lt"/>
                          <a:ea typeface="+mn-ea"/>
                          <a:cs typeface="+mn-cs"/>
                        </a:rPr>
                        <a:t>Coordination centrale et suivi de l'action des services centraux et déconcentrés,</a:t>
                      </a:r>
                    </a:p>
                    <a:p>
                      <a:pPr marL="285750" indent="-285750" algn="just">
                        <a:buFontTx/>
                        <a:buChar char="-"/>
                      </a:pPr>
                      <a:r>
                        <a:rPr lang="fr-FR" sz="1600" kern="1200" dirty="0">
                          <a:solidFill>
                            <a:schemeClr val="dk1"/>
                          </a:solidFill>
                          <a:effectLst/>
                          <a:latin typeface="+mn-lt"/>
                          <a:ea typeface="+mn-ea"/>
                          <a:cs typeface="+mn-cs"/>
                        </a:rPr>
                        <a:t>Contrôle, Evaluation et suivi du fonctionnement général des services centraux et déconcentrés</a:t>
                      </a:r>
                      <a:endParaRPr lang="fr-CM" sz="1600" dirty="0"/>
                    </a:p>
                  </a:txBody>
                  <a:tcPr/>
                </a:tc>
                <a:extLst>
                  <a:ext uri="{0D108BD9-81ED-4DB2-BD59-A6C34878D82A}">
                    <a16:rowId xmlns:a16="http://schemas.microsoft.com/office/drawing/2014/main" val="1780280609"/>
                  </a:ext>
                </a:extLst>
              </a:tr>
              <a:tr h="370840">
                <a:tc>
                  <a:txBody>
                    <a:bodyPr/>
                    <a:lstStyle/>
                    <a:p>
                      <a:pPr>
                        <a:lnSpc>
                          <a:spcPct val="107000"/>
                        </a:lnSpc>
                        <a:spcAft>
                          <a:spcPts val="0"/>
                        </a:spcAft>
                      </a:pPr>
                      <a:r>
                        <a:rPr lang="fr-FR" sz="1600" b="1" u="sng" dirty="0">
                          <a:effectLst/>
                          <a:latin typeface="Tahoma" panose="020B0604030504040204" pitchFamily="34" charset="0"/>
                          <a:ea typeface="Calibri" panose="020F0502020204030204" pitchFamily="34" charset="0"/>
                          <a:cs typeface="Times New Roman" panose="02020603050405020304" pitchFamily="18" charset="0"/>
                        </a:rPr>
                        <a:t>Action 1</a:t>
                      </a:r>
                      <a:r>
                        <a:rPr lang="fr-FR" sz="1600" dirty="0">
                          <a:effectLst/>
                          <a:latin typeface="Tahoma" panose="020B0604030504040204" pitchFamily="34" charset="0"/>
                          <a:ea typeface="Calibri" panose="020F0502020204030204" pitchFamily="34" charset="0"/>
                          <a:cs typeface="Times New Roman" panose="02020603050405020304" pitchFamily="18" charset="0"/>
                        </a:rPr>
                        <a:t> : AMELIORATION DU CADRE DE TRAVAIL, DU CLIMAT SOCIAL ET GESTION OPTIMALE DES RESSOURCES BUDGETAIRES</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r>
                        <a:rPr lang="fr-CM" sz="1600" b="0" i="0" kern="1200" dirty="0">
                          <a:solidFill>
                            <a:schemeClr val="dk1"/>
                          </a:solidFill>
                          <a:effectLst/>
                          <a:latin typeface="+mn-lt"/>
                          <a:ea typeface="+mn-ea"/>
                          <a:cs typeface="+mn-cs"/>
                        </a:rPr>
                        <a:t>Cette action assure une saine gestion financière et développe les infrastructures nécessaires. Elle promeut également le développement des ressources humaines par le renforcement des capacités et la modernisation de la gestion du personnel.</a:t>
                      </a:r>
                      <a:endParaRPr lang="fr-CM" sz="1600" dirty="0"/>
                    </a:p>
                  </a:txBody>
                  <a:tcPr/>
                </a:tc>
                <a:tc>
                  <a:txBody>
                    <a:bodyPr/>
                    <a:lstStyle/>
                    <a:p>
                      <a:pPr marL="285750" indent="-285750" algn="just">
                        <a:buFontTx/>
                        <a:buChar char="-"/>
                      </a:pPr>
                      <a:r>
                        <a:rPr lang="fr-FR" sz="1600" kern="1200" dirty="0">
                          <a:solidFill>
                            <a:schemeClr val="dk1"/>
                          </a:solidFill>
                          <a:effectLst/>
                          <a:latin typeface="+mn-lt"/>
                          <a:ea typeface="+mn-ea"/>
                          <a:cs typeface="+mn-cs"/>
                        </a:rPr>
                        <a:t>Suivi de l’exécution physico-financière du BIP</a:t>
                      </a:r>
                    </a:p>
                    <a:p>
                      <a:pPr marL="285750" indent="-285750" algn="just">
                        <a:buFontTx/>
                        <a:buChar char="-"/>
                      </a:pPr>
                      <a:r>
                        <a:rPr lang="fr-FR" sz="1600" kern="1200" dirty="0">
                          <a:solidFill>
                            <a:schemeClr val="dk1"/>
                          </a:solidFill>
                          <a:effectLst/>
                          <a:latin typeface="+mn-lt"/>
                          <a:ea typeface="+mn-ea"/>
                          <a:cs typeface="+mn-cs"/>
                        </a:rPr>
                        <a:t>Construction des édifices</a:t>
                      </a:r>
                    </a:p>
                    <a:p>
                      <a:pPr marL="285750" indent="-285750" algn="just">
                        <a:buFontTx/>
                        <a:buChar char="-"/>
                      </a:pPr>
                      <a:r>
                        <a:rPr lang="fr-FR" sz="1600" kern="1200" dirty="0">
                          <a:solidFill>
                            <a:schemeClr val="dk1"/>
                          </a:solidFill>
                          <a:effectLst/>
                          <a:latin typeface="+mn-lt"/>
                          <a:ea typeface="+mn-ea"/>
                          <a:cs typeface="+mn-cs"/>
                        </a:rPr>
                        <a:t>Equipement des structures</a:t>
                      </a:r>
                    </a:p>
                    <a:p>
                      <a:pPr marL="285750" indent="-285750" algn="just">
                        <a:buFontTx/>
                        <a:buChar char="-"/>
                      </a:pPr>
                      <a:r>
                        <a:rPr lang="fr-FR" sz="1600" kern="1200" dirty="0">
                          <a:solidFill>
                            <a:schemeClr val="dk1"/>
                          </a:solidFill>
                          <a:effectLst/>
                          <a:latin typeface="+mn-lt"/>
                          <a:ea typeface="+mn-ea"/>
                          <a:cs typeface="+mn-cs"/>
                        </a:rPr>
                        <a:t>Gestion des Postes de Travail et mise à jour des fichiers du personnel et de la solde</a:t>
                      </a:r>
                    </a:p>
                    <a:p>
                      <a:pPr marL="285750" indent="-285750" algn="just">
                        <a:buFontTx/>
                        <a:buChar char="-"/>
                      </a:pPr>
                      <a:r>
                        <a:rPr lang="fr-FR" sz="1600" kern="1200" dirty="0">
                          <a:solidFill>
                            <a:schemeClr val="dk1"/>
                          </a:solidFill>
                          <a:effectLst/>
                          <a:latin typeface="+mn-lt"/>
                          <a:ea typeface="+mn-ea"/>
                          <a:cs typeface="+mn-cs"/>
                        </a:rPr>
                        <a:t>Renforcement des capacités des personnels</a:t>
                      </a:r>
                      <a:endParaRPr lang="fr-CM" sz="1600" dirty="0"/>
                    </a:p>
                  </a:txBody>
                  <a:tcPr/>
                </a:tc>
                <a:extLst>
                  <a:ext uri="{0D108BD9-81ED-4DB2-BD59-A6C34878D82A}">
                    <a16:rowId xmlns:a16="http://schemas.microsoft.com/office/drawing/2014/main" val="1665308127"/>
                  </a:ext>
                </a:extLst>
              </a:tr>
            </a:tbl>
          </a:graphicData>
        </a:graphic>
      </p:graphicFrame>
    </p:spTree>
    <p:extLst>
      <p:ext uri="{BB962C8B-B14F-4D97-AF65-F5344CB8AC3E}">
        <p14:creationId xmlns:p14="http://schemas.microsoft.com/office/powerpoint/2010/main" val="213301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extLst>
              <p:ext uri="{D42A27DB-BD31-4B8C-83A1-F6EECF244321}">
                <p14:modId xmlns:p14="http://schemas.microsoft.com/office/powerpoint/2010/main" val="3316221900"/>
              </p:ext>
            </p:extLst>
          </p:nvPr>
        </p:nvGraphicFramePr>
        <p:xfrm>
          <a:off x="191056" y="59139"/>
          <a:ext cx="8889810" cy="6949440"/>
        </p:xfrm>
        <a:graphic>
          <a:graphicData uri="http://schemas.openxmlformats.org/drawingml/2006/table">
            <a:tbl>
              <a:tblPr firstRow="1" bandRow="1">
                <a:tableStyleId>{5C22544A-7EE6-4342-B048-85BDC9FD1C3A}</a:tableStyleId>
              </a:tblPr>
              <a:tblGrid>
                <a:gridCol w="1842460">
                  <a:extLst>
                    <a:ext uri="{9D8B030D-6E8A-4147-A177-3AD203B41FA5}">
                      <a16:colId xmlns:a16="http://schemas.microsoft.com/office/drawing/2014/main" val="2116584816"/>
                    </a:ext>
                  </a:extLst>
                </a:gridCol>
                <a:gridCol w="3657600">
                  <a:extLst>
                    <a:ext uri="{9D8B030D-6E8A-4147-A177-3AD203B41FA5}">
                      <a16:colId xmlns:a16="http://schemas.microsoft.com/office/drawing/2014/main" val="4283598776"/>
                    </a:ext>
                  </a:extLst>
                </a:gridCol>
                <a:gridCol w="3389750">
                  <a:extLst>
                    <a:ext uri="{9D8B030D-6E8A-4147-A177-3AD203B41FA5}">
                      <a16:colId xmlns:a16="http://schemas.microsoft.com/office/drawing/2014/main" val="2471132722"/>
                    </a:ext>
                  </a:extLst>
                </a:gridCol>
              </a:tblGrid>
              <a:tr h="370840">
                <a:tc>
                  <a:txBody>
                    <a:bodyPr/>
                    <a:lstStyle/>
                    <a:p>
                      <a:pPr algn="ctr"/>
                      <a:r>
                        <a:rPr lang="fr-FR" sz="1600" b="1" kern="1200" dirty="0">
                          <a:solidFill>
                            <a:schemeClr val="lt1"/>
                          </a:solidFill>
                          <a:effectLst/>
                          <a:latin typeface="+mn-lt"/>
                          <a:ea typeface="+mn-ea"/>
                          <a:cs typeface="+mn-cs"/>
                        </a:rPr>
                        <a:t>Intitulé de l’action</a:t>
                      </a:r>
                      <a:endParaRPr lang="fr-CM" sz="1600" dirty="0"/>
                    </a:p>
                  </a:txBody>
                  <a:tcPr anchor="ctr"/>
                </a:tc>
                <a:tc>
                  <a:txBody>
                    <a:bodyPr/>
                    <a:lstStyle/>
                    <a:p>
                      <a:pPr algn="ctr"/>
                      <a:r>
                        <a:rPr lang="fr-FR" sz="1600" b="1" kern="1200" dirty="0">
                          <a:solidFill>
                            <a:schemeClr val="lt1"/>
                          </a:solidFill>
                          <a:effectLst/>
                          <a:latin typeface="+mn-lt"/>
                          <a:ea typeface="+mn-ea"/>
                          <a:cs typeface="+mn-cs"/>
                        </a:rPr>
                        <a:t>Contenus de l’action</a:t>
                      </a:r>
                      <a:endParaRPr lang="fr-CM" sz="1600" dirty="0"/>
                    </a:p>
                  </a:txBody>
                  <a:tcPr anchor="ctr"/>
                </a:tc>
                <a:tc>
                  <a:txBody>
                    <a:bodyPr/>
                    <a:lstStyle/>
                    <a:p>
                      <a:pPr algn="ctr"/>
                      <a:r>
                        <a:rPr lang="fr-FR" sz="1600" b="1" kern="1200" dirty="0">
                          <a:solidFill>
                            <a:schemeClr val="lt1"/>
                          </a:solidFill>
                          <a:effectLst/>
                          <a:latin typeface="+mn-lt"/>
                          <a:ea typeface="+mn-ea"/>
                          <a:cs typeface="+mn-cs"/>
                        </a:rPr>
                        <a:t>activités majeures</a:t>
                      </a:r>
                      <a:endParaRPr lang="fr-CM" sz="1600" dirty="0"/>
                    </a:p>
                  </a:txBody>
                  <a:tcPr anchor="ctr"/>
                </a:tc>
                <a:extLst>
                  <a:ext uri="{0D108BD9-81ED-4DB2-BD59-A6C34878D82A}">
                    <a16:rowId xmlns:a16="http://schemas.microsoft.com/office/drawing/2014/main" val="932785681"/>
                  </a:ext>
                </a:extLst>
              </a:tr>
              <a:tr h="370840">
                <a:tc>
                  <a:txBody>
                    <a:bodyPr/>
                    <a:lstStyle/>
                    <a:p>
                      <a:pPr>
                        <a:lnSpc>
                          <a:spcPct val="107000"/>
                        </a:lnSpc>
                        <a:spcAft>
                          <a:spcPts val="0"/>
                        </a:spcAft>
                      </a:pPr>
                      <a:r>
                        <a:rPr lang="fr-FR" sz="1600" b="1" u="sng" dirty="0">
                          <a:effectLst/>
                          <a:latin typeface="Tahoma" panose="020B0604030504040204" pitchFamily="34" charset="0"/>
                          <a:ea typeface="Calibri" panose="020F0502020204030204" pitchFamily="34" charset="0"/>
                          <a:cs typeface="Times New Roman" panose="02020603050405020304" pitchFamily="18" charset="0"/>
                        </a:rPr>
                        <a:t>Action 2</a:t>
                      </a:r>
                      <a:r>
                        <a:rPr lang="fr-FR" sz="1600" dirty="0">
                          <a:effectLst/>
                          <a:latin typeface="Tahoma" panose="020B0604030504040204" pitchFamily="34" charset="0"/>
                          <a:ea typeface="Calibri" panose="020F0502020204030204" pitchFamily="34" charset="0"/>
                          <a:cs typeface="Times New Roman" panose="02020603050405020304" pitchFamily="18" charset="0"/>
                        </a:rPr>
                        <a:t> : GESTION DE L’INFORMATION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r>
                        <a:rPr lang="fr-CM" sz="1600" b="0" i="0" kern="1200" dirty="0">
                          <a:solidFill>
                            <a:schemeClr val="dk1"/>
                          </a:solidFill>
                          <a:effectLst/>
                          <a:latin typeface="+mn-lt"/>
                          <a:ea typeface="+mn-ea"/>
                          <a:cs typeface="+mn-cs"/>
                        </a:rPr>
                        <a:t>Cette action promeut l'utilisation des TIC pour améliorer le rendement des services. Elle consiste à concevoir et gérer l'infrastructure numérique, incluant réseaux, site web et maintenance du matériel informatique.</a:t>
                      </a:r>
                      <a:endParaRPr lang="fr-CM" sz="1600" dirty="0"/>
                    </a:p>
                  </a:txBody>
                  <a:tcPr/>
                </a:tc>
                <a:tc>
                  <a:txBody>
                    <a:bodyPr/>
                    <a:lstStyle/>
                    <a:p>
                      <a:pPr marL="285750" indent="-285750" algn="just">
                        <a:buFontTx/>
                        <a:buChar char="-"/>
                      </a:pPr>
                      <a:r>
                        <a:rPr lang="fr-FR" sz="1600" kern="1200" dirty="0">
                          <a:solidFill>
                            <a:schemeClr val="dk1"/>
                          </a:solidFill>
                          <a:effectLst/>
                          <a:latin typeface="+mn-lt"/>
                          <a:ea typeface="+mn-ea"/>
                          <a:cs typeface="+mn-cs"/>
                        </a:rPr>
                        <a:t>Sensibilisation du personnel à l’utilisation des TIC en vue d’offrir aux usagers des services en ligne</a:t>
                      </a:r>
                    </a:p>
                    <a:p>
                      <a:pPr marL="285750" indent="-285750" algn="just">
                        <a:buFontTx/>
                        <a:buChar char="-"/>
                      </a:pPr>
                      <a:r>
                        <a:rPr lang="fr-FR" sz="1600" kern="1200" dirty="0">
                          <a:solidFill>
                            <a:schemeClr val="dk1"/>
                          </a:solidFill>
                          <a:effectLst/>
                          <a:latin typeface="+mn-lt"/>
                          <a:ea typeface="+mn-ea"/>
                          <a:cs typeface="+mn-cs"/>
                        </a:rPr>
                        <a:t>Entretien du réseau informatique et sécurisation du système d’information</a:t>
                      </a:r>
                      <a:endParaRPr lang="fr-CM" sz="1600" dirty="0"/>
                    </a:p>
                  </a:txBody>
                  <a:tcPr/>
                </a:tc>
                <a:extLst>
                  <a:ext uri="{0D108BD9-81ED-4DB2-BD59-A6C34878D82A}">
                    <a16:rowId xmlns:a16="http://schemas.microsoft.com/office/drawing/2014/main" val="295871825"/>
                  </a:ext>
                </a:extLst>
              </a:tr>
              <a:tr h="370840">
                <a:tc>
                  <a:txBody>
                    <a:bodyPr/>
                    <a:lstStyle/>
                    <a:p>
                      <a:pPr>
                        <a:lnSpc>
                          <a:spcPct val="107000"/>
                        </a:lnSpc>
                        <a:spcAft>
                          <a:spcPts val="0"/>
                        </a:spcAft>
                      </a:pPr>
                      <a:r>
                        <a:rPr lang="fr-FR" sz="1600" b="1" u="sng" dirty="0">
                          <a:effectLst/>
                          <a:latin typeface="Tahoma" panose="020B0604030504040204" pitchFamily="34" charset="0"/>
                          <a:ea typeface="Calibri" panose="020F0502020204030204" pitchFamily="34" charset="0"/>
                          <a:cs typeface="Times New Roman" panose="02020603050405020304" pitchFamily="18" charset="0"/>
                        </a:rPr>
                        <a:t>Action 3</a:t>
                      </a:r>
                      <a:r>
                        <a:rPr lang="fr-FR" sz="1600" dirty="0">
                          <a:effectLst/>
                          <a:latin typeface="Tahoma" panose="020B0604030504040204" pitchFamily="34" charset="0"/>
                          <a:ea typeface="Calibri" panose="020F0502020204030204" pitchFamily="34" charset="0"/>
                          <a:cs typeface="Times New Roman" panose="02020603050405020304" pitchFamily="18" charset="0"/>
                        </a:rPr>
                        <a:t> : COMMUNICATION, RELATIONS PUBLIQUES ET PARTENARIAT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r>
                        <a:rPr lang="fr-CM" sz="1600" b="0" i="0" kern="1200" dirty="0">
                          <a:solidFill>
                            <a:schemeClr val="dk1"/>
                          </a:solidFill>
                          <a:effectLst/>
                          <a:latin typeface="+mn-lt"/>
                          <a:ea typeface="+mn-ea"/>
                          <a:cs typeface="+mn-cs"/>
                        </a:rPr>
                        <a:t>Cette action vise à accroître la visibilité et à promouvoir l'image du ministère. Elle passe par une stratégie de communication active et par le renforcement des partenariats pour soutenir ses missions.</a:t>
                      </a:r>
                      <a:endParaRPr lang="fr-CM" sz="1600" dirty="0"/>
                    </a:p>
                  </a:txBody>
                  <a:tcPr/>
                </a:tc>
                <a:tc>
                  <a:txBody>
                    <a:bodyPr/>
                    <a:lstStyle/>
                    <a:p>
                      <a:pPr marL="285750" indent="-285750" algn="just">
                        <a:buFontTx/>
                        <a:buChar char="-"/>
                      </a:pPr>
                      <a:r>
                        <a:rPr lang="fr-FR" sz="1600" kern="1200" dirty="0">
                          <a:solidFill>
                            <a:schemeClr val="dk1"/>
                          </a:solidFill>
                          <a:effectLst/>
                          <a:latin typeface="+mn-lt"/>
                          <a:ea typeface="+mn-ea"/>
                          <a:cs typeface="+mn-cs"/>
                        </a:rPr>
                        <a:t>Production des visuels de communication institutionnelle du MINJEC</a:t>
                      </a:r>
                    </a:p>
                    <a:p>
                      <a:pPr marL="285750" indent="-285750" algn="just">
                        <a:buFontTx/>
                        <a:buChar char="-"/>
                      </a:pPr>
                      <a:r>
                        <a:rPr lang="fr-FR" sz="1600" kern="1200" dirty="0">
                          <a:solidFill>
                            <a:schemeClr val="dk1"/>
                          </a:solidFill>
                          <a:effectLst/>
                          <a:latin typeface="+mn-lt"/>
                          <a:ea typeface="+mn-ea"/>
                          <a:cs typeface="+mn-cs"/>
                        </a:rPr>
                        <a:t>Développement de la coopération</a:t>
                      </a:r>
                      <a:endParaRPr lang="fr-CM" sz="1600" dirty="0"/>
                    </a:p>
                  </a:txBody>
                  <a:tcPr/>
                </a:tc>
                <a:extLst>
                  <a:ext uri="{0D108BD9-81ED-4DB2-BD59-A6C34878D82A}">
                    <a16:rowId xmlns:a16="http://schemas.microsoft.com/office/drawing/2014/main" val="635988183"/>
                  </a:ext>
                </a:extLst>
              </a:tr>
              <a:tr h="370840">
                <a:tc>
                  <a:txBody>
                    <a:bodyPr/>
                    <a:lstStyle/>
                    <a:p>
                      <a:pPr>
                        <a:lnSpc>
                          <a:spcPct val="107000"/>
                        </a:lnSpc>
                        <a:spcAft>
                          <a:spcPts val="0"/>
                        </a:spcAft>
                      </a:pPr>
                      <a:r>
                        <a:rPr lang="fr-FR" sz="1600" b="1" u="sng" dirty="0">
                          <a:effectLst/>
                          <a:latin typeface="Tahoma" panose="020B0604030504040204" pitchFamily="34" charset="0"/>
                          <a:ea typeface="Calibri" panose="020F0502020204030204" pitchFamily="34" charset="0"/>
                          <a:cs typeface="Times New Roman" panose="02020603050405020304" pitchFamily="18" charset="0"/>
                        </a:rPr>
                        <a:t>Action 4</a:t>
                      </a:r>
                      <a:r>
                        <a:rPr lang="fr-FR" sz="1600" dirty="0">
                          <a:effectLst/>
                          <a:latin typeface="Tahoma" panose="020B0604030504040204" pitchFamily="34" charset="0"/>
                          <a:ea typeface="Calibri" panose="020F0502020204030204" pitchFamily="34" charset="0"/>
                          <a:cs typeface="Times New Roman" panose="02020603050405020304" pitchFamily="18" charset="0"/>
                        </a:rPr>
                        <a:t> : PLANIFICATION, PROGRAMMATION ET SUIVI-EVALUATION DES ACTIONS DU DEPARTEMENT MINISTERIEL</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just"/>
                      <a:r>
                        <a:rPr lang="fr-CM" sz="1600" b="0" i="0" kern="1200" dirty="0">
                          <a:solidFill>
                            <a:schemeClr val="dk1"/>
                          </a:solidFill>
                          <a:effectLst/>
                          <a:latin typeface="+mn-lt"/>
                          <a:ea typeface="+mn-ea"/>
                          <a:cs typeface="+mn-cs"/>
                        </a:rPr>
                        <a:t>Cette action améliore la qualité des services par une planification rigoureuse et des systèmes de données performants. Elle réalise également des études prospectives pour la mise en œuvre de la stratégie nationale.</a:t>
                      </a:r>
                      <a:endParaRPr lang="fr-CM" sz="1600" dirty="0"/>
                    </a:p>
                  </a:txBody>
                  <a:tcPr/>
                </a:tc>
                <a:tc>
                  <a:txBody>
                    <a:bodyPr/>
                    <a:lstStyle/>
                    <a:p>
                      <a:pPr marL="285750" indent="-285750" algn="just">
                        <a:buFontTx/>
                        <a:buChar char="-"/>
                      </a:pPr>
                      <a:r>
                        <a:rPr lang="fr-FR" sz="1600" kern="1200" dirty="0">
                          <a:solidFill>
                            <a:schemeClr val="dk1"/>
                          </a:solidFill>
                          <a:effectLst/>
                          <a:latin typeface="+mn-lt"/>
                          <a:ea typeface="+mn-ea"/>
                          <a:cs typeface="+mn-cs"/>
                        </a:rPr>
                        <a:t>Réalisation des études prospectives et stratégiques</a:t>
                      </a:r>
                    </a:p>
                    <a:p>
                      <a:pPr marL="285750" indent="-285750" algn="just">
                        <a:buFontTx/>
                        <a:buChar char="-"/>
                      </a:pPr>
                      <a:r>
                        <a:rPr lang="fr-FR" sz="1600" kern="1200" dirty="0">
                          <a:solidFill>
                            <a:schemeClr val="dk1"/>
                          </a:solidFill>
                          <a:effectLst/>
                          <a:latin typeface="+mn-lt"/>
                          <a:ea typeface="+mn-ea"/>
                          <a:cs typeface="+mn-cs"/>
                        </a:rPr>
                        <a:t>Élaboration des documents de planification et programmation</a:t>
                      </a:r>
                    </a:p>
                    <a:p>
                      <a:pPr marL="285750" indent="-285750" algn="just">
                        <a:buFontTx/>
                        <a:buChar char="-"/>
                      </a:pPr>
                      <a:r>
                        <a:rPr lang="fr-FR" sz="1600" kern="1200" dirty="0">
                          <a:solidFill>
                            <a:schemeClr val="dk1"/>
                          </a:solidFill>
                          <a:effectLst/>
                          <a:latin typeface="+mn-lt"/>
                          <a:ea typeface="+mn-ea"/>
                          <a:cs typeface="+mn-cs"/>
                        </a:rPr>
                        <a:t>Préparation du Budget</a:t>
                      </a:r>
                    </a:p>
                    <a:p>
                      <a:pPr marL="285750" indent="-285750" algn="just">
                        <a:buFontTx/>
                        <a:buChar char="-"/>
                      </a:pPr>
                      <a:r>
                        <a:rPr lang="fr-FR" sz="1600" kern="1200" dirty="0">
                          <a:solidFill>
                            <a:schemeClr val="dk1"/>
                          </a:solidFill>
                          <a:effectLst/>
                          <a:latin typeface="+mn-lt"/>
                          <a:ea typeface="+mn-ea"/>
                          <a:cs typeface="+mn-cs"/>
                        </a:rPr>
                        <a:t>Mise en place d’un système de production et diffusion d'information statistique au MINJEC</a:t>
                      </a:r>
                    </a:p>
                    <a:p>
                      <a:pPr marL="285750" indent="-285750" algn="just">
                        <a:buFontTx/>
                        <a:buChar char="-"/>
                      </a:pPr>
                      <a:endParaRPr lang="fr-CM" sz="1600" dirty="0"/>
                    </a:p>
                  </a:txBody>
                  <a:tcPr/>
                </a:tc>
                <a:extLst>
                  <a:ext uri="{0D108BD9-81ED-4DB2-BD59-A6C34878D82A}">
                    <a16:rowId xmlns:a16="http://schemas.microsoft.com/office/drawing/2014/main" val="4287909158"/>
                  </a:ext>
                </a:extLst>
              </a:tr>
            </a:tbl>
          </a:graphicData>
        </a:graphic>
      </p:graphicFrame>
    </p:spTree>
    <p:extLst>
      <p:ext uri="{BB962C8B-B14F-4D97-AF65-F5344CB8AC3E}">
        <p14:creationId xmlns:p14="http://schemas.microsoft.com/office/powerpoint/2010/main" val="1074129558"/>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1505</TotalTime>
  <Words>1516</Words>
  <Application>Microsoft Office PowerPoint</Application>
  <PresentationFormat>Affichage à l'écran (4:3)</PresentationFormat>
  <Paragraphs>167</Paragraphs>
  <Slides>16</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16</vt:i4>
      </vt:variant>
    </vt:vector>
  </HeadingPairs>
  <TitlesOfParts>
    <vt:vector size="23" baseType="lpstr">
      <vt:lpstr>Arial</vt:lpstr>
      <vt:lpstr>Calibri</vt:lpstr>
      <vt:lpstr>Century Gothic</vt:lpstr>
      <vt:lpstr>Tahoma</vt:lpstr>
      <vt:lpstr>Times New Roman</vt:lpstr>
      <vt:lpstr>Wingdings 3</vt:lpstr>
      <vt:lpstr>Brin</vt:lpstr>
      <vt:lpstr>PROGRAMME 283 :  GOUVERNANCE ET GESTION DES FONCTIONS SUPPORTS DU MINJEC</vt:lpstr>
      <vt:lpstr>PLAN DE PRESENTATION </vt:lpstr>
      <vt:lpstr>INTRODUCTION (1/2) </vt:lpstr>
      <vt:lpstr>INTRODUCTION (2/2) </vt:lpstr>
      <vt:lpstr>I. PRESENTATION DU PROGRAMME ( (1/3) </vt:lpstr>
      <vt:lpstr>I. PRESENTATION DU PROGRAMME (2/3)</vt:lpstr>
      <vt:lpstr>I. PRESENTATION DU PROGRAMME (3/3)</vt:lpstr>
      <vt:lpstr>II. AXES OPERATIONNELS DU PROGRAMME</vt:lpstr>
      <vt:lpstr>Présentation PowerPoint</vt:lpstr>
      <vt:lpstr>Présentation PowerPoint</vt:lpstr>
      <vt:lpstr>III. PRINCIPALES RÉALISATIONS ET RÉSULTATS (1/2)</vt:lpstr>
      <vt:lpstr>III. PRINCIPALES RÉALISATIONS ET RÉSULTATS (2/2)</vt:lpstr>
      <vt:lpstr>IV. ATTENTES DU PROGRAMME (1/2) </vt:lpstr>
      <vt:lpstr>IV. ATTENTES DU PROGRAMME (2/2) </vt:lpstr>
      <vt:lpstr>CONCLUSION/PERSPECTIVES</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MODÈLE DE PRÉSENTATION DE L’AVANT-FORUM</dc:title>
  <dc:creator>MBOM DIDIER</dc:creator>
  <dc:description>generated using python-pptx</dc:description>
  <cp:lastModifiedBy>acer</cp:lastModifiedBy>
  <cp:revision>80</cp:revision>
  <dcterms:created xsi:type="dcterms:W3CDTF">2013-01-27T09:14:00Z</dcterms:created>
  <dcterms:modified xsi:type="dcterms:W3CDTF">2026-01-08T14:12:25Z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08584C82215A48D395FD58276FC1A3D9_12</vt:lpwstr>
  </property>
  <property fmtid="{D5CDD505-2E9C-101B-9397-08002B2CF9AE}" pid="3" name="KSOProductBuildVer">
    <vt:lpwstr>1033-12.2.0.13110</vt:lpwstr>
  </property>
</Properties>
</file>