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notesMasterIdLst>
    <p:notesMasterId r:id="rId14"/>
  </p:notesMasterIdLst>
  <p:sldIdLst>
    <p:sldId id="258" r:id="rId2"/>
    <p:sldId id="299" r:id="rId3"/>
    <p:sldId id="256" r:id="rId4"/>
    <p:sldId id="317" r:id="rId5"/>
    <p:sldId id="318" r:id="rId6"/>
    <p:sldId id="294" r:id="rId7"/>
    <p:sldId id="327" r:id="rId8"/>
    <p:sldId id="331" r:id="rId9"/>
    <p:sldId id="332" r:id="rId10"/>
    <p:sldId id="328" r:id="rId11"/>
    <p:sldId id="329"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A537"/>
    <a:srgbClr val="91C2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8" autoAdjust="0"/>
    <p:restoredTop sz="88062" autoAdjust="0"/>
  </p:normalViewPr>
  <p:slideViewPr>
    <p:cSldViewPr snapToGrid="0">
      <p:cViewPr varScale="1">
        <p:scale>
          <a:sx n="64" d="100"/>
          <a:sy n="64" d="100"/>
        </p:scale>
        <p:origin x="1116" y="6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095C63-EBFA-4414-BA26-330500DC4CD8}" type="datetimeFigureOut">
              <a:rPr lang="en-CA" smtClean="0"/>
              <a:pPr/>
              <a:t>2026-01-13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DD7223-3065-4D92-B902-9F5368A192F5}" type="slidenum">
              <a:rPr lang="en-CA" smtClean="0"/>
              <a:pPr/>
              <a:t>‹N°›</a:t>
            </a:fld>
            <a:endParaRPr lang="en-CA"/>
          </a:p>
        </p:txBody>
      </p:sp>
    </p:spTree>
    <p:extLst>
      <p:ext uri="{BB962C8B-B14F-4D97-AF65-F5344CB8AC3E}">
        <p14:creationId xmlns:p14="http://schemas.microsoft.com/office/powerpoint/2010/main" val="2586100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49C0C0A-E582-432D-8CE4-F497784E6CB8}" type="slidenum">
              <a:rPr lang="fr-FR" smtClean="0"/>
              <a:pPr/>
              <a:t>2</a:t>
            </a:fld>
            <a:endParaRPr lang="fr-FR"/>
          </a:p>
        </p:txBody>
      </p:sp>
    </p:spTree>
    <p:extLst>
      <p:ext uri="{BB962C8B-B14F-4D97-AF65-F5344CB8AC3E}">
        <p14:creationId xmlns:p14="http://schemas.microsoft.com/office/powerpoint/2010/main" val="1971758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1/13/2026</a:t>
            </a:fld>
            <a:endParaRPr lang="en-US" sz="140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B3423-611C-6944-BA94-F2572F362413}" type="slidenum">
              <a:rPr lang="en-US" smtClean="0"/>
              <a:pPr/>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208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B3423-611C-6944-BA94-F2572F362413}" type="slidenum">
              <a:rPr lang="en-US" smtClean="0"/>
              <a:pPr/>
              <a:t>‹N°›</a:t>
            </a:fld>
            <a:endParaRPr lang="en-US"/>
          </a:p>
        </p:txBody>
      </p:sp>
    </p:spTree>
    <p:extLst>
      <p:ext uri="{BB962C8B-B14F-4D97-AF65-F5344CB8AC3E}">
        <p14:creationId xmlns:p14="http://schemas.microsoft.com/office/powerpoint/2010/main" val="1047443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B3423-611C-6944-BA94-F2572F362413}" type="slidenum">
              <a:rPr lang="en-US" smtClean="0"/>
              <a:pPr/>
              <a:t>‹N°›</a:t>
            </a:fld>
            <a:endParaRPr lang="en-US"/>
          </a:p>
        </p:txBody>
      </p:sp>
    </p:spTree>
    <p:extLst>
      <p:ext uri="{BB962C8B-B14F-4D97-AF65-F5344CB8AC3E}">
        <p14:creationId xmlns:p14="http://schemas.microsoft.com/office/powerpoint/2010/main" val="2056901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B3423-611C-6944-BA94-F2572F362413}" type="slidenum">
              <a:rPr lang="en-US" smtClean="0"/>
              <a:pPr/>
              <a:t>‹N°›</a:t>
            </a:fld>
            <a:endParaRPr lang="en-US"/>
          </a:p>
        </p:txBody>
      </p:sp>
    </p:spTree>
    <p:extLst>
      <p:ext uri="{BB962C8B-B14F-4D97-AF65-F5344CB8AC3E}">
        <p14:creationId xmlns:p14="http://schemas.microsoft.com/office/powerpoint/2010/main" val="2609526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C3BD54-29B9-3D42-B178-776ED395AA85}"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B3423-611C-6944-BA94-F2572F362413}" type="slidenum">
              <a:rPr lang="en-US" smtClean="0"/>
              <a:pPr/>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892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C3BD54-29B9-3D42-B178-776ED395AA85}"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BB3423-611C-6944-BA94-F2572F362413}" type="slidenum">
              <a:rPr lang="en-US" smtClean="0"/>
              <a:pPr/>
              <a:t>‹N°›</a:t>
            </a:fld>
            <a:endParaRPr lang="en-US"/>
          </a:p>
        </p:txBody>
      </p:sp>
    </p:spTree>
    <p:extLst>
      <p:ext uri="{BB962C8B-B14F-4D97-AF65-F5344CB8AC3E}">
        <p14:creationId xmlns:p14="http://schemas.microsoft.com/office/powerpoint/2010/main" val="3147426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C3BD54-29B9-3D42-B178-776ED395AA85}" type="datetimeFigureOut">
              <a:rPr lang="en-US" smtClean="0"/>
              <a:pPr/>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BB3423-611C-6944-BA94-F2572F362413}" type="slidenum">
              <a:rPr lang="en-US" smtClean="0"/>
              <a:pPr/>
              <a:t>‹N°›</a:t>
            </a:fld>
            <a:endParaRPr lang="en-US"/>
          </a:p>
        </p:txBody>
      </p:sp>
    </p:spTree>
    <p:extLst>
      <p:ext uri="{BB962C8B-B14F-4D97-AF65-F5344CB8AC3E}">
        <p14:creationId xmlns:p14="http://schemas.microsoft.com/office/powerpoint/2010/main" val="851665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C3BD54-29B9-3D42-B178-776ED395AA85}" type="datetimeFigureOut">
              <a:rPr lang="en-US" smtClean="0"/>
              <a:pPr/>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BB3423-611C-6944-BA94-F2572F362413}" type="slidenum">
              <a:rPr lang="en-US" smtClean="0"/>
              <a:pPr/>
              <a:t>‹N°›</a:t>
            </a:fld>
            <a:endParaRPr lang="en-US"/>
          </a:p>
        </p:txBody>
      </p:sp>
    </p:spTree>
    <p:extLst>
      <p:ext uri="{BB962C8B-B14F-4D97-AF65-F5344CB8AC3E}">
        <p14:creationId xmlns:p14="http://schemas.microsoft.com/office/powerpoint/2010/main" val="2599874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3C3BD54-29B9-3D42-B178-776ED395AA85}" type="datetimeFigureOut">
              <a:rPr lang="en-US" smtClean="0"/>
              <a:pPr/>
              <a:t>1/13/2026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6BB3423-611C-6944-BA94-F2572F362413}" type="slidenum">
              <a:rPr lang="en-US" smtClean="0"/>
              <a:pPr/>
              <a:t>‹N°›</a:t>
            </a:fld>
            <a:endParaRPr lang="en-US"/>
          </a:p>
        </p:txBody>
      </p:sp>
    </p:spTree>
    <p:extLst>
      <p:ext uri="{BB962C8B-B14F-4D97-AF65-F5344CB8AC3E}">
        <p14:creationId xmlns:p14="http://schemas.microsoft.com/office/powerpoint/2010/main" val="357826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3C3BD54-29B9-3D42-B178-776ED395AA85}" type="datetimeFigureOut">
              <a:rPr lang="en-US" smtClean="0"/>
              <a:pPr/>
              <a:t>1/13/2026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6BB3423-611C-6944-BA94-F2572F362413}" type="slidenum">
              <a:rPr lang="en-US" smtClean="0"/>
              <a:pPr/>
              <a:t>‹N°›</a:t>
            </a:fld>
            <a:endParaRPr lang="en-US"/>
          </a:p>
        </p:txBody>
      </p:sp>
    </p:spTree>
    <p:extLst>
      <p:ext uri="{BB962C8B-B14F-4D97-AF65-F5344CB8AC3E}">
        <p14:creationId xmlns:p14="http://schemas.microsoft.com/office/powerpoint/2010/main" val="114138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C3BD54-29B9-3D42-B178-776ED395AA85}"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BB3423-611C-6944-BA94-F2572F362413}" type="slidenum">
              <a:rPr lang="en-US" smtClean="0"/>
              <a:pPr/>
              <a:t>‹N°›</a:t>
            </a:fld>
            <a:endParaRPr lang="en-US"/>
          </a:p>
        </p:txBody>
      </p:sp>
    </p:spTree>
    <p:extLst>
      <p:ext uri="{BB962C8B-B14F-4D97-AF65-F5344CB8AC3E}">
        <p14:creationId xmlns:p14="http://schemas.microsoft.com/office/powerpoint/2010/main" val="2581293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3C3BD54-29B9-3D42-B178-776ED395AA85}" type="datetimeFigureOut">
              <a:rPr lang="en-US" smtClean="0"/>
              <a:pPr/>
              <a:t>1/13/2026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6BB3423-611C-6944-BA94-F2572F362413}" type="slidenum">
              <a:rPr lang="en-US" smtClean="0"/>
              <a:pPr/>
              <a:t>‹N°›</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6393690"/>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44314-3D32-9A33-E317-EC707E1851AB}"/>
              </a:ext>
            </a:extLst>
          </p:cNvPr>
          <p:cNvSpPr>
            <a:spLocks noGrp="1"/>
          </p:cNvSpPr>
          <p:nvPr>
            <p:ph type="ctrTitle"/>
          </p:nvPr>
        </p:nvSpPr>
        <p:spPr>
          <a:xfrm>
            <a:off x="758430" y="1983541"/>
            <a:ext cx="10769372" cy="825259"/>
          </a:xfrm>
        </p:spPr>
        <p:txBody>
          <a:bodyPr>
            <a:normAutofit/>
          </a:bodyPr>
          <a:lstStyle/>
          <a:p>
            <a:pPr algn="ctr"/>
            <a:r>
              <a:rPr lang="fr-FR" sz="3600" b="1" dirty="0">
                <a:solidFill>
                  <a:schemeClr val="tx1"/>
                </a:solidFill>
                <a:latin typeface="Aptos" panose="020B0004020202020204" pitchFamily="34" charset="0"/>
              </a:rPr>
              <a:t>FORUM NATIONAL DE LA JEUNESSE</a:t>
            </a:r>
            <a:endParaRPr lang="en-CA" sz="3600" dirty="0">
              <a:solidFill>
                <a:schemeClr val="tx1"/>
              </a:solidFill>
              <a:latin typeface="Aptos" panose="020B0004020202020204" pitchFamily="34" charset="0"/>
            </a:endParaRPr>
          </a:p>
        </p:txBody>
      </p:sp>
      <p:sp>
        <p:nvSpPr>
          <p:cNvPr id="4" name="Title 1">
            <a:extLst>
              <a:ext uri="{FF2B5EF4-FFF2-40B4-BE49-F238E27FC236}">
                <a16:creationId xmlns:a16="http://schemas.microsoft.com/office/drawing/2014/main" id="{BDC069FC-F168-28B1-ED8B-5F8989755FC7}"/>
              </a:ext>
            </a:extLst>
          </p:cNvPr>
          <p:cNvSpPr txBox="1">
            <a:spLocks/>
          </p:cNvSpPr>
          <p:nvPr/>
        </p:nvSpPr>
        <p:spPr>
          <a:xfrm>
            <a:off x="744565" y="243489"/>
            <a:ext cx="10769372" cy="68058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fr-FR" sz="3200" b="1" dirty="0"/>
              <a:t>MINISTERE DE LA JEUNESSE ET DE L’EDUCATION CIVIQUE</a:t>
            </a:r>
          </a:p>
        </p:txBody>
      </p:sp>
      <p:grpSp>
        <p:nvGrpSpPr>
          <p:cNvPr id="10" name="Groupe 4">
            <a:extLst>
              <a:ext uri="{FF2B5EF4-FFF2-40B4-BE49-F238E27FC236}">
                <a16:creationId xmlns:a16="http://schemas.microsoft.com/office/drawing/2014/main" id="{0FD4553C-F54A-5384-2D2B-73BD898C2B94}"/>
              </a:ext>
            </a:extLst>
          </p:cNvPr>
          <p:cNvGrpSpPr>
            <a:grpSpLocks/>
          </p:cNvGrpSpPr>
          <p:nvPr/>
        </p:nvGrpSpPr>
        <p:grpSpPr bwMode="auto">
          <a:xfrm>
            <a:off x="5181601" y="1042819"/>
            <a:ext cx="1204209" cy="870743"/>
            <a:chOff x="0" y="-190"/>
            <a:chExt cx="284" cy="384"/>
          </a:xfrm>
        </p:grpSpPr>
        <p:pic>
          <p:nvPicPr>
            <p:cNvPr id="11" name="Picture 10">
              <a:extLst>
                <a:ext uri="{FF2B5EF4-FFF2-40B4-BE49-F238E27FC236}">
                  <a16:creationId xmlns:a16="http://schemas.microsoft.com/office/drawing/2014/main" id="{0BC5C3F7-A51F-3BDE-3376-5CE6C67A7696}"/>
                </a:ext>
              </a:extLst>
            </p:cNvPr>
            <p:cNvPicPr>
              <a:picLocks noChangeAspect="1" noChangeArrowheads="1"/>
            </p:cNvPicPr>
            <p:nvPr/>
          </p:nvPicPr>
          <p:blipFill>
            <a:blip r:embed="rId2" cstate="print"/>
            <a:srcRect/>
            <a:stretch>
              <a:fillRect/>
            </a:stretch>
          </p:blipFill>
          <p:spPr bwMode="auto">
            <a:xfrm>
              <a:off x="0" y="-190"/>
              <a:ext cx="284" cy="384"/>
            </a:xfrm>
            <a:prstGeom prst="rect">
              <a:avLst/>
            </a:prstGeom>
            <a:noFill/>
            <a:ln>
              <a:noFill/>
            </a:ln>
          </p:spPr>
        </p:pic>
        <p:sp>
          <p:nvSpPr>
            <p:cNvPr id="12" name="AutoShape 8">
              <a:extLst>
                <a:ext uri="{FF2B5EF4-FFF2-40B4-BE49-F238E27FC236}">
                  <a16:creationId xmlns:a16="http://schemas.microsoft.com/office/drawing/2014/main" id="{FFCA1859-4370-4FF5-DCDF-60509920CEFE}"/>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36576" tIns="36576" rIns="36576" bIns="36576" anchor="t" anchorCtr="0" upright="1">
              <a:noAutofit/>
            </a:bodyPr>
            <a:lstStyle/>
            <a:p>
              <a:endParaRPr lang="fr-MC"/>
            </a:p>
          </p:txBody>
        </p:sp>
        <p:sp>
          <p:nvSpPr>
            <p:cNvPr id="13" name="AutoShape 9">
              <a:extLst>
                <a:ext uri="{FF2B5EF4-FFF2-40B4-BE49-F238E27FC236}">
                  <a16:creationId xmlns:a16="http://schemas.microsoft.com/office/drawing/2014/main" id="{59BF3C1B-D19D-04BF-2546-4210FC3DA2AE}"/>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91440" tIns="45720" rIns="91440" bIns="45720" anchor="t" anchorCtr="0" upright="1">
              <a:noAutofit/>
            </a:bodyPr>
            <a:lstStyle/>
            <a:p>
              <a:endParaRPr lang="fr-MC"/>
            </a:p>
          </p:txBody>
        </p:sp>
      </p:grpSp>
      <p:sp>
        <p:nvSpPr>
          <p:cNvPr id="5" name="Title 1">
            <a:extLst>
              <a:ext uri="{FF2B5EF4-FFF2-40B4-BE49-F238E27FC236}">
                <a16:creationId xmlns:a16="http://schemas.microsoft.com/office/drawing/2014/main" id="{96851217-5553-0542-CE24-98F811C4B1EF}"/>
              </a:ext>
            </a:extLst>
          </p:cNvPr>
          <p:cNvSpPr txBox="1">
            <a:spLocks/>
          </p:cNvSpPr>
          <p:nvPr/>
        </p:nvSpPr>
        <p:spPr>
          <a:xfrm>
            <a:off x="700979" y="3246398"/>
            <a:ext cx="10769372" cy="1448139"/>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fr-FR" sz="3600" b="1" dirty="0">
                <a:solidFill>
                  <a:srgbClr val="63A537"/>
                </a:solidFill>
                <a:latin typeface="Aptos" panose="020B0004020202020204" pitchFamily="34" charset="0"/>
              </a:rPr>
              <a:t>LE PROGRAMME NATIONAL DE VOLONTARIAT  (PNV)</a:t>
            </a:r>
            <a:br>
              <a:rPr lang="fr-FR" sz="3600" b="1" dirty="0">
                <a:solidFill>
                  <a:srgbClr val="63A537"/>
                </a:solidFill>
                <a:latin typeface="Aptos" panose="020B0004020202020204" pitchFamily="34" charset="0"/>
              </a:rPr>
            </a:br>
            <a:endParaRPr lang="en-CA" sz="3600" dirty="0">
              <a:solidFill>
                <a:srgbClr val="63A537"/>
              </a:solidFill>
              <a:latin typeface="Aptos" panose="020B0004020202020204" pitchFamily="34" charset="0"/>
            </a:endParaRPr>
          </a:p>
        </p:txBody>
      </p:sp>
      <p:pic>
        <p:nvPicPr>
          <p:cNvPr id="7" name="Image 6">
            <a:extLst>
              <a:ext uri="{FF2B5EF4-FFF2-40B4-BE49-F238E27FC236}">
                <a16:creationId xmlns:a16="http://schemas.microsoft.com/office/drawing/2014/main" id="{89C6E970-82FD-8E5D-A4B6-760706C41EF3}"/>
              </a:ext>
            </a:extLst>
          </p:cNvPr>
          <p:cNvPicPr>
            <a:picLocks noChangeAspect="1"/>
          </p:cNvPicPr>
          <p:nvPr/>
        </p:nvPicPr>
        <p:blipFill>
          <a:blip r:embed="rId3"/>
          <a:stretch>
            <a:fillRect/>
          </a:stretch>
        </p:blipFill>
        <p:spPr>
          <a:xfrm>
            <a:off x="5125570" y="4865706"/>
            <a:ext cx="960095" cy="949475"/>
          </a:xfrm>
          <a:prstGeom prst="rect">
            <a:avLst/>
          </a:prstGeom>
        </p:spPr>
      </p:pic>
      <p:sp>
        <p:nvSpPr>
          <p:cNvPr id="8" name="ZoneTexte 7">
            <a:extLst>
              <a:ext uri="{FF2B5EF4-FFF2-40B4-BE49-F238E27FC236}">
                <a16:creationId xmlns:a16="http://schemas.microsoft.com/office/drawing/2014/main" id="{91F721FA-A7C7-2CFB-6FB5-677ADB4603DA}"/>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extLst>
      <p:ext uri="{BB962C8B-B14F-4D97-AF65-F5344CB8AC3E}">
        <p14:creationId xmlns:p14="http://schemas.microsoft.com/office/powerpoint/2010/main" val="214848931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withEffect">
                                  <p:stCondLst>
                                    <p:cond delay="0"/>
                                  </p:stCondLst>
                                  <p:childTnLst>
                                    <p:animRot by="120000">
                                      <p:cBhvr>
                                        <p:cTn id="6" dur="100" fill="hold">
                                          <p:stCondLst>
                                            <p:cond delay="0"/>
                                          </p:stCondLst>
                                        </p:cTn>
                                        <p:tgtEl>
                                          <p:spTgt spid="10"/>
                                        </p:tgtEl>
                                        <p:attrNameLst>
                                          <p:attrName>r</p:attrName>
                                        </p:attrNameLst>
                                      </p:cBhvr>
                                    </p:animRot>
                                    <p:animRot by="-240000">
                                      <p:cBhvr>
                                        <p:cTn id="7" dur="200" fill="hold">
                                          <p:stCondLst>
                                            <p:cond delay="200"/>
                                          </p:stCondLst>
                                        </p:cTn>
                                        <p:tgtEl>
                                          <p:spTgt spid="10"/>
                                        </p:tgtEl>
                                        <p:attrNameLst>
                                          <p:attrName>r</p:attrName>
                                        </p:attrNameLst>
                                      </p:cBhvr>
                                    </p:animRot>
                                    <p:animRot by="240000">
                                      <p:cBhvr>
                                        <p:cTn id="8" dur="200" fill="hold">
                                          <p:stCondLst>
                                            <p:cond delay="400"/>
                                          </p:stCondLst>
                                        </p:cTn>
                                        <p:tgtEl>
                                          <p:spTgt spid="10"/>
                                        </p:tgtEl>
                                        <p:attrNameLst>
                                          <p:attrName>r</p:attrName>
                                        </p:attrNameLst>
                                      </p:cBhvr>
                                    </p:animRot>
                                    <p:animRot by="-240000">
                                      <p:cBhvr>
                                        <p:cTn id="9" dur="200" fill="hold">
                                          <p:stCondLst>
                                            <p:cond delay="600"/>
                                          </p:stCondLst>
                                        </p:cTn>
                                        <p:tgtEl>
                                          <p:spTgt spid="10"/>
                                        </p:tgtEl>
                                        <p:attrNameLst>
                                          <p:attrName>r</p:attrName>
                                        </p:attrNameLst>
                                      </p:cBhvr>
                                    </p:animRot>
                                    <p:animRot by="120000">
                                      <p:cBhvr>
                                        <p:cTn id="10" dur="200" fill="hold">
                                          <p:stCondLst>
                                            <p:cond delay="800"/>
                                          </p:stCondLst>
                                        </p:cTn>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775046BA-98BB-FF37-9634-5C6B91A3F81D}"/>
              </a:ext>
            </a:extLst>
          </p:cNvPr>
          <p:cNvSpPr txBox="1"/>
          <p:nvPr/>
        </p:nvSpPr>
        <p:spPr>
          <a:xfrm>
            <a:off x="306636" y="958871"/>
            <a:ext cx="11463821" cy="5157630"/>
          </a:xfrm>
          <a:prstGeom prst="rect">
            <a:avLst/>
          </a:prstGeom>
          <a:noFill/>
        </p:spPr>
        <p:txBody>
          <a:bodyPr wrap="square">
            <a:spAutoFit/>
          </a:bodyPr>
          <a:lstStyle/>
          <a:p>
            <a:pPr algn="just">
              <a:lnSpc>
                <a:spcPct val="115000"/>
              </a:lnSpc>
              <a:spcAft>
                <a:spcPts val="900"/>
              </a:spcAft>
              <a:buFont typeface="Wingdings" pitchFamily="2" charset="2"/>
              <a:buChar char="ü"/>
            </a:pP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La mise en place des local goodwill clusters dans les 360 arrondissements du </a:t>
            </a:r>
            <a:r>
              <a:rPr lang="fr-FR" sz="2000" b="1" dirty="0" err="1">
                <a:effectLst/>
                <a:latin typeface="Times New Roman" panose="02020603050405020304" pitchFamily="18" charset="0"/>
                <a:ea typeface="Calibri" panose="020F0502020204030204" pitchFamily="34" charset="0"/>
                <a:cs typeface="Times New Roman" panose="02020603050405020304" pitchFamily="18" charset="0"/>
              </a:rPr>
              <a:t>cameroun</a:t>
            </a:r>
            <a:endParaRPr lang="fr-MC"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900"/>
              </a:spcAft>
              <a:buFont typeface="Wingdings" pitchFamily="2" charset="2"/>
              <a:buChar char="ü"/>
            </a:pP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Organisation de la National </a:t>
            </a:r>
            <a:r>
              <a:rPr lang="fr-FR" sz="2000" b="1" dirty="0" err="1">
                <a:latin typeface="Times New Roman" panose="02020603050405020304" pitchFamily="18" charset="0"/>
                <a:ea typeface="Calibri" panose="020F0502020204030204" pitchFamily="34" charset="0"/>
                <a:cs typeface="Times New Roman" panose="02020603050405020304" pitchFamily="18" charset="0"/>
              </a:rPr>
              <a:t>C</a:t>
            </a:r>
            <a:r>
              <a:rPr lang="fr-FR" sz="2000" b="1" dirty="0" err="1">
                <a:effectLst/>
                <a:latin typeface="Times New Roman" panose="02020603050405020304" pitchFamily="18" charset="0"/>
                <a:ea typeface="Calibri" panose="020F0502020204030204" pitchFamily="34" charset="0"/>
                <a:cs typeface="Times New Roman" panose="02020603050405020304" pitchFamily="18" charset="0"/>
              </a:rPr>
              <a:t>ommunity</a:t>
            </a: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 Service </a:t>
            </a:r>
            <a:r>
              <a:rPr lang="fr-FR" sz="2000" b="1" dirty="0">
                <a:latin typeface="Times New Roman" panose="02020603050405020304" pitchFamily="18" charset="0"/>
                <a:ea typeface="Calibri" panose="020F0502020204030204" pitchFamily="34" charset="0"/>
                <a:cs typeface="Times New Roman" panose="02020603050405020304" pitchFamily="18" charset="0"/>
              </a:rPr>
              <a:t>D</a:t>
            </a: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ay : </a:t>
            </a:r>
            <a:r>
              <a:rPr lang="fr-FR" sz="2000" dirty="0">
                <a:effectLst/>
                <a:latin typeface="Times New Roman" panose="02020603050405020304" pitchFamily="18" charset="0"/>
                <a:ea typeface="Calibri" panose="020F0502020204030204" pitchFamily="34" charset="0"/>
                <a:cs typeface="Times New Roman" panose="02020603050405020304" pitchFamily="18" charset="0"/>
              </a:rPr>
              <a:t>journée nationale des volontaires</a:t>
            </a:r>
            <a:endParaRPr lang="fr-MC"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buFont typeface="Wingdings" pitchFamily="2" charset="2"/>
              <a:buChar char="ü"/>
            </a:pP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Mise sur pied d’un centre national de formation des volontaires</a:t>
            </a:r>
            <a:endParaRPr lang="fr-FR" sz="2000" b="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buFont typeface="Wingdings" pitchFamily="2" charset="2"/>
              <a:buChar char="ü"/>
            </a:pPr>
            <a:r>
              <a:rPr lang="fr-FR" sz="2000" b="1" dirty="0">
                <a:latin typeface="Times New Roman" panose="02020603050405020304" pitchFamily="18" charset="0"/>
                <a:ea typeface="Calibri" panose="020F0502020204030204" pitchFamily="34" charset="0"/>
                <a:cs typeface="Times New Roman" panose="02020603050405020304" pitchFamily="18" charset="0"/>
              </a:rPr>
              <a:t>Forum</a:t>
            </a: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 national de volontariat: </a:t>
            </a:r>
            <a:r>
              <a:rPr lang="fr-FR" sz="2000" dirty="0">
                <a:latin typeface="Times New Roman" panose="02020603050405020304" pitchFamily="18" charset="0"/>
                <a:ea typeface="Calibri" panose="020F0502020204030204" pitchFamily="34" charset="0"/>
                <a:cs typeface="Times New Roman" panose="02020603050405020304" pitchFamily="18" charset="0"/>
              </a:rPr>
              <a:t>espace de rencontre annuel ou périodique</a:t>
            </a:r>
          </a:p>
          <a:p>
            <a:pPr algn="just">
              <a:lnSpc>
                <a:spcPct val="115000"/>
              </a:lnSpc>
              <a:spcAft>
                <a:spcPts val="800"/>
              </a:spcAft>
              <a:buFont typeface="Wingdings" pitchFamily="2" charset="2"/>
              <a:buChar char="ü"/>
            </a:pP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Démultiplication du nombre des volontaires de mission et des chant</a:t>
            </a:r>
            <a:r>
              <a:rPr lang="fr-FR" sz="2000" b="1" dirty="0">
                <a:latin typeface="Times New Roman" panose="02020603050405020304" pitchFamily="18" charset="0"/>
                <a:ea typeface="Calibri" panose="020F0502020204030204" pitchFamily="34" charset="0"/>
                <a:cs typeface="Times New Roman" panose="02020603050405020304" pitchFamily="18" charset="0"/>
              </a:rPr>
              <a:t>iers de volontariat (</a:t>
            </a:r>
            <a:r>
              <a:rPr lang="fr-FR" sz="2000" dirty="0">
                <a:latin typeface="Times New Roman" panose="02020603050405020304" pitchFamily="18" charset="0"/>
                <a:ea typeface="Calibri" panose="020F0502020204030204" pitchFamily="34" charset="0"/>
                <a:cs typeface="Times New Roman" panose="02020603050405020304" pitchFamily="18" charset="0"/>
              </a:rPr>
              <a:t>développement de l’approche HIMO</a:t>
            </a:r>
            <a:r>
              <a:rPr lang="fr-FR" sz="2000" b="1"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15000"/>
              </a:lnSpc>
              <a:spcAft>
                <a:spcPts val="800"/>
              </a:spcAft>
              <a:buFont typeface="Wingdings" pitchFamily="2" charset="2"/>
              <a:buChar char="ü"/>
            </a:pPr>
            <a:r>
              <a:rPr lang="fr-FR" sz="2000" b="1" dirty="0">
                <a:latin typeface="Times New Roman" panose="02020603050405020304" pitchFamily="18" charset="0"/>
                <a:ea typeface="Tahoma" panose="020B0604030504040204" pitchFamily="34" charset="0"/>
                <a:cs typeface="Times New Roman" panose="02020603050405020304" pitchFamily="18" charset="0"/>
              </a:rPr>
              <a:t>Développement des mobilités croisées </a:t>
            </a:r>
            <a:r>
              <a:rPr lang="fr-FR" sz="2000" dirty="0">
                <a:latin typeface="Times New Roman" panose="02020603050405020304" pitchFamily="18" charset="0"/>
                <a:ea typeface="Tahoma" panose="020B0604030504040204" pitchFamily="34" charset="0"/>
                <a:cs typeface="Times New Roman" panose="02020603050405020304" pitchFamily="18" charset="0"/>
              </a:rPr>
              <a:t>dans le cadre du projet de Développement des Ecosystèmes Nationaux de Volontariat en Afrique (DENVA) avec France Volontaires.</a:t>
            </a:r>
          </a:p>
          <a:p>
            <a:pPr algn="just">
              <a:lnSpc>
                <a:spcPct val="115000"/>
              </a:lnSpc>
              <a:spcAft>
                <a:spcPts val="800"/>
              </a:spcAft>
              <a:buFont typeface="Wingdings" pitchFamily="2" charset="2"/>
              <a:buChar char="ü"/>
            </a:pPr>
            <a:r>
              <a:rPr lang="fr-FR" sz="2000" b="1" dirty="0">
                <a:latin typeface="Times New Roman" panose="02020603050405020304" pitchFamily="18" charset="0"/>
                <a:ea typeface="Tahoma" panose="020B0604030504040204" pitchFamily="34" charset="0"/>
                <a:cs typeface="Times New Roman" panose="02020603050405020304" pitchFamily="18" charset="0"/>
              </a:rPr>
              <a:t>Agréments pour les structures d’accueil</a:t>
            </a:r>
          </a:p>
          <a:p>
            <a:pPr algn="just">
              <a:lnSpc>
                <a:spcPct val="115000"/>
              </a:lnSpc>
              <a:spcAft>
                <a:spcPts val="800"/>
              </a:spcAft>
              <a:buFont typeface="Wingdings" pitchFamily="2" charset="2"/>
              <a:buChar char="ü"/>
            </a:pPr>
            <a:r>
              <a:rPr lang="fr-FR" sz="2000" b="1" dirty="0">
                <a:latin typeface="Times New Roman" panose="02020603050405020304" pitchFamily="18" charset="0"/>
                <a:ea typeface="Tahoma" panose="020B0604030504040204" pitchFamily="34" charset="0"/>
                <a:cs typeface="Times New Roman" panose="02020603050405020304" pitchFamily="18" charset="0"/>
              </a:rPr>
              <a:t>Curriculum de formation des volontaires et création d’une réserve citoyenne </a:t>
            </a:r>
            <a:r>
              <a:rPr lang="fr-FR" sz="2000" dirty="0">
                <a:latin typeface="Times New Roman" panose="02020603050405020304" pitchFamily="18" charset="0"/>
                <a:ea typeface="Tahoma" panose="020B0604030504040204" pitchFamily="34" charset="0"/>
                <a:cs typeface="Times New Roman" panose="02020603050405020304" pitchFamily="18" charset="0"/>
              </a:rPr>
              <a:t>(corps national des volontaires</a:t>
            </a:r>
          </a:p>
          <a:p>
            <a:pPr algn="just">
              <a:lnSpc>
                <a:spcPct val="115000"/>
              </a:lnSpc>
              <a:spcAft>
                <a:spcPts val="800"/>
              </a:spcAft>
              <a:buFont typeface="Wingdings" pitchFamily="2" charset="2"/>
              <a:buChar char="ü"/>
            </a:pPr>
            <a:r>
              <a:rPr lang="fr-FR" sz="2000" b="1" dirty="0">
                <a:latin typeface="Times New Roman" panose="02020603050405020304" pitchFamily="18" charset="0"/>
                <a:ea typeface="Tahoma" panose="020B0604030504040204" pitchFamily="34" charset="0"/>
                <a:cs typeface="Times New Roman" panose="02020603050405020304" pitchFamily="18" charset="0"/>
              </a:rPr>
              <a:t>Célébration de l’année internationale des volontaires 2026</a:t>
            </a:r>
            <a:r>
              <a:rPr lang="fr-FR"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MC"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Image 5">
            <a:extLst>
              <a:ext uri="{FF2B5EF4-FFF2-40B4-BE49-F238E27FC236}">
                <a16:creationId xmlns:a16="http://schemas.microsoft.com/office/drawing/2014/main" id="{BF09B487-1C67-DE6E-A661-59543643D1CF}"/>
              </a:ext>
            </a:extLst>
          </p:cNvPr>
          <p:cNvPicPr>
            <a:picLocks noChangeAspect="1"/>
          </p:cNvPicPr>
          <p:nvPr/>
        </p:nvPicPr>
        <p:blipFill>
          <a:blip r:embed="rId2" cstate="print"/>
          <a:stretch>
            <a:fillRect/>
          </a:stretch>
        </p:blipFill>
        <p:spPr>
          <a:xfrm>
            <a:off x="11167462" y="1"/>
            <a:ext cx="1024538" cy="927846"/>
          </a:xfrm>
          <a:prstGeom prst="rect">
            <a:avLst/>
          </a:prstGeom>
        </p:spPr>
      </p:pic>
      <p:sp>
        <p:nvSpPr>
          <p:cNvPr id="8" name="Titre 7"/>
          <p:cNvSpPr>
            <a:spLocks noGrp="1"/>
          </p:cNvSpPr>
          <p:nvPr>
            <p:ph type="title"/>
          </p:nvPr>
        </p:nvSpPr>
        <p:spPr>
          <a:xfrm>
            <a:off x="1097280" y="190501"/>
            <a:ext cx="10058400" cy="660400"/>
          </a:xfrm>
        </p:spPr>
        <p:txBody>
          <a:bodyPr>
            <a:normAutofit fontScale="90000"/>
          </a:bodyPr>
          <a:lstStyle/>
          <a:p>
            <a:pPr algn="ctr"/>
            <a:r>
              <a:rPr lang="fr-FR" sz="4000" b="1" dirty="0">
                <a:latin typeface="Times New Roman" panose="02020603050405020304" pitchFamily="18" charset="0"/>
                <a:ea typeface="Tahoma" pitchFamily="34" charset="0"/>
                <a:cs typeface="Times New Roman" panose="02020603050405020304" pitchFamily="18" charset="0"/>
              </a:rPr>
              <a:t>VI-</a:t>
            </a:r>
            <a:r>
              <a:rPr lang="fr-FR" dirty="0">
                <a:latin typeface="Times New Roman" panose="02020603050405020304" pitchFamily="18" charset="0"/>
                <a:cs typeface="Times New Roman" panose="02020603050405020304" pitchFamily="18" charset="0"/>
              </a:rPr>
              <a:t> </a:t>
            </a:r>
            <a:r>
              <a:rPr lang="fr-FR" sz="4000" b="1" dirty="0">
                <a:latin typeface="Times New Roman" panose="02020603050405020304" pitchFamily="18" charset="0"/>
                <a:ea typeface="Tahoma" pitchFamily="34" charset="0"/>
                <a:cs typeface="Times New Roman" panose="02020603050405020304" pitchFamily="18" charset="0"/>
              </a:rPr>
              <a:t>PERSPECTIVES</a:t>
            </a:r>
            <a:endParaRPr lang="fr-FR" b="1" dirty="0">
              <a:latin typeface="Times New Roman" panose="02020603050405020304" pitchFamily="18" charset="0"/>
              <a:ea typeface="Tahoma" pitchFamily="34" charset="0"/>
              <a:cs typeface="Times New Roman" panose="02020603050405020304" pitchFamily="18" charset="0"/>
            </a:endParaRPr>
          </a:p>
        </p:txBody>
      </p:sp>
      <p:grpSp>
        <p:nvGrpSpPr>
          <p:cNvPr id="7" name="Groupe 6">
            <a:extLst>
              <a:ext uri="{FF2B5EF4-FFF2-40B4-BE49-F238E27FC236}">
                <a16:creationId xmlns:a16="http://schemas.microsoft.com/office/drawing/2014/main" id="{0C2083AA-9F4C-91C3-B497-1927F3822F98}"/>
              </a:ext>
            </a:extLst>
          </p:cNvPr>
          <p:cNvGrpSpPr>
            <a:grpSpLocks/>
          </p:cNvGrpSpPr>
          <p:nvPr/>
        </p:nvGrpSpPr>
        <p:grpSpPr bwMode="auto">
          <a:xfrm>
            <a:off x="121920" y="106680"/>
            <a:ext cx="853440" cy="853440"/>
            <a:chOff x="0" y="0"/>
            <a:chExt cx="284" cy="384"/>
          </a:xfrm>
        </p:grpSpPr>
        <p:pic>
          <p:nvPicPr>
            <p:cNvPr id="9" name="Picture 7">
              <a:extLst>
                <a:ext uri="{FF2B5EF4-FFF2-40B4-BE49-F238E27FC236}">
                  <a16:creationId xmlns:a16="http://schemas.microsoft.com/office/drawing/2014/main" id="{28C21CC0-FDD3-D713-FAD1-F704B13A6095}"/>
                </a:ext>
              </a:extLst>
            </p:cNvPr>
            <p:cNvPicPr>
              <a:picLocks noChangeAspect="1" noChangeArrowheads="1"/>
            </p:cNvPicPr>
            <p:nvPr/>
          </p:nvPicPr>
          <p:blipFill>
            <a:blip r:embed="rId3" cstate="print"/>
            <a:srcRect/>
            <a:stretch>
              <a:fillRect/>
            </a:stretch>
          </p:blipFill>
          <p:spPr bwMode="auto">
            <a:xfrm>
              <a:off x="0" y="0"/>
              <a:ext cx="284" cy="384"/>
            </a:xfrm>
            <a:prstGeom prst="rect">
              <a:avLst/>
            </a:prstGeom>
            <a:noFill/>
            <a:ln>
              <a:noFill/>
            </a:ln>
          </p:spPr>
        </p:pic>
        <p:sp>
          <p:nvSpPr>
            <p:cNvPr id="10" name="AutoShape 8">
              <a:extLst>
                <a:ext uri="{FF2B5EF4-FFF2-40B4-BE49-F238E27FC236}">
                  <a16:creationId xmlns:a16="http://schemas.microsoft.com/office/drawing/2014/main" id="{F83D1F56-4A67-ED31-DB28-38A422A05680}"/>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36576" tIns="36576" rIns="36576" bIns="36576" anchor="t" anchorCtr="0" upright="1">
              <a:noAutofit/>
            </a:bodyPr>
            <a:lstStyle/>
            <a:p>
              <a:endParaRPr lang="fr-MC"/>
            </a:p>
          </p:txBody>
        </p:sp>
        <p:sp>
          <p:nvSpPr>
            <p:cNvPr id="11" name="AutoShape 9">
              <a:extLst>
                <a:ext uri="{FF2B5EF4-FFF2-40B4-BE49-F238E27FC236}">
                  <a16:creationId xmlns:a16="http://schemas.microsoft.com/office/drawing/2014/main" id="{6312C8BA-44BD-723C-948A-01DAE72C00C6}"/>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91440" tIns="45720" rIns="91440" bIns="45720" anchor="t" anchorCtr="0" upright="1">
              <a:noAutofit/>
            </a:bodyPr>
            <a:lstStyle/>
            <a:p>
              <a:endParaRPr lang="fr-MC"/>
            </a:p>
          </p:txBody>
        </p:sp>
      </p:grpSp>
      <p:sp>
        <p:nvSpPr>
          <p:cNvPr id="4" name="ZoneTexte 3">
            <a:extLst>
              <a:ext uri="{FF2B5EF4-FFF2-40B4-BE49-F238E27FC236}">
                <a16:creationId xmlns:a16="http://schemas.microsoft.com/office/drawing/2014/main" id="{D5832A45-08D5-790F-DA10-96D15DB3964F}"/>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extLst>
      <p:ext uri="{BB962C8B-B14F-4D97-AF65-F5344CB8AC3E}">
        <p14:creationId xmlns:p14="http://schemas.microsoft.com/office/powerpoint/2010/main" val="2584052063"/>
      </p:ext>
    </p:extLst>
  </p:cSld>
  <p:clrMapOvr>
    <a:masterClrMapping/>
  </p:clrMapOvr>
  <p:transition>
    <p:split orient="vert" dir="in"/>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165101"/>
            <a:ext cx="10058400" cy="723900"/>
          </a:xfrm>
        </p:spPr>
        <p:txBody>
          <a:bodyPr/>
          <a:lstStyle/>
          <a:p>
            <a:pPr algn="ctr"/>
            <a:r>
              <a:rPr lang="fr-FR" dirty="0">
                <a:latin typeface="Tahoma" pitchFamily="34" charset="0"/>
                <a:ea typeface="Tahoma" pitchFamily="34" charset="0"/>
                <a:cs typeface="Tahoma" pitchFamily="34" charset="0"/>
              </a:rPr>
              <a:t>CONCLUSION</a:t>
            </a:r>
          </a:p>
        </p:txBody>
      </p:sp>
      <p:pic>
        <p:nvPicPr>
          <p:cNvPr id="5" name="Picture 2" descr="Les 17 objectifs de développement durable">
            <a:extLst>
              <a:ext uri="{FF2B5EF4-FFF2-40B4-BE49-F238E27FC236}">
                <a16:creationId xmlns:a16="http://schemas.microsoft.com/office/drawing/2014/main" id="{A484D0EC-EF3B-6380-B157-172FEBAB5D1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2528" y="1684564"/>
            <a:ext cx="4785537" cy="319434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4">
            <a:extLst>
              <a:ext uri="{FF2B5EF4-FFF2-40B4-BE49-F238E27FC236}">
                <a16:creationId xmlns:a16="http://schemas.microsoft.com/office/drawing/2014/main" id="{FF64D07B-7607-A456-202D-5A1E912D717B}"/>
              </a:ext>
            </a:extLst>
          </p:cNvPr>
          <p:cNvSpPr txBox="1"/>
          <p:nvPr/>
        </p:nvSpPr>
        <p:spPr>
          <a:xfrm>
            <a:off x="5268065" y="960120"/>
            <a:ext cx="6752485" cy="5231129"/>
          </a:xfrm>
          <a:prstGeom prst="rect">
            <a:avLst/>
          </a:prstGeom>
        </p:spPr>
        <p:txBody>
          <a:bodyPr vert="horz" lIns="0" tIns="45720" rIns="0" bIns="45720" rtlCol="0">
            <a:normAutofit fontScale="85000" lnSpcReduction="20000"/>
          </a:bodyPr>
          <a:lstStyle/>
          <a:p>
            <a:pPr algn="just">
              <a:lnSpc>
                <a:spcPct val="150000"/>
              </a:lnSpc>
              <a:buClr>
                <a:srgbClr val="002060"/>
              </a:buClr>
            </a:pPr>
            <a:r>
              <a:rPr lang="fr-FR" sz="2600" dirty="0">
                <a:latin typeface="Tahoma" panose="020B0604030504040204" pitchFamily="34" charset="0"/>
                <a:ea typeface="Tahoma" panose="020B0604030504040204" pitchFamily="34" charset="0"/>
                <a:cs typeface="Tahoma" panose="020B0604030504040204" pitchFamily="34" charset="0"/>
              </a:rPr>
              <a:t>	Le volontariat est une Solution à l’éradication de la pauvreté, de l’analphabétisme ou du déficit d’assistance médical, par une amélioration de l’offre de services sociaux de base  et l’impulsion du développement communautaires participatif. Force est donc de reconnaitre que la structure opérationnelle qui le met en œuvre nécessite des garanties idoines pour optimiser les résultats en s’arrimant aux ODD, à la SND 30, offrant la possibilité de se mettre au service de l’intérêt général et pour les générations futures. </a:t>
            </a:r>
          </a:p>
          <a:p>
            <a:pPr algn="just" defTabSz="914400">
              <a:lnSpc>
                <a:spcPct val="150000"/>
              </a:lnSpc>
              <a:spcAft>
                <a:spcPts val="600"/>
              </a:spcAft>
              <a:buClr>
                <a:schemeClr val="accent1"/>
              </a:buClr>
              <a:buFont typeface="Calibri" panose="020F0502020204030204" pitchFamily="34" charset="0"/>
            </a:pPr>
            <a:endParaRPr lang="fr-FR" sz="2400" dirty="0">
              <a:solidFill>
                <a:schemeClr val="tx1">
                  <a:lumMod val="75000"/>
                  <a:lumOff val="25000"/>
                </a:schemeClr>
              </a:solidFill>
              <a:latin typeface="Aptos" panose="020B0004020202020204" pitchFamily="34" charset="0"/>
            </a:endParaRPr>
          </a:p>
          <a:p>
            <a:pPr algn="just" defTabSz="914400">
              <a:lnSpc>
                <a:spcPct val="150000"/>
              </a:lnSpc>
              <a:spcAft>
                <a:spcPts val="600"/>
              </a:spcAft>
              <a:buClr>
                <a:schemeClr val="accent1"/>
              </a:buClr>
              <a:buFont typeface="Calibri" panose="020F0502020204030204" pitchFamily="34" charset="0"/>
            </a:pPr>
            <a:endParaRPr lang="fr-FR" sz="2400" dirty="0">
              <a:solidFill>
                <a:schemeClr val="tx1">
                  <a:lumMod val="75000"/>
                  <a:lumOff val="25000"/>
                </a:schemeClr>
              </a:solidFill>
              <a:latin typeface="Aptos" panose="020B0004020202020204" pitchFamily="34" charset="0"/>
            </a:endParaRPr>
          </a:p>
          <a:p>
            <a:pPr algn="just" defTabSz="914400">
              <a:lnSpc>
                <a:spcPct val="150000"/>
              </a:lnSpc>
              <a:spcAft>
                <a:spcPts val="600"/>
              </a:spcAft>
              <a:buClr>
                <a:schemeClr val="accent1"/>
              </a:buClr>
              <a:buFont typeface="Calibri" panose="020F0502020204030204" pitchFamily="34" charset="0"/>
            </a:pPr>
            <a:endParaRPr lang="en-US" sz="2400" dirty="0">
              <a:solidFill>
                <a:schemeClr val="tx1">
                  <a:lumMod val="75000"/>
                  <a:lumOff val="25000"/>
                </a:schemeClr>
              </a:solidFill>
              <a:latin typeface="Aptos" panose="020B0004020202020204" pitchFamily="34" charset="0"/>
            </a:endParaRPr>
          </a:p>
        </p:txBody>
      </p:sp>
      <p:grpSp>
        <p:nvGrpSpPr>
          <p:cNvPr id="6" name="Groupe 5">
            <a:extLst>
              <a:ext uri="{FF2B5EF4-FFF2-40B4-BE49-F238E27FC236}">
                <a16:creationId xmlns:a16="http://schemas.microsoft.com/office/drawing/2014/main" id="{0C2083AA-9F4C-91C3-B497-1927F3822F98}"/>
              </a:ext>
            </a:extLst>
          </p:cNvPr>
          <p:cNvGrpSpPr>
            <a:grpSpLocks/>
          </p:cNvGrpSpPr>
          <p:nvPr/>
        </p:nvGrpSpPr>
        <p:grpSpPr bwMode="auto">
          <a:xfrm>
            <a:off x="121920" y="106680"/>
            <a:ext cx="853440" cy="853440"/>
            <a:chOff x="0" y="0"/>
            <a:chExt cx="284" cy="384"/>
          </a:xfrm>
        </p:grpSpPr>
        <p:pic>
          <p:nvPicPr>
            <p:cNvPr id="7" name="Picture 7">
              <a:extLst>
                <a:ext uri="{FF2B5EF4-FFF2-40B4-BE49-F238E27FC236}">
                  <a16:creationId xmlns:a16="http://schemas.microsoft.com/office/drawing/2014/main" id="{28C21CC0-FDD3-D713-FAD1-F704B13A6095}"/>
                </a:ext>
              </a:extLst>
            </p:cNvPr>
            <p:cNvPicPr>
              <a:picLocks noChangeAspect="1" noChangeArrowheads="1"/>
            </p:cNvPicPr>
            <p:nvPr/>
          </p:nvPicPr>
          <p:blipFill>
            <a:blip r:embed="rId3" cstate="print"/>
            <a:srcRect/>
            <a:stretch>
              <a:fillRect/>
            </a:stretch>
          </p:blipFill>
          <p:spPr bwMode="auto">
            <a:xfrm>
              <a:off x="0" y="0"/>
              <a:ext cx="284" cy="384"/>
            </a:xfrm>
            <a:prstGeom prst="rect">
              <a:avLst/>
            </a:prstGeom>
            <a:noFill/>
            <a:ln>
              <a:noFill/>
            </a:ln>
          </p:spPr>
        </p:pic>
        <p:sp>
          <p:nvSpPr>
            <p:cNvPr id="8" name="AutoShape 8">
              <a:extLst>
                <a:ext uri="{FF2B5EF4-FFF2-40B4-BE49-F238E27FC236}">
                  <a16:creationId xmlns:a16="http://schemas.microsoft.com/office/drawing/2014/main" id="{F83D1F56-4A67-ED31-DB28-38A422A05680}"/>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36576" tIns="36576" rIns="36576" bIns="36576" anchor="t" anchorCtr="0" upright="1">
              <a:noAutofit/>
            </a:bodyPr>
            <a:lstStyle/>
            <a:p>
              <a:endParaRPr lang="fr-MC"/>
            </a:p>
          </p:txBody>
        </p:sp>
        <p:sp>
          <p:nvSpPr>
            <p:cNvPr id="9" name="AutoShape 9">
              <a:extLst>
                <a:ext uri="{FF2B5EF4-FFF2-40B4-BE49-F238E27FC236}">
                  <a16:creationId xmlns:a16="http://schemas.microsoft.com/office/drawing/2014/main" id="{6312C8BA-44BD-723C-948A-01DAE72C00C6}"/>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91440" tIns="45720" rIns="91440" bIns="45720" anchor="t" anchorCtr="0" upright="1">
              <a:noAutofit/>
            </a:bodyPr>
            <a:lstStyle/>
            <a:p>
              <a:endParaRPr lang="fr-MC"/>
            </a:p>
          </p:txBody>
        </p:sp>
      </p:grpSp>
      <p:pic>
        <p:nvPicPr>
          <p:cNvPr id="10" name="Image 9">
            <a:extLst>
              <a:ext uri="{FF2B5EF4-FFF2-40B4-BE49-F238E27FC236}">
                <a16:creationId xmlns:a16="http://schemas.microsoft.com/office/drawing/2014/main" id="{BF09B487-1C67-DE6E-A661-59543643D1CF}"/>
              </a:ext>
            </a:extLst>
          </p:cNvPr>
          <p:cNvPicPr>
            <a:picLocks noChangeAspect="1"/>
          </p:cNvPicPr>
          <p:nvPr/>
        </p:nvPicPr>
        <p:blipFill>
          <a:blip r:embed="rId4" cstate="print"/>
          <a:stretch>
            <a:fillRect/>
          </a:stretch>
        </p:blipFill>
        <p:spPr>
          <a:xfrm>
            <a:off x="10845747" y="0"/>
            <a:ext cx="1346253" cy="1219199"/>
          </a:xfrm>
          <a:prstGeom prst="rect">
            <a:avLst/>
          </a:prstGeom>
        </p:spPr>
      </p:pic>
      <p:sp>
        <p:nvSpPr>
          <p:cNvPr id="12" name="ZoneTexte 11">
            <a:extLst>
              <a:ext uri="{FF2B5EF4-FFF2-40B4-BE49-F238E27FC236}">
                <a16:creationId xmlns:a16="http://schemas.microsoft.com/office/drawing/2014/main" id="{2DDDB18F-040B-0D3D-BC4A-09BB3173AE57}"/>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3CFC9789-57F4-4B9C-ABAA-6F7C8BADC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sp>
        <p:nvSpPr>
          <p:cNvPr id="40" name="Rectangle 39">
            <a:extLst>
              <a:ext uri="{FF2B5EF4-FFF2-40B4-BE49-F238E27FC236}">
                <a16:creationId xmlns:a16="http://schemas.microsoft.com/office/drawing/2014/main" id="{9B54F538-07DE-4652-B506-5D16E3EBBB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cxnSp>
        <p:nvCxnSpPr>
          <p:cNvPr id="42" name="Straight Connector 41">
            <a:extLst>
              <a:ext uri="{FF2B5EF4-FFF2-40B4-BE49-F238E27FC236}">
                <a16:creationId xmlns:a16="http://schemas.microsoft.com/office/drawing/2014/main" id="{03D56195-A6AC-4958-8B87-F7D009353E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44" name="Rectangle 43">
            <a:extLst>
              <a:ext uri="{FF2B5EF4-FFF2-40B4-BE49-F238E27FC236}">
                <a16:creationId xmlns:a16="http://schemas.microsoft.com/office/drawing/2014/main" id="{038B8727-D318-4B70-B353-C390602FF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1B0C8367-28B6-4EF1-B182-01BEC9872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sp>
        <p:nvSpPr>
          <p:cNvPr id="6" name="Title 5">
            <a:extLst>
              <a:ext uri="{FF2B5EF4-FFF2-40B4-BE49-F238E27FC236}">
                <a16:creationId xmlns:a16="http://schemas.microsoft.com/office/drawing/2014/main" id="{AB0C4898-C78C-78D3-E07C-94A8FC7A8D83}"/>
              </a:ext>
            </a:extLst>
          </p:cNvPr>
          <p:cNvSpPr>
            <a:spLocks noGrp="1"/>
          </p:cNvSpPr>
          <p:nvPr>
            <p:ph type="title"/>
          </p:nvPr>
        </p:nvSpPr>
        <p:spPr>
          <a:xfrm>
            <a:off x="492370" y="516836"/>
            <a:ext cx="3084844" cy="1791968"/>
          </a:xfrm>
        </p:spPr>
        <p:txBody>
          <a:bodyPr vert="horz" lIns="91440" tIns="45720" rIns="91440" bIns="45720" rtlCol="0" anchor="b">
            <a:normAutofit/>
          </a:bodyPr>
          <a:lstStyle/>
          <a:p>
            <a:r>
              <a:rPr lang="en-US" b="1" dirty="0"/>
              <a:t>MERCI POUR VOTRE AIMABLE ATTENTION</a:t>
            </a:r>
          </a:p>
        </p:txBody>
      </p:sp>
      <p:sp>
        <p:nvSpPr>
          <p:cNvPr id="9" name="TextBox 8">
            <a:extLst>
              <a:ext uri="{FF2B5EF4-FFF2-40B4-BE49-F238E27FC236}">
                <a16:creationId xmlns:a16="http://schemas.microsoft.com/office/drawing/2014/main" id="{CE9E77BC-6A36-1292-4137-A38FA67006AB}"/>
              </a:ext>
            </a:extLst>
          </p:cNvPr>
          <p:cNvSpPr txBox="1"/>
          <p:nvPr/>
        </p:nvSpPr>
        <p:spPr>
          <a:xfrm>
            <a:off x="492371" y="2329950"/>
            <a:ext cx="3084844" cy="3335519"/>
          </a:xfrm>
          <a:prstGeom prst="rect">
            <a:avLst/>
          </a:prstGeom>
        </p:spPr>
        <p:txBody>
          <a:bodyPr vert="horz" lIns="0" tIns="45720" rIns="0" bIns="45720" rtlCol="0">
            <a:normAutofit lnSpcReduction="10000"/>
          </a:bodyPr>
          <a:lstStyle/>
          <a:p>
            <a:pPr defTabSz="914400">
              <a:lnSpc>
                <a:spcPct val="90000"/>
              </a:lnSpc>
              <a:spcAft>
                <a:spcPts val="600"/>
              </a:spcAft>
              <a:buClr>
                <a:schemeClr val="accent1"/>
              </a:buClr>
            </a:pPr>
            <a:r>
              <a:rPr lang="en-US" sz="2000" b="1" dirty="0" err="1">
                <a:solidFill>
                  <a:schemeClr val="bg1"/>
                </a:solidFill>
                <a:latin typeface="Aptos" panose="020B0004020202020204" pitchFamily="34" charset="0"/>
              </a:rPr>
              <a:t>Téléphone</a:t>
            </a:r>
            <a:r>
              <a:rPr lang="en-US" sz="2000" b="1" dirty="0">
                <a:solidFill>
                  <a:schemeClr val="bg1"/>
                </a:solidFill>
                <a:latin typeface="Aptos" panose="020B0004020202020204" pitchFamily="34" charset="0"/>
              </a:rPr>
              <a:t> :</a:t>
            </a:r>
            <a:r>
              <a:rPr lang="en-US" sz="2000" dirty="0">
                <a:solidFill>
                  <a:schemeClr val="bg1"/>
                </a:solidFill>
                <a:latin typeface="Aptos" panose="020B0004020202020204" pitchFamily="34" charset="0"/>
              </a:rPr>
              <a:t> </a:t>
            </a:r>
          </a:p>
          <a:p>
            <a:pPr marL="800100" lvl="1" indent="-342900" defTabSz="914400">
              <a:lnSpc>
                <a:spcPct val="90000"/>
              </a:lnSpc>
              <a:spcAft>
                <a:spcPts val="600"/>
              </a:spcAft>
              <a:buClr>
                <a:schemeClr val="accent1"/>
              </a:buClr>
              <a:buFont typeface="Wingdings" panose="05000000000000000000" pitchFamily="2" charset="2"/>
              <a:buChar char="§"/>
            </a:pPr>
            <a:r>
              <a:rPr lang="en-US" sz="2000" dirty="0">
                <a:solidFill>
                  <a:schemeClr val="bg1"/>
                </a:solidFill>
                <a:latin typeface="Aptos" panose="020B0004020202020204" pitchFamily="34" charset="0"/>
              </a:rPr>
              <a:t>222 233 796 </a:t>
            </a:r>
          </a:p>
          <a:p>
            <a:pPr marL="800100" lvl="1" indent="-342900" defTabSz="914400">
              <a:lnSpc>
                <a:spcPct val="90000"/>
              </a:lnSpc>
              <a:spcAft>
                <a:spcPts val="600"/>
              </a:spcAft>
              <a:buClr>
                <a:schemeClr val="accent1"/>
              </a:buClr>
              <a:buFont typeface="Wingdings" panose="05000000000000000000" pitchFamily="2" charset="2"/>
              <a:buChar char="§"/>
            </a:pPr>
            <a:r>
              <a:rPr lang="en-US" sz="2000" dirty="0">
                <a:solidFill>
                  <a:schemeClr val="bg1"/>
                </a:solidFill>
                <a:latin typeface="Aptos" panose="020B0004020202020204" pitchFamily="34" charset="0"/>
              </a:rPr>
              <a:t>696 340 456  </a:t>
            </a:r>
          </a:p>
          <a:p>
            <a:pPr marL="800100" lvl="1" indent="-342900" defTabSz="914400">
              <a:lnSpc>
                <a:spcPct val="90000"/>
              </a:lnSpc>
              <a:spcAft>
                <a:spcPts val="600"/>
              </a:spcAft>
              <a:buClr>
                <a:schemeClr val="accent1"/>
              </a:buClr>
              <a:buFont typeface="Wingdings" panose="05000000000000000000" pitchFamily="2" charset="2"/>
              <a:buChar char="§"/>
            </a:pPr>
            <a:r>
              <a:rPr lang="en-US" sz="2000" dirty="0">
                <a:solidFill>
                  <a:schemeClr val="bg1"/>
                </a:solidFill>
                <a:latin typeface="Aptos" panose="020B0004020202020204" pitchFamily="34" charset="0"/>
              </a:rPr>
              <a:t>699 179 271</a:t>
            </a:r>
          </a:p>
          <a:p>
            <a:pPr defTabSz="914400">
              <a:lnSpc>
                <a:spcPct val="90000"/>
              </a:lnSpc>
              <a:spcAft>
                <a:spcPts val="600"/>
              </a:spcAft>
              <a:buClr>
                <a:schemeClr val="accent1"/>
              </a:buClr>
            </a:pPr>
            <a:endParaRPr lang="en-US" sz="2000" b="1" dirty="0">
              <a:solidFill>
                <a:schemeClr val="bg1"/>
              </a:solidFill>
              <a:latin typeface="Aptos" panose="020B0004020202020204" pitchFamily="34" charset="0"/>
            </a:endParaRPr>
          </a:p>
          <a:p>
            <a:pPr defTabSz="914400">
              <a:lnSpc>
                <a:spcPct val="90000"/>
              </a:lnSpc>
              <a:spcAft>
                <a:spcPts val="600"/>
              </a:spcAft>
              <a:buClr>
                <a:schemeClr val="accent1"/>
              </a:buClr>
            </a:pPr>
            <a:r>
              <a:rPr lang="en-US" sz="2000" b="1" dirty="0">
                <a:solidFill>
                  <a:schemeClr val="bg1"/>
                </a:solidFill>
                <a:latin typeface="Aptos" panose="020B0004020202020204" pitchFamily="34" charset="0"/>
              </a:rPr>
              <a:t>Email : pnvminjec@yahoo.com</a:t>
            </a:r>
            <a:r>
              <a:rPr lang="en-US" sz="2000" dirty="0">
                <a:solidFill>
                  <a:schemeClr val="bg1"/>
                </a:solidFill>
                <a:latin typeface="Aptos" panose="020B0004020202020204" pitchFamily="34" charset="0"/>
              </a:rPr>
              <a:t> </a:t>
            </a:r>
          </a:p>
          <a:p>
            <a:pPr defTabSz="914400">
              <a:lnSpc>
                <a:spcPct val="90000"/>
              </a:lnSpc>
              <a:spcAft>
                <a:spcPts val="600"/>
              </a:spcAft>
              <a:buClr>
                <a:schemeClr val="accent1"/>
              </a:buClr>
            </a:pPr>
            <a:r>
              <a:rPr lang="en-US" sz="2000" dirty="0">
                <a:solidFill>
                  <a:schemeClr val="bg1"/>
                </a:solidFill>
                <a:latin typeface="Aptos" panose="020B0004020202020204" pitchFamily="34" charset="0"/>
              </a:rPr>
              <a:t>Site Web: WWW. Pnvcameroun.cm</a:t>
            </a:r>
          </a:p>
          <a:p>
            <a:pPr defTabSz="914400">
              <a:lnSpc>
                <a:spcPct val="90000"/>
              </a:lnSpc>
              <a:spcAft>
                <a:spcPts val="600"/>
              </a:spcAft>
              <a:buClr>
                <a:schemeClr val="accent1"/>
              </a:buClr>
            </a:pPr>
            <a:r>
              <a:rPr lang="en-US" sz="2000" b="1" dirty="0" err="1">
                <a:solidFill>
                  <a:schemeClr val="bg1"/>
                </a:solidFill>
                <a:latin typeface="Aptos" panose="020B0004020202020204" pitchFamily="34" charset="0"/>
              </a:rPr>
              <a:t>Facebook</a:t>
            </a:r>
            <a:r>
              <a:rPr lang="en-US" sz="2000" b="1" dirty="0">
                <a:solidFill>
                  <a:schemeClr val="bg1"/>
                </a:solidFill>
                <a:latin typeface="Aptos" panose="020B0004020202020204" pitchFamily="34" charset="0"/>
              </a:rPr>
              <a:t> :</a:t>
            </a:r>
            <a:r>
              <a:rPr lang="en-US" sz="2000" dirty="0">
                <a:solidFill>
                  <a:schemeClr val="bg1"/>
                </a:solidFill>
                <a:latin typeface="Aptos" panose="020B0004020202020204" pitchFamily="34" charset="0"/>
              </a:rPr>
              <a:t> PNV-CAMEROUN</a:t>
            </a:r>
          </a:p>
        </p:txBody>
      </p:sp>
      <p:sp>
        <p:nvSpPr>
          <p:cNvPr id="48" name="Rectangle 47">
            <a:extLst>
              <a:ext uri="{FF2B5EF4-FFF2-40B4-BE49-F238E27FC236}">
                <a16:creationId xmlns:a16="http://schemas.microsoft.com/office/drawing/2014/main" id="{649E3F4C-17F5-49E4-B05F-80C6B348A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pic>
        <p:nvPicPr>
          <p:cNvPr id="10" name="Image 9">
            <a:extLst>
              <a:ext uri="{FF2B5EF4-FFF2-40B4-BE49-F238E27FC236}">
                <a16:creationId xmlns:a16="http://schemas.microsoft.com/office/drawing/2014/main" id="{E9B0C44D-C5DD-03BF-95D9-B1C17F8AA836}"/>
              </a:ext>
            </a:extLst>
          </p:cNvPr>
          <p:cNvPicPr>
            <a:picLocks noChangeAspect="1"/>
          </p:cNvPicPr>
          <p:nvPr/>
        </p:nvPicPr>
        <p:blipFill>
          <a:blip r:embed="rId2"/>
          <a:stretch>
            <a:fillRect/>
          </a:stretch>
        </p:blipFill>
        <p:spPr>
          <a:xfrm>
            <a:off x="6188088" y="1291082"/>
            <a:ext cx="3473269" cy="3145472"/>
          </a:xfrm>
          <a:prstGeom prst="rect">
            <a:avLst/>
          </a:prstGeom>
        </p:spPr>
      </p:pic>
      <p:sp>
        <p:nvSpPr>
          <p:cNvPr id="2" name="TextBox 5">
            <a:extLst>
              <a:ext uri="{FF2B5EF4-FFF2-40B4-BE49-F238E27FC236}">
                <a16:creationId xmlns:a16="http://schemas.microsoft.com/office/drawing/2014/main" id="{A7015A22-C54D-C86D-2662-30DC93EC8241}"/>
              </a:ext>
            </a:extLst>
          </p:cNvPr>
          <p:cNvSpPr txBox="1"/>
          <p:nvPr/>
        </p:nvSpPr>
        <p:spPr>
          <a:xfrm>
            <a:off x="5685" y="5972830"/>
            <a:ext cx="3917107" cy="769441"/>
          </a:xfrm>
          <a:prstGeom prst="rect">
            <a:avLst/>
          </a:prstGeom>
          <a:noFill/>
        </p:spPr>
        <p:txBody>
          <a:bodyPr wrap="square">
            <a:spAutoFit/>
          </a:bodyPr>
          <a:lstStyle/>
          <a:p>
            <a:pPr algn="ctr"/>
            <a:r>
              <a:rPr lang="fr-FR" sz="2200" b="1" dirty="0">
                <a:solidFill>
                  <a:schemeClr val="bg1"/>
                </a:solidFill>
              </a:rPr>
              <a:t> PALAIS DES CONGRES-14 JANVIER 2026</a:t>
            </a:r>
            <a:endParaRPr lang="en-CA" sz="2200" b="1" dirty="0">
              <a:solidFill>
                <a:schemeClr val="bg1"/>
              </a:solidFill>
            </a:endParaRPr>
          </a:p>
        </p:txBody>
      </p:sp>
    </p:spTree>
    <p:extLst>
      <p:ext uri="{BB962C8B-B14F-4D97-AF65-F5344CB8AC3E}">
        <p14:creationId xmlns:p14="http://schemas.microsoft.com/office/powerpoint/2010/main" val="32612562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19026" y="426179"/>
            <a:ext cx="3787948" cy="864096"/>
          </a:xfrm>
        </p:spPr>
        <p:txBody>
          <a:bodyPr>
            <a:normAutofit/>
          </a:bodyPr>
          <a:lstStyle/>
          <a:p>
            <a:pPr algn="ctr"/>
            <a:r>
              <a:rPr lang="fr-FR" sz="4000" b="1" u="sng" dirty="0">
                <a:ln w="0"/>
                <a:solidFill>
                  <a:schemeClr val="tx1"/>
                </a:solidFill>
                <a:effectLst>
                  <a:outerShdw blurRad="38100" dist="25400" dir="5400000" algn="ctr" rotWithShape="0">
                    <a:srgbClr val="6E747A">
                      <a:alpha val="43000"/>
                    </a:srgbClr>
                  </a:outerShdw>
                </a:effectLst>
                <a:latin typeface="Tahoma" panose="020B0604030504040204" pitchFamily="34" charset="0"/>
                <a:ea typeface="Tahoma" panose="020B0604030504040204" pitchFamily="34" charset="0"/>
                <a:cs typeface="Tahoma" panose="020B0604030504040204" pitchFamily="34" charset="0"/>
              </a:rPr>
              <a:t>PLAN</a:t>
            </a:r>
          </a:p>
        </p:txBody>
      </p:sp>
      <p:sp>
        <p:nvSpPr>
          <p:cNvPr id="3" name="Espace réservé du contenu 2"/>
          <p:cNvSpPr>
            <a:spLocks noGrp="1"/>
          </p:cNvSpPr>
          <p:nvPr>
            <p:ph idx="1"/>
          </p:nvPr>
        </p:nvSpPr>
        <p:spPr>
          <a:xfrm>
            <a:off x="624840" y="1701089"/>
            <a:ext cx="10713719" cy="5291566"/>
          </a:xfrm>
        </p:spPr>
        <p:txBody>
          <a:bodyPr>
            <a:normAutofit/>
            <a:scene3d>
              <a:camera prst="orthographicFront"/>
              <a:lightRig rig="soft" dir="t">
                <a:rot lat="0" lon="0" rev="15600000"/>
              </a:lightRig>
            </a:scene3d>
            <a:sp3d extrusionH="57150" prstMaterial="softEdge">
              <a:bevelT w="25400" h="38100"/>
            </a:sp3d>
          </a:bodyPr>
          <a:lstStyle/>
          <a:p>
            <a:pPr marL="0" indent="0">
              <a:buClr>
                <a:schemeClr val="accent2"/>
              </a:buClr>
            </a:pPr>
            <a:r>
              <a:rPr lang="fr-FR" sz="2400" dirty="0">
                <a:ln w="0"/>
                <a:solidFill>
                  <a:schemeClr val="tx1"/>
                </a:solidFill>
                <a:effectLst>
                  <a:outerShdw blurRad="38100" dist="25400" dir="5400000" algn="ctr" rotWithShape="0">
                    <a:srgbClr val="6E747A">
                      <a:alpha val="43000"/>
                    </a:srgbClr>
                  </a:outerShdw>
                </a:effectLst>
                <a:latin typeface="Times New Roman" panose="02020603050405020304" pitchFamily="18" charset="0"/>
                <a:ea typeface="Tahoma" panose="020B0604030504040204" pitchFamily="34" charset="0"/>
                <a:cs typeface="Times New Roman" panose="02020603050405020304" pitchFamily="18" charset="0"/>
              </a:rPr>
              <a:t>INTRODUCTION</a:t>
            </a:r>
          </a:p>
          <a:p>
            <a:pPr marL="0" indent="0">
              <a:buClr>
                <a:schemeClr val="tx1"/>
              </a:buClr>
            </a:pPr>
            <a:endParaRPr lang="fr-FR" sz="100" dirty="0">
              <a:ln w="0"/>
              <a:solidFill>
                <a:schemeClr val="tx1"/>
              </a:solidFill>
              <a:effectLst>
                <a:outerShdw blurRad="38100" dist="25400" dir="5400000" algn="ctr" rotWithShape="0">
                  <a:srgbClr val="6E747A">
                    <a:alpha val="43000"/>
                  </a:srgbClr>
                </a:outerShdw>
              </a:effectLst>
              <a:latin typeface="Times New Roman" panose="02020603050405020304" pitchFamily="18" charset="0"/>
              <a:ea typeface="Tahoma" panose="020B0604030504040204" pitchFamily="34" charset="0"/>
              <a:cs typeface="Times New Roman" panose="02020603050405020304" pitchFamily="18" charset="0"/>
            </a:endParaRPr>
          </a:p>
          <a:p>
            <a:pPr marL="514350" indent="-514350">
              <a:buClr>
                <a:schemeClr val="tx1"/>
              </a:buClr>
              <a:buAutoNum type="romanUcPeriod"/>
            </a:pPr>
            <a:r>
              <a:rPr lang="fr-FR" sz="2400" dirty="0">
                <a:ln w="0"/>
                <a:solidFill>
                  <a:schemeClr val="tx1"/>
                </a:solidFill>
                <a:effectLst>
                  <a:outerShdw blurRad="38100" dist="25400" dir="5400000" algn="ctr" rotWithShape="0">
                    <a:srgbClr val="6E747A">
                      <a:alpha val="43000"/>
                    </a:srgbClr>
                  </a:outerShdw>
                </a:effectLst>
                <a:latin typeface="Times New Roman" panose="02020603050405020304" pitchFamily="18" charset="0"/>
                <a:ea typeface="Tahoma" panose="020B0604030504040204" pitchFamily="34" charset="0"/>
                <a:cs typeface="Times New Roman" panose="02020603050405020304" pitchFamily="18" charset="0"/>
              </a:rPr>
              <a:t>ORGANISATION STRUCTURELLE</a:t>
            </a:r>
          </a:p>
          <a:p>
            <a:pPr marL="514350" indent="-514350">
              <a:buClr>
                <a:schemeClr val="tx1"/>
              </a:buClr>
              <a:buAutoNum type="romanUcPeriod"/>
            </a:pPr>
            <a:r>
              <a:rPr lang="fr-FR"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ECOSYSTEME DU VOLONTARIAT AU CAMEROUN</a:t>
            </a:r>
            <a:endParaRPr lang="fr-FR" sz="2400" dirty="0">
              <a:ln w="0"/>
              <a:solidFill>
                <a:schemeClr val="tx1"/>
              </a:solidFill>
              <a:effectLst>
                <a:outerShdw blurRad="38100" dist="25400" dir="5400000" algn="ctr" rotWithShape="0">
                  <a:srgbClr val="6E747A">
                    <a:alpha val="43000"/>
                  </a:srgbClr>
                </a:outerShdw>
              </a:effectLst>
              <a:latin typeface="Times New Roman" panose="02020603050405020304" pitchFamily="18" charset="0"/>
              <a:ea typeface="Tahoma" panose="020B0604030504040204" pitchFamily="34" charset="0"/>
              <a:cs typeface="Times New Roman" panose="02020603050405020304" pitchFamily="18" charset="0"/>
            </a:endParaRPr>
          </a:p>
          <a:p>
            <a:pPr marL="514350" indent="-514350">
              <a:buClr>
                <a:schemeClr val="tx1"/>
              </a:buClr>
              <a:buAutoNum type="romanUcPeriod"/>
            </a:pPr>
            <a:r>
              <a:rPr lang="fr-FR"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DOMAINE D’INTERVENTION PRIORITAIRE</a:t>
            </a:r>
          </a:p>
          <a:p>
            <a:pPr marL="514350" indent="-514350">
              <a:buClr>
                <a:schemeClr val="tx1"/>
              </a:buClr>
              <a:buAutoNum type="romanUcPeriod"/>
            </a:pPr>
            <a:r>
              <a:rPr lang="fr-FR"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PARTENAIRES DE MISE EN ŒUVRE </a:t>
            </a:r>
          </a:p>
          <a:p>
            <a:pPr marL="514350" indent="-514350">
              <a:buClr>
                <a:schemeClr val="tx1"/>
              </a:buClr>
              <a:buAutoNum type="romanUcPeriod"/>
            </a:pPr>
            <a:r>
              <a:rPr lang="fr-FR"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BILAN </a:t>
            </a:r>
          </a:p>
          <a:p>
            <a:pPr marL="514350" indent="-514350">
              <a:buClr>
                <a:schemeClr val="tx1"/>
              </a:buClr>
              <a:buAutoNum type="romanUcPeriod"/>
            </a:pPr>
            <a:r>
              <a:rPr lang="fr-FR"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PERSPECTIVES </a:t>
            </a:r>
          </a:p>
          <a:p>
            <a:pPr marL="514350" indent="-514350">
              <a:buClr>
                <a:schemeClr val="tx1"/>
              </a:buClr>
              <a:buNone/>
            </a:pPr>
            <a:r>
              <a:rPr lang="fr-FR" sz="2400" dirty="0">
                <a:ln w="0"/>
                <a:solidFill>
                  <a:schemeClr val="tx1"/>
                </a:solidFill>
                <a:effectLst>
                  <a:outerShdw blurRad="38100" dist="25400" dir="5400000" algn="ctr" rotWithShape="0">
                    <a:srgbClr val="6E747A">
                      <a:alpha val="43000"/>
                    </a:srgbClr>
                  </a:outerShdw>
                </a:effectLst>
                <a:latin typeface="Times New Roman" panose="02020603050405020304" pitchFamily="18" charset="0"/>
                <a:ea typeface="Tahoma" panose="020B0604030504040204" pitchFamily="34" charset="0"/>
                <a:cs typeface="Times New Roman" panose="02020603050405020304" pitchFamily="18" charset="0"/>
              </a:rPr>
              <a:t>CONCLUSION</a:t>
            </a:r>
          </a:p>
          <a:p>
            <a:pPr marL="0" indent="0">
              <a:buClr>
                <a:schemeClr val="accent2"/>
              </a:buClr>
            </a:pPr>
            <a:endParaRPr lang="fr-FR" sz="2400" dirty="0">
              <a:ln/>
              <a:solidFill>
                <a:schemeClr val="accent4"/>
              </a:solidFill>
              <a:latin typeface="Times New Roman" panose="02020603050405020304" pitchFamily="18" charset="0"/>
              <a:cs typeface="Times New Roman" panose="02020603050405020304" pitchFamily="18" charset="0"/>
            </a:endParaRPr>
          </a:p>
          <a:p>
            <a:pPr marL="0" indent="0">
              <a:buClr>
                <a:srgbClr val="0070C0"/>
              </a:buClr>
            </a:pPr>
            <a:endParaRPr lang="fr-FR" sz="2400" dirty="0">
              <a:ln/>
              <a:solidFill>
                <a:schemeClr val="accent4"/>
              </a:solidFill>
              <a:latin typeface="Times New Roman" panose="02020603050405020304" pitchFamily="18" charset="0"/>
              <a:cs typeface="Times New Roman" panose="02020603050405020304" pitchFamily="18" charset="0"/>
            </a:endParaRPr>
          </a:p>
        </p:txBody>
      </p:sp>
      <p:grpSp>
        <p:nvGrpSpPr>
          <p:cNvPr id="4" name="Groupe 3">
            <a:extLst>
              <a:ext uri="{FF2B5EF4-FFF2-40B4-BE49-F238E27FC236}">
                <a16:creationId xmlns:a16="http://schemas.microsoft.com/office/drawing/2014/main" id="{0C2083AA-9F4C-91C3-B497-1927F3822F98}"/>
              </a:ext>
            </a:extLst>
          </p:cNvPr>
          <p:cNvGrpSpPr>
            <a:grpSpLocks/>
          </p:cNvGrpSpPr>
          <p:nvPr/>
        </p:nvGrpSpPr>
        <p:grpSpPr bwMode="auto">
          <a:xfrm>
            <a:off x="576079" y="426179"/>
            <a:ext cx="878903" cy="909393"/>
            <a:chOff x="0" y="0"/>
            <a:chExt cx="284" cy="384"/>
          </a:xfrm>
        </p:grpSpPr>
        <p:pic>
          <p:nvPicPr>
            <p:cNvPr id="5" name="Picture 7">
              <a:extLst>
                <a:ext uri="{FF2B5EF4-FFF2-40B4-BE49-F238E27FC236}">
                  <a16:creationId xmlns:a16="http://schemas.microsoft.com/office/drawing/2014/main" id="{28C21CC0-FDD3-D713-FAD1-F704B13A6095}"/>
                </a:ext>
              </a:extLst>
            </p:cNvPr>
            <p:cNvPicPr>
              <a:picLocks noChangeAspect="1" noChangeArrowheads="1"/>
            </p:cNvPicPr>
            <p:nvPr/>
          </p:nvPicPr>
          <p:blipFill>
            <a:blip r:embed="rId3" cstate="print"/>
            <a:srcRect/>
            <a:stretch>
              <a:fillRect/>
            </a:stretch>
          </p:blipFill>
          <p:spPr bwMode="auto">
            <a:xfrm>
              <a:off x="0" y="0"/>
              <a:ext cx="284" cy="384"/>
            </a:xfrm>
            <a:prstGeom prst="rect">
              <a:avLst/>
            </a:prstGeom>
            <a:noFill/>
            <a:ln>
              <a:noFill/>
            </a:ln>
          </p:spPr>
        </p:pic>
        <p:sp>
          <p:nvSpPr>
            <p:cNvPr id="6" name="AutoShape 8">
              <a:extLst>
                <a:ext uri="{FF2B5EF4-FFF2-40B4-BE49-F238E27FC236}">
                  <a16:creationId xmlns:a16="http://schemas.microsoft.com/office/drawing/2014/main" id="{F83D1F56-4A67-ED31-DB28-38A422A05680}"/>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27432" tIns="27432" rIns="27432" bIns="27432" anchor="t" anchorCtr="0" upright="1">
              <a:noAutofit/>
            </a:bodyPr>
            <a:lstStyle/>
            <a:p>
              <a:pPr defTabSz="342900"/>
              <a:endParaRPr lang="fr-MC" sz="1350">
                <a:solidFill>
                  <a:prstClr val="black"/>
                </a:solidFill>
                <a:latin typeface="Trebuchet MS" panose="020B0603020202020204"/>
              </a:endParaRPr>
            </a:p>
          </p:txBody>
        </p:sp>
        <p:sp>
          <p:nvSpPr>
            <p:cNvPr id="7" name="AutoShape 9">
              <a:extLst>
                <a:ext uri="{FF2B5EF4-FFF2-40B4-BE49-F238E27FC236}">
                  <a16:creationId xmlns:a16="http://schemas.microsoft.com/office/drawing/2014/main" id="{6312C8BA-44BD-723C-948A-01DAE72C00C6}"/>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68580" tIns="34290" rIns="68580" bIns="34290" anchor="t" anchorCtr="0" upright="1">
              <a:noAutofit/>
            </a:bodyPr>
            <a:lstStyle/>
            <a:p>
              <a:pPr defTabSz="342900"/>
              <a:endParaRPr lang="fr-MC" sz="1350">
                <a:solidFill>
                  <a:prstClr val="black"/>
                </a:solidFill>
                <a:latin typeface="Trebuchet MS" panose="020B0603020202020204"/>
              </a:endParaRPr>
            </a:p>
          </p:txBody>
        </p:sp>
      </p:grpSp>
      <p:pic>
        <p:nvPicPr>
          <p:cNvPr id="8" name="Image 7">
            <a:extLst>
              <a:ext uri="{FF2B5EF4-FFF2-40B4-BE49-F238E27FC236}">
                <a16:creationId xmlns:a16="http://schemas.microsoft.com/office/drawing/2014/main" id="{16C6255E-B4ED-474A-AD56-4CE053C6380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36657" y="277062"/>
            <a:ext cx="1152128" cy="1104320"/>
          </a:xfrm>
          <a:prstGeom prst="rect">
            <a:avLst/>
          </a:prstGeom>
          <a:noFill/>
          <a:ln>
            <a:noFill/>
          </a:ln>
        </p:spPr>
      </p:pic>
      <p:sp>
        <p:nvSpPr>
          <p:cNvPr id="10" name="ZoneTexte 9">
            <a:extLst>
              <a:ext uri="{FF2B5EF4-FFF2-40B4-BE49-F238E27FC236}">
                <a16:creationId xmlns:a16="http://schemas.microsoft.com/office/drawing/2014/main" id="{0AF60A32-E7E4-2691-4E26-5DB088E17DC6}"/>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extLst>
      <p:ext uri="{BB962C8B-B14F-4D97-AF65-F5344CB8AC3E}">
        <p14:creationId xmlns:p14="http://schemas.microsoft.com/office/powerpoint/2010/main" val="2946933708"/>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F9520-4737-4220-E28C-792C0EDAA17E}"/>
              </a:ext>
            </a:extLst>
          </p:cNvPr>
          <p:cNvSpPr>
            <a:spLocks noGrp="1"/>
          </p:cNvSpPr>
          <p:nvPr>
            <p:ph type="ctrTitle"/>
          </p:nvPr>
        </p:nvSpPr>
        <p:spPr>
          <a:xfrm>
            <a:off x="632316" y="2617101"/>
            <a:ext cx="10490200" cy="3616960"/>
          </a:xfrm>
        </p:spPr>
        <p:txBody>
          <a:bodyPr>
            <a:noAutofit/>
          </a:bodyPr>
          <a:lstStyle/>
          <a:p>
            <a:pPr algn="just">
              <a:lnSpc>
                <a:spcPct val="100000"/>
              </a:lnSpc>
            </a:pPr>
            <a:r>
              <a:rPr lang="fr-FR" sz="3000" dirty="0">
                <a:latin typeface="Times New Roman" panose="02020603050405020304" pitchFamily="18" charset="0"/>
                <a:ea typeface="Tahoma" pitchFamily="34" charset="0"/>
                <a:cs typeface="Times New Roman" panose="02020603050405020304" pitchFamily="18" charset="0"/>
              </a:rPr>
              <a:t>	Le PNV est le fruit d’un partenariat entre le Gouvernement de la République du Cameroun, le Système des Nations Unies, les Organisations internationales et la Société Civile nationale. </a:t>
            </a:r>
            <a:r>
              <a:rPr lang="fr-CA" sz="3000" dirty="0">
                <a:latin typeface="Times New Roman" panose="02020603050405020304" pitchFamily="18" charset="0"/>
                <a:ea typeface="Tahoma" pitchFamily="34" charset="0"/>
                <a:cs typeface="Times New Roman" panose="02020603050405020304" pitchFamily="18" charset="0"/>
              </a:rPr>
              <a:t>Suite à la validation de la stratégie nationale de volontariat en 2014 dont l’une des recommandations était de développer un dispositif fonctionnel de volontariat, l’avènement la loi N</a:t>
            </a:r>
            <a:r>
              <a:rPr lang="fr-CA" sz="3000" baseline="30000" dirty="0">
                <a:latin typeface="Times New Roman" panose="02020603050405020304" pitchFamily="18" charset="0"/>
                <a:ea typeface="Tahoma" pitchFamily="34" charset="0"/>
                <a:cs typeface="Times New Roman" panose="02020603050405020304" pitchFamily="18" charset="0"/>
              </a:rPr>
              <a:t>o</a:t>
            </a:r>
            <a:r>
              <a:rPr lang="fr-CA" sz="3000" dirty="0">
                <a:latin typeface="Times New Roman" panose="02020603050405020304" pitchFamily="18" charset="0"/>
                <a:ea typeface="Tahoma" pitchFamily="34" charset="0"/>
                <a:cs typeface="Times New Roman" panose="02020603050405020304" pitchFamily="18" charset="0"/>
              </a:rPr>
              <a:t> 2021/015 du 09 juillet 2021 portera organisation et promotion du volontariat au Cameroun, puis interviendra l’arrêté N</a:t>
            </a:r>
            <a:r>
              <a:rPr lang="fr-CA" sz="3000" baseline="30000" dirty="0">
                <a:latin typeface="Times New Roman" panose="02020603050405020304" pitchFamily="18" charset="0"/>
                <a:ea typeface="Tahoma" pitchFamily="34" charset="0"/>
                <a:cs typeface="Times New Roman" panose="02020603050405020304" pitchFamily="18" charset="0"/>
              </a:rPr>
              <a:t>o</a:t>
            </a:r>
            <a:r>
              <a:rPr lang="fr-CA" sz="3000" dirty="0">
                <a:latin typeface="Times New Roman" panose="02020603050405020304" pitchFamily="18" charset="0"/>
                <a:ea typeface="Tahoma" pitchFamily="34" charset="0"/>
                <a:cs typeface="Times New Roman" panose="02020603050405020304" pitchFamily="18" charset="0"/>
              </a:rPr>
              <a:t> 096/CAB/PM du 17 août 2023 portant création, organisation et fonctionnement du Programme National de Volontariat.</a:t>
            </a:r>
            <a:endParaRPr lang="en-CA" sz="3000" dirty="0">
              <a:latin typeface="Times New Roman" panose="02020603050405020304" pitchFamily="18" charset="0"/>
              <a:ea typeface="Tahoma" pitchFamily="34" charset="0"/>
              <a:cs typeface="Times New Roman" panose="02020603050405020304" pitchFamily="18" charset="0"/>
            </a:endParaRPr>
          </a:p>
        </p:txBody>
      </p:sp>
      <p:sp>
        <p:nvSpPr>
          <p:cNvPr id="20" name="Rectangle 19">
            <a:extLst>
              <a:ext uri="{FF2B5EF4-FFF2-40B4-BE49-F238E27FC236}">
                <a16:creationId xmlns:a16="http://schemas.microsoft.com/office/drawing/2014/main" id="{FD4FE8F0-C229-4917-A71C-E5F2CFE1D0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sp>
        <p:nvSpPr>
          <p:cNvPr id="22" name="Rectangle 21">
            <a:extLst>
              <a:ext uri="{FF2B5EF4-FFF2-40B4-BE49-F238E27FC236}">
                <a16:creationId xmlns:a16="http://schemas.microsoft.com/office/drawing/2014/main" id="{64640A8E-A5F8-4E2C-9ACF-D39888714C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pic>
        <p:nvPicPr>
          <p:cNvPr id="5" name="Image 8">
            <a:extLst>
              <a:ext uri="{FF2B5EF4-FFF2-40B4-BE49-F238E27FC236}">
                <a16:creationId xmlns:a16="http://schemas.microsoft.com/office/drawing/2014/main" id="{00F3AC96-F2B6-A363-0106-111D94E32310}"/>
              </a:ext>
            </a:extLst>
          </p:cNvPr>
          <p:cNvPicPr>
            <a:picLocks noChangeAspect="1"/>
          </p:cNvPicPr>
          <p:nvPr/>
        </p:nvPicPr>
        <p:blipFill>
          <a:blip r:embed="rId2" cstate="print"/>
          <a:stretch>
            <a:fillRect/>
          </a:stretch>
        </p:blipFill>
        <p:spPr>
          <a:xfrm>
            <a:off x="10870612" y="-15994"/>
            <a:ext cx="1300377" cy="1285994"/>
          </a:xfrm>
          <a:prstGeom prst="rect">
            <a:avLst/>
          </a:prstGeom>
        </p:spPr>
      </p:pic>
      <p:sp>
        <p:nvSpPr>
          <p:cNvPr id="11" name="Sous-titre 10"/>
          <p:cNvSpPr>
            <a:spLocks noGrp="1"/>
          </p:cNvSpPr>
          <p:nvPr>
            <p:ph type="subTitle" idx="1"/>
          </p:nvPr>
        </p:nvSpPr>
        <p:spPr>
          <a:xfrm>
            <a:off x="2120900" y="285750"/>
            <a:ext cx="8039100" cy="660400"/>
          </a:xfrm>
        </p:spPr>
        <p:txBody>
          <a:bodyPr/>
          <a:lstStyle/>
          <a:p>
            <a:pPr algn="ctr"/>
            <a:r>
              <a:rPr lang="fr-FR" sz="3200" b="1" dirty="0">
                <a:latin typeface="Tahoma" pitchFamily="34" charset="0"/>
                <a:ea typeface="Tahoma" pitchFamily="34" charset="0"/>
                <a:cs typeface="Tahoma" pitchFamily="34" charset="0"/>
              </a:rPr>
              <a:t>INTRODUCTION</a:t>
            </a:r>
            <a:endParaRPr lang="fr-FR" b="1" dirty="0">
              <a:latin typeface="Tahoma" pitchFamily="34" charset="0"/>
              <a:ea typeface="Tahoma" pitchFamily="34" charset="0"/>
              <a:cs typeface="Tahoma" pitchFamily="34" charset="0"/>
            </a:endParaRPr>
          </a:p>
        </p:txBody>
      </p:sp>
      <p:grpSp>
        <p:nvGrpSpPr>
          <p:cNvPr id="8" name="Groupe 7">
            <a:extLst>
              <a:ext uri="{FF2B5EF4-FFF2-40B4-BE49-F238E27FC236}">
                <a16:creationId xmlns:a16="http://schemas.microsoft.com/office/drawing/2014/main" id="{0C2083AA-9F4C-91C3-B497-1927F3822F98}"/>
              </a:ext>
            </a:extLst>
          </p:cNvPr>
          <p:cNvGrpSpPr>
            <a:grpSpLocks/>
          </p:cNvGrpSpPr>
          <p:nvPr/>
        </p:nvGrpSpPr>
        <p:grpSpPr bwMode="auto">
          <a:xfrm>
            <a:off x="137160" y="136619"/>
            <a:ext cx="878903" cy="909393"/>
            <a:chOff x="0" y="0"/>
            <a:chExt cx="284" cy="384"/>
          </a:xfrm>
        </p:grpSpPr>
        <p:pic>
          <p:nvPicPr>
            <p:cNvPr id="9" name="Picture 7">
              <a:extLst>
                <a:ext uri="{FF2B5EF4-FFF2-40B4-BE49-F238E27FC236}">
                  <a16:creationId xmlns:a16="http://schemas.microsoft.com/office/drawing/2014/main" id="{28C21CC0-FDD3-D713-FAD1-F704B13A6095}"/>
                </a:ext>
              </a:extLst>
            </p:cNvPr>
            <p:cNvPicPr>
              <a:picLocks noChangeAspect="1" noChangeArrowheads="1"/>
            </p:cNvPicPr>
            <p:nvPr/>
          </p:nvPicPr>
          <p:blipFill>
            <a:blip r:embed="rId3" cstate="print"/>
            <a:srcRect/>
            <a:stretch>
              <a:fillRect/>
            </a:stretch>
          </p:blipFill>
          <p:spPr bwMode="auto">
            <a:xfrm>
              <a:off x="0" y="0"/>
              <a:ext cx="284" cy="384"/>
            </a:xfrm>
            <a:prstGeom prst="rect">
              <a:avLst/>
            </a:prstGeom>
            <a:noFill/>
            <a:ln>
              <a:noFill/>
            </a:ln>
          </p:spPr>
        </p:pic>
        <p:sp>
          <p:nvSpPr>
            <p:cNvPr id="10" name="AutoShape 8">
              <a:extLst>
                <a:ext uri="{FF2B5EF4-FFF2-40B4-BE49-F238E27FC236}">
                  <a16:creationId xmlns:a16="http://schemas.microsoft.com/office/drawing/2014/main" id="{F83D1F56-4A67-ED31-DB28-38A422A05680}"/>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27432" tIns="27432" rIns="27432" bIns="27432" anchor="t" anchorCtr="0" upright="1">
              <a:noAutofit/>
            </a:bodyPr>
            <a:lstStyle/>
            <a:p>
              <a:pPr defTabSz="342900"/>
              <a:endParaRPr lang="fr-MC" sz="1350">
                <a:solidFill>
                  <a:prstClr val="black"/>
                </a:solidFill>
                <a:latin typeface="Trebuchet MS" panose="020B0603020202020204"/>
              </a:endParaRPr>
            </a:p>
          </p:txBody>
        </p:sp>
        <p:sp>
          <p:nvSpPr>
            <p:cNvPr id="12" name="AutoShape 9">
              <a:extLst>
                <a:ext uri="{FF2B5EF4-FFF2-40B4-BE49-F238E27FC236}">
                  <a16:creationId xmlns:a16="http://schemas.microsoft.com/office/drawing/2014/main" id="{6312C8BA-44BD-723C-948A-01DAE72C00C6}"/>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68580" tIns="34290" rIns="68580" bIns="34290" anchor="t" anchorCtr="0" upright="1">
              <a:noAutofit/>
            </a:bodyPr>
            <a:lstStyle/>
            <a:p>
              <a:pPr defTabSz="342900"/>
              <a:endParaRPr lang="fr-MC" sz="1350">
                <a:solidFill>
                  <a:prstClr val="black"/>
                </a:solidFill>
                <a:latin typeface="Trebuchet MS" panose="020B0603020202020204"/>
              </a:endParaRPr>
            </a:p>
          </p:txBody>
        </p:sp>
      </p:grpSp>
      <p:sp>
        <p:nvSpPr>
          <p:cNvPr id="4" name="ZoneTexte 3">
            <a:extLst>
              <a:ext uri="{FF2B5EF4-FFF2-40B4-BE49-F238E27FC236}">
                <a16:creationId xmlns:a16="http://schemas.microsoft.com/office/drawing/2014/main" id="{3770A50E-B2C9-8B73-AC47-99AA4FEF08C2}"/>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extLst>
      <p:ext uri="{BB962C8B-B14F-4D97-AF65-F5344CB8AC3E}">
        <p14:creationId xmlns:p14="http://schemas.microsoft.com/office/powerpoint/2010/main" val="28051629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CBA7DDD7-06C1-4296-D10F-9875AECC842E}"/>
              </a:ext>
            </a:extLst>
          </p:cNvPr>
          <p:cNvSpPr>
            <a:spLocks noGrp="1"/>
          </p:cNvSpPr>
          <p:nvPr>
            <p:ph idx="1"/>
          </p:nvPr>
        </p:nvSpPr>
        <p:spPr>
          <a:xfrm>
            <a:off x="731520" y="1535168"/>
            <a:ext cx="10774680" cy="4652272"/>
          </a:xfrm>
        </p:spPr>
        <p:txBody>
          <a:bodyPr>
            <a:noAutofit/>
          </a:bodyPr>
          <a:lstStyle/>
          <a:p>
            <a:pPr marL="0" indent="0" algn="just">
              <a:buNone/>
            </a:pPr>
            <a:endParaRPr lang="fr-FR" sz="1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fr-FR" sz="2800" b="1" dirty="0">
                <a:latin typeface="Tahoma" panose="020B0604030504040204" pitchFamily="34" charset="0"/>
                <a:ea typeface="Tahoma" panose="020B0604030504040204" pitchFamily="34" charset="0"/>
                <a:cs typeface="Tahoma" panose="020B0604030504040204" pitchFamily="34" charset="0"/>
              </a:rPr>
              <a:t>Vision: </a:t>
            </a:r>
            <a:r>
              <a:rPr lang="fr-FR" sz="2800" dirty="0">
                <a:latin typeface="Tahoma" panose="020B0604030504040204" pitchFamily="34" charset="0"/>
                <a:ea typeface="Tahoma" panose="020B0604030504040204" pitchFamily="34" charset="0"/>
                <a:cs typeface="Tahoma" panose="020B0604030504040204" pitchFamily="34" charset="0"/>
              </a:rPr>
              <a:t>Le PNV est la </a:t>
            </a:r>
            <a:r>
              <a:rPr lang="fr-FR" sz="2800" b="1" dirty="0">
                <a:latin typeface="Tahoma" panose="020B0604030504040204" pitchFamily="34" charset="0"/>
                <a:ea typeface="Tahoma" panose="020B0604030504040204" pitchFamily="34" charset="0"/>
                <a:cs typeface="Tahoma" panose="020B0604030504040204" pitchFamily="34" charset="0"/>
              </a:rPr>
              <a:t>référence nationale </a:t>
            </a:r>
            <a:r>
              <a:rPr lang="fr-FR" sz="2800" dirty="0">
                <a:latin typeface="Tahoma" panose="020B0604030504040204" pitchFamily="34" charset="0"/>
                <a:ea typeface="Tahoma" panose="020B0604030504040204" pitchFamily="34" charset="0"/>
                <a:cs typeface="Tahoma" panose="020B0604030504040204" pitchFamily="34" charset="0"/>
              </a:rPr>
              <a:t>en matière de promotion, de développement et de gestion d’un volontariat inclusif et participatif</a:t>
            </a:r>
          </a:p>
          <a:p>
            <a:pPr marL="0" indent="0" algn="just">
              <a:buNone/>
            </a:pPr>
            <a:r>
              <a:rPr lang="fr-FR" sz="2800" b="1" dirty="0">
                <a:latin typeface="Tahoma" panose="020B0604030504040204" pitchFamily="34" charset="0"/>
                <a:ea typeface="Tahoma" panose="020B0604030504040204" pitchFamily="34" charset="0"/>
                <a:cs typeface="Tahoma" panose="020B0604030504040204" pitchFamily="34" charset="0"/>
              </a:rPr>
              <a:t>Mission: </a:t>
            </a:r>
            <a:r>
              <a:rPr lang="fr-FR" sz="2800" dirty="0">
                <a:latin typeface="Tahoma" panose="020B0604030504040204" pitchFamily="34" charset="0"/>
                <a:ea typeface="Tahoma" panose="020B0604030504040204" pitchFamily="34" charset="0"/>
                <a:cs typeface="Tahoma" panose="020B0604030504040204" pitchFamily="34" charset="0"/>
              </a:rPr>
              <a:t>Promouvoir un volontariat inclusif à travers la mobilisation, la participation citoyenne et la valorisation des compétences de toutes les couches sociales.</a:t>
            </a:r>
            <a:endParaRPr lang="fr-FR" sz="100" b="1"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fr-FR" sz="2800" b="1" dirty="0">
                <a:latin typeface="Tahoma" panose="020B0604030504040204" pitchFamily="34" charset="0"/>
                <a:ea typeface="Tahoma" panose="020B0604030504040204" pitchFamily="34" charset="0"/>
                <a:cs typeface="Tahoma" panose="020B0604030504040204" pitchFamily="34" charset="0"/>
              </a:rPr>
              <a:t>Objectif: </a:t>
            </a:r>
            <a:r>
              <a:rPr lang="fr-FR" sz="2800" dirty="0">
                <a:latin typeface="Tahoma" panose="020B0604030504040204" pitchFamily="34" charset="0"/>
                <a:ea typeface="Tahoma" panose="020B0604030504040204" pitchFamily="34" charset="0"/>
                <a:cs typeface="Tahoma" panose="020B0604030504040204" pitchFamily="34" charset="0"/>
              </a:rPr>
              <a:t>Influencer les politiques nationales de développement en plaçant les populations, en particulier les groupes vulnérables et les personnes vivant avec un handicap au cœur de ses actions pour renforcer leur inclusion par le volontariat</a:t>
            </a:r>
          </a:p>
        </p:txBody>
      </p:sp>
      <p:sp>
        <p:nvSpPr>
          <p:cNvPr id="5" name="Sous-titre 10"/>
          <p:cNvSpPr txBox="1">
            <a:spLocks/>
          </p:cNvSpPr>
          <p:nvPr/>
        </p:nvSpPr>
        <p:spPr>
          <a:xfrm>
            <a:off x="2174240" y="579120"/>
            <a:ext cx="8039100" cy="660400"/>
          </a:xfrm>
          <a:prstGeom prst="rect">
            <a:avLst/>
          </a:prstGeom>
        </p:spPr>
        <p:txBody>
          <a:bodyPr vert="horz" lIns="0" tIns="45720" rIns="0" bIns="45720" rtlCol="0">
            <a:normAutofit/>
          </a:bodyPr>
          <a:lstStyle/>
          <a:p>
            <a:pPr marL="91440" marR="0" lvl="0" indent="-91440" algn="ctr" defTabSz="914400" rtl="0" eaLnBrk="1" fontAlgn="auto" latinLnBrk="0" hangingPunct="1">
              <a:lnSpc>
                <a:spcPct val="90000"/>
              </a:lnSpc>
              <a:spcBef>
                <a:spcPts val="1200"/>
              </a:spcBef>
              <a:spcAft>
                <a:spcPts val="200"/>
              </a:spcAft>
              <a:buClr>
                <a:schemeClr val="accent1"/>
              </a:buClr>
              <a:buSzPct val="100000"/>
              <a:buFont typeface="Calibri" panose="020F0502020204030204" pitchFamily="34" charset="0"/>
              <a:buChar char=" "/>
              <a:tabLst/>
              <a:defRPr/>
            </a:pPr>
            <a:r>
              <a:rPr kumimoji="0" lang="fr-FR" sz="3200" b="1" i="0" u="none" strike="noStrike" kern="1200" cap="none" spc="0" normalizeH="0" baseline="0" noProof="0" dirty="0">
                <a:ln>
                  <a:noFill/>
                </a:ln>
                <a:solidFill>
                  <a:schemeClr val="tx1">
                    <a:lumMod val="75000"/>
                    <a:lumOff val="25000"/>
                  </a:schemeClr>
                </a:solidFill>
                <a:effectLst/>
                <a:uLnTx/>
                <a:uFillTx/>
                <a:latin typeface="Times New Roman" panose="02020603050405020304" pitchFamily="18" charset="0"/>
                <a:ea typeface="Tahoma" pitchFamily="34" charset="0"/>
                <a:cs typeface="Times New Roman" panose="02020603050405020304" pitchFamily="18" charset="0"/>
              </a:rPr>
              <a:t>INTRODUCTION</a:t>
            </a:r>
            <a:endParaRPr kumimoji="0" lang="fr-FR" sz="2000" b="1" i="0" u="none" strike="noStrike" kern="1200" cap="none" spc="0" normalizeH="0" baseline="0" noProof="0" dirty="0">
              <a:ln>
                <a:noFill/>
              </a:ln>
              <a:solidFill>
                <a:schemeClr val="tx1">
                  <a:lumMod val="75000"/>
                  <a:lumOff val="25000"/>
                </a:schemeClr>
              </a:solidFill>
              <a:effectLst/>
              <a:uLnTx/>
              <a:uFillTx/>
              <a:latin typeface="Times New Roman" panose="02020603050405020304" pitchFamily="18" charset="0"/>
              <a:ea typeface="Tahoma" pitchFamily="34" charset="0"/>
              <a:cs typeface="Times New Roman" panose="02020603050405020304" pitchFamily="18" charset="0"/>
            </a:endParaRPr>
          </a:p>
        </p:txBody>
      </p:sp>
      <p:pic>
        <p:nvPicPr>
          <p:cNvPr id="7" name="Image 8">
            <a:extLst>
              <a:ext uri="{FF2B5EF4-FFF2-40B4-BE49-F238E27FC236}">
                <a16:creationId xmlns:a16="http://schemas.microsoft.com/office/drawing/2014/main" id="{00F3AC96-F2B6-A363-0106-111D94E32310}"/>
              </a:ext>
            </a:extLst>
          </p:cNvPr>
          <p:cNvPicPr>
            <a:picLocks noChangeAspect="1"/>
          </p:cNvPicPr>
          <p:nvPr/>
        </p:nvPicPr>
        <p:blipFill>
          <a:blip r:embed="rId2" cstate="print"/>
          <a:stretch>
            <a:fillRect/>
          </a:stretch>
        </p:blipFill>
        <p:spPr>
          <a:xfrm>
            <a:off x="10870612" y="-15994"/>
            <a:ext cx="1300377" cy="1285994"/>
          </a:xfrm>
          <a:prstGeom prst="rect">
            <a:avLst/>
          </a:prstGeom>
        </p:spPr>
      </p:pic>
      <p:grpSp>
        <p:nvGrpSpPr>
          <p:cNvPr id="8" name="Groupe 7">
            <a:extLst>
              <a:ext uri="{FF2B5EF4-FFF2-40B4-BE49-F238E27FC236}">
                <a16:creationId xmlns:a16="http://schemas.microsoft.com/office/drawing/2014/main" id="{0C2083AA-9F4C-91C3-B497-1927F3822F98}"/>
              </a:ext>
            </a:extLst>
          </p:cNvPr>
          <p:cNvGrpSpPr>
            <a:grpSpLocks/>
          </p:cNvGrpSpPr>
          <p:nvPr/>
        </p:nvGrpSpPr>
        <p:grpSpPr bwMode="auto">
          <a:xfrm>
            <a:off x="137160" y="121920"/>
            <a:ext cx="1051560" cy="1082040"/>
            <a:chOff x="0" y="0"/>
            <a:chExt cx="284" cy="384"/>
          </a:xfrm>
        </p:grpSpPr>
        <p:pic>
          <p:nvPicPr>
            <p:cNvPr id="9" name="Picture 7">
              <a:extLst>
                <a:ext uri="{FF2B5EF4-FFF2-40B4-BE49-F238E27FC236}">
                  <a16:creationId xmlns:a16="http://schemas.microsoft.com/office/drawing/2014/main" id="{28C21CC0-FDD3-D713-FAD1-F704B13A6095}"/>
                </a:ext>
              </a:extLst>
            </p:cNvPr>
            <p:cNvPicPr>
              <a:picLocks noChangeAspect="1" noChangeArrowheads="1"/>
            </p:cNvPicPr>
            <p:nvPr/>
          </p:nvPicPr>
          <p:blipFill>
            <a:blip r:embed="rId3" cstate="print"/>
            <a:srcRect/>
            <a:stretch>
              <a:fillRect/>
            </a:stretch>
          </p:blipFill>
          <p:spPr bwMode="auto">
            <a:xfrm>
              <a:off x="0" y="0"/>
              <a:ext cx="284" cy="384"/>
            </a:xfrm>
            <a:prstGeom prst="rect">
              <a:avLst/>
            </a:prstGeom>
            <a:noFill/>
            <a:ln>
              <a:noFill/>
            </a:ln>
          </p:spPr>
        </p:pic>
        <p:sp>
          <p:nvSpPr>
            <p:cNvPr id="10" name="AutoShape 8">
              <a:extLst>
                <a:ext uri="{FF2B5EF4-FFF2-40B4-BE49-F238E27FC236}">
                  <a16:creationId xmlns:a16="http://schemas.microsoft.com/office/drawing/2014/main" id="{F83D1F56-4A67-ED31-DB28-38A422A05680}"/>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27432" tIns="27432" rIns="27432" bIns="27432" anchor="t" anchorCtr="0" upright="1">
              <a:noAutofit/>
            </a:bodyPr>
            <a:lstStyle/>
            <a:p>
              <a:pPr defTabSz="342900"/>
              <a:endParaRPr lang="fr-MC" sz="1350">
                <a:solidFill>
                  <a:prstClr val="black"/>
                </a:solidFill>
                <a:latin typeface="Trebuchet MS" panose="020B0603020202020204"/>
              </a:endParaRPr>
            </a:p>
          </p:txBody>
        </p:sp>
        <p:sp>
          <p:nvSpPr>
            <p:cNvPr id="11" name="AutoShape 9">
              <a:extLst>
                <a:ext uri="{FF2B5EF4-FFF2-40B4-BE49-F238E27FC236}">
                  <a16:creationId xmlns:a16="http://schemas.microsoft.com/office/drawing/2014/main" id="{6312C8BA-44BD-723C-948A-01DAE72C00C6}"/>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68580" tIns="34290" rIns="68580" bIns="34290" anchor="t" anchorCtr="0" upright="1">
              <a:noAutofit/>
            </a:bodyPr>
            <a:lstStyle/>
            <a:p>
              <a:pPr defTabSz="342900"/>
              <a:endParaRPr lang="fr-MC" sz="1350">
                <a:solidFill>
                  <a:prstClr val="black"/>
                </a:solidFill>
                <a:latin typeface="Trebuchet MS" panose="020B0603020202020204"/>
              </a:endParaRPr>
            </a:p>
          </p:txBody>
        </p:sp>
      </p:grpSp>
      <p:sp>
        <p:nvSpPr>
          <p:cNvPr id="3" name="ZoneTexte 2">
            <a:extLst>
              <a:ext uri="{FF2B5EF4-FFF2-40B4-BE49-F238E27FC236}">
                <a16:creationId xmlns:a16="http://schemas.microsoft.com/office/drawing/2014/main" id="{4A9CCA09-CC6E-EEA3-9E8A-04641C74D972}"/>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066800" y="198120"/>
            <a:ext cx="10058400" cy="746760"/>
          </a:xfrm>
        </p:spPr>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fr-FR" sz="3200" b="1" dirty="0">
                <a:ln/>
                <a:solidFill>
                  <a:schemeClr val="tx1">
                    <a:lumMod val="95000"/>
                    <a:lumOff val="5000"/>
                  </a:schemeClr>
                </a:solidFill>
                <a:latin typeface="Times New Roman" panose="02020603050405020304" pitchFamily="18" charset="0"/>
                <a:cs typeface="Times New Roman" panose="02020603050405020304" pitchFamily="18" charset="0"/>
              </a:rPr>
              <a:t>I- ORGANISATION STRUCTURELLE</a:t>
            </a:r>
          </a:p>
        </p:txBody>
      </p:sp>
      <p:sp>
        <p:nvSpPr>
          <p:cNvPr id="5" name="Rectangle à coins arrondis 4"/>
          <p:cNvSpPr/>
          <p:nvPr/>
        </p:nvSpPr>
        <p:spPr>
          <a:xfrm>
            <a:off x="4739640" y="1143000"/>
            <a:ext cx="2743200" cy="105156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fr-FR" sz="3200" b="1" dirty="0">
                <a:solidFill>
                  <a:schemeClr val="tx1"/>
                </a:solidFill>
              </a:rPr>
              <a:t>COMITE DE PILOTAGE</a:t>
            </a:r>
            <a:endParaRPr lang="fr-FR" b="1" dirty="0">
              <a:solidFill>
                <a:schemeClr val="tx1"/>
              </a:solidFill>
            </a:endParaRPr>
          </a:p>
        </p:txBody>
      </p:sp>
      <p:sp>
        <p:nvSpPr>
          <p:cNvPr id="6" name="Rectangle à coins arrondis 5"/>
          <p:cNvSpPr/>
          <p:nvPr/>
        </p:nvSpPr>
        <p:spPr>
          <a:xfrm>
            <a:off x="3017520" y="2529840"/>
            <a:ext cx="603504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rPr>
              <a:t>COORDONATION NATIONALE</a:t>
            </a:r>
          </a:p>
        </p:txBody>
      </p:sp>
      <p:sp>
        <p:nvSpPr>
          <p:cNvPr id="7" name="Rectangle à coins arrondis 6"/>
          <p:cNvSpPr/>
          <p:nvPr/>
        </p:nvSpPr>
        <p:spPr>
          <a:xfrm>
            <a:off x="2238103" y="3803469"/>
            <a:ext cx="1645920" cy="8382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2800" b="1" dirty="0">
                <a:solidFill>
                  <a:schemeClr val="tx1"/>
                </a:solidFill>
              </a:rPr>
              <a:t>DGV</a:t>
            </a:r>
          </a:p>
        </p:txBody>
      </p:sp>
      <p:sp>
        <p:nvSpPr>
          <p:cNvPr id="8" name="Rectangle à coins arrondis 7"/>
          <p:cNvSpPr/>
          <p:nvPr/>
        </p:nvSpPr>
        <p:spPr>
          <a:xfrm>
            <a:off x="5212080" y="3749040"/>
            <a:ext cx="1645920" cy="838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DCPP</a:t>
            </a:r>
          </a:p>
        </p:txBody>
      </p:sp>
      <p:sp>
        <p:nvSpPr>
          <p:cNvPr id="9" name="Rectangle à coins arrondis 8"/>
          <p:cNvSpPr/>
          <p:nvPr/>
        </p:nvSpPr>
        <p:spPr>
          <a:xfrm>
            <a:off x="8061960" y="3718560"/>
            <a:ext cx="1645920" cy="838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DAF</a:t>
            </a:r>
          </a:p>
        </p:txBody>
      </p:sp>
      <p:sp>
        <p:nvSpPr>
          <p:cNvPr id="10" name="Rectangle à coins arrondis 9"/>
          <p:cNvSpPr/>
          <p:nvPr/>
        </p:nvSpPr>
        <p:spPr>
          <a:xfrm>
            <a:off x="853440" y="528828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PF AD</a:t>
            </a:r>
          </a:p>
        </p:txBody>
      </p:sp>
      <p:sp>
        <p:nvSpPr>
          <p:cNvPr id="11" name="Rectangle à coins arrondis 10"/>
          <p:cNvSpPr/>
          <p:nvPr/>
        </p:nvSpPr>
        <p:spPr>
          <a:xfrm>
            <a:off x="2956560" y="525780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PF EST</a:t>
            </a:r>
          </a:p>
        </p:txBody>
      </p:sp>
      <p:sp>
        <p:nvSpPr>
          <p:cNvPr id="12" name="Rectangle à coins arrondis 11"/>
          <p:cNvSpPr/>
          <p:nvPr/>
        </p:nvSpPr>
        <p:spPr>
          <a:xfrm>
            <a:off x="1920240" y="528828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PF CE</a:t>
            </a:r>
          </a:p>
        </p:txBody>
      </p:sp>
      <p:sp>
        <p:nvSpPr>
          <p:cNvPr id="13" name="Rectangle à coins arrondis 12"/>
          <p:cNvSpPr/>
          <p:nvPr/>
        </p:nvSpPr>
        <p:spPr>
          <a:xfrm>
            <a:off x="5059680" y="524256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PF LITT</a:t>
            </a:r>
          </a:p>
        </p:txBody>
      </p:sp>
      <p:sp>
        <p:nvSpPr>
          <p:cNvPr id="14" name="Rectangle à coins arrondis 13"/>
          <p:cNvSpPr/>
          <p:nvPr/>
        </p:nvSpPr>
        <p:spPr>
          <a:xfrm>
            <a:off x="4023360" y="524256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PF EXT NO</a:t>
            </a:r>
          </a:p>
        </p:txBody>
      </p:sp>
      <p:sp>
        <p:nvSpPr>
          <p:cNvPr id="15" name="Rectangle à coins arrondis 14"/>
          <p:cNvSpPr/>
          <p:nvPr/>
        </p:nvSpPr>
        <p:spPr>
          <a:xfrm>
            <a:off x="7071360" y="522732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PF </a:t>
            </a:r>
            <a:r>
              <a:rPr lang="fr-FR" sz="1400" b="1" dirty="0">
                <a:solidFill>
                  <a:schemeClr val="tx1"/>
                </a:solidFill>
              </a:rPr>
              <a:t>NORD</a:t>
            </a:r>
            <a:endParaRPr lang="fr-FR" sz="1600" b="1" dirty="0">
              <a:solidFill>
                <a:schemeClr val="tx1"/>
              </a:solidFill>
            </a:endParaRPr>
          </a:p>
        </p:txBody>
      </p:sp>
      <p:sp>
        <p:nvSpPr>
          <p:cNvPr id="16" name="Rectangle à coins arrondis 15"/>
          <p:cNvSpPr/>
          <p:nvPr/>
        </p:nvSpPr>
        <p:spPr>
          <a:xfrm>
            <a:off x="6035040" y="524256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PF OU</a:t>
            </a:r>
          </a:p>
        </p:txBody>
      </p:sp>
      <p:sp>
        <p:nvSpPr>
          <p:cNvPr id="17" name="Rectangle à coins arrondis 16"/>
          <p:cNvSpPr/>
          <p:nvPr/>
        </p:nvSpPr>
        <p:spPr>
          <a:xfrm>
            <a:off x="9250680" y="524256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PF SUD</a:t>
            </a:r>
          </a:p>
        </p:txBody>
      </p:sp>
      <p:sp>
        <p:nvSpPr>
          <p:cNvPr id="18" name="Rectangle à coins arrondis 17"/>
          <p:cNvSpPr/>
          <p:nvPr/>
        </p:nvSpPr>
        <p:spPr>
          <a:xfrm>
            <a:off x="8122920" y="522732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PF</a:t>
            </a:r>
            <a:r>
              <a:rPr lang="fr-FR" dirty="0"/>
              <a:t> </a:t>
            </a:r>
            <a:r>
              <a:rPr lang="fr-FR" sz="1600" b="1" dirty="0">
                <a:solidFill>
                  <a:schemeClr val="tx1"/>
                </a:solidFill>
              </a:rPr>
              <a:t>NO-O</a:t>
            </a:r>
            <a:endParaRPr lang="fr-FR" b="1" dirty="0">
              <a:solidFill>
                <a:schemeClr val="tx1"/>
              </a:solidFill>
            </a:endParaRPr>
          </a:p>
        </p:txBody>
      </p:sp>
      <p:sp>
        <p:nvSpPr>
          <p:cNvPr id="19" name="Rectangle à coins arrondis 18"/>
          <p:cNvSpPr/>
          <p:nvPr/>
        </p:nvSpPr>
        <p:spPr>
          <a:xfrm>
            <a:off x="10424160" y="5242560"/>
            <a:ext cx="762000" cy="71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PF SU-O</a:t>
            </a:r>
          </a:p>
        </p:txBody>
      </p:sp>
      <p:cxnSp>
        <p:nvCxnSpPr>
          <p:cNvPr id="23" name="Connecteur droit avec flèche 22"/>
          <p:cNvCxnSpPr/>
          <p:nvPr/>
        </p:nvCxnSpPr>
        <p:spPr>
          <a:xfrm rot="10800000" flipV="1">
            <a:off x="1219200" y="4953000"/>
            <a:ext cx="6156960" cy="304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Connecteur droit 29"/>
          <p:cNvCxnSpPr/>
          <p:nvPr/>
        </p:nvCxnSpPr>
        <p:spPr>
          <a:xfrm flipV="1">
            <a:off x="7391400" y="4937760"/>
            <a:ext cx="3489960" cy="15240"/>
          </a:xfrm>
          <a:prstGeom prst="line">
            <a:avLst/>
          </a:prstGeom>
        </p:spPr>
        <p:style>
          <a:lnRef idx="3">
            <a:schemeClr val="dk1"/>
          </a:lnRef>
          <a:fillRef idx="0">
            <a:schemeClr val="dk1"/>
          </a:fillRef>
          <a:effectRef idx="2">
            <a:schemeClr val="dk1"/>
          </a:effectRef>
          <a:fontRef idx="minor">
            <a:schemeClr val="tx1"/>
          </a:fontRef>
        </p:style>
      </p:cxnSp>
      <p:cxnSp>
        <p:nvCxnSpPr>
          <p:cNvPr id="37" name="Connecteur droit 36"/>
          <p:cNvCxnSpPr/>
          <p:nvPr/>
        </p:nvCxnSpPr>
        <p:spPr>
          <a:xfrm rot="16200000" flipH="1">
            <a:off x="10698480" y="507492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Connecteur droit 37"/>
          <p:cNvCxnSpPr/>
          <p:nvPr/>
        </p:nvCxnSpPr>
        <p:spPr>
          <a:xfrm rot="16200000" flipH="1">
            <a:off x="9464040" y="507492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rot="16200000" flipH="1">
            <a:off x="8305800" y="505968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Connecteur droit 39"/>
          <p:cNvCxnSpPr/>
          <p:nvPr/>
        </p:nvCxnSpPr>
        <p:spPr>
          <a:xfrm rot="16200000" flipH="1">
            <a:off x="7223760" y="512064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rot="16200000" flipH="1">
            <a:off x="6233160" y="510540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rot="16200000" flipH="1">
            <a:off x="5212080" y="507492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rot="16200000" flipH="1">
            <a:off x="4175760" y="515112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p:nvCxnSpPr>
        <p:spPr>
          <a:xfrm rot="16200000" flipH="1">
            <a:off x="3169920" y="509016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Connecteur droit 44"/>
          <p:cNvCxnSpPr/>
          <p:nvPr/>
        </p:nvCxnSpPr>
        <p:spPr>
          <a:xfrm rot="16200000" flipH="1">
            <a:off x="2194560" y="509016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Connecteur droit 45"/>
          <p:cNvCxnSpPr/>
          <p:nvPr/>
        </p:nvCxnSpPr>
        <p:spPr>
          <a:xfrm rot="16200000" flipH="1">
            <a:off x="1097280" y="5181600"/>
            <a:ext cx="320040" cy="15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Connecteur droit avec flèche 52"/>
          <p:cNvCxnSpPr>
            <a:stCxn id="5" idx="2"/>
          </p:cNvCxnSpPr>
          <p:nvPr/>
        </p:nvCxnSpPr>
        <p:spPr>
          <a:xfrm rot="16200000" flipH="1">
            <a:off x="5935980" y="2369820"/>
            <a:ext cx="381000" cy="304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1" name="Connecteur droit avec flèche 60"/>
          <p:cNvCxnSpPr/>
          <p:nvPr/>
        </p:nvCxnSpPr>
        <p:spPr>
          <a:xfrm rot="16200000" flipH="1">
            <a:off x="6637020" y="4183380"/>
            <a:ext cx="1432560" cy="4572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2" name="Connecteur droit avec flèche 61"/>
          <p:cNvCxnSpPr/>
          <p:nvPr/>
        </p:nvCxnSpPr>
        <p:spPr>
          <a:xfrm rot="16200000" flipH="1">
            <a:off x="3634740" y="4168140"/>
            <a:ext cx="1432560" cy="4572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4" name="Connecteur droit avec flèche 63"/>
          <p:cNvCxnSpPr/>
          <p:nvPr/>
        </p:nvCxnSpPr>
        <p:spPr>
          <a:xfrm rot="16200000" flipH="1">
            <a:off x="3124200" y="3627120"/>
            <a:ext cx="198120" cy="152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5" name="Connecteur droit avec flèche 64"/>
          <p:cNvCxnSpPr/>
          <p:nvPr/>
        </p:nvCxnSpPr>
        <p:spPr>
          <a:xfrm rot="16200000" flipH="1">
            <a:off x="8625840" y="3596640"/>
            <a:ext cx="198120" cy="152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6" name="Connecteur droit avec flèche 65"/>
          <p:cNvCxnSpPr/>
          <p:nvPr/>
        </p:nvCxnSpPr>
        <p:spPr>
          <a:xfrm rot="16200000" flipH="1">
            <a:off x="5897880" y="3627120"/>
            <a:ext cx="198120" cy="152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67" name="Rectangle à coins arrondis 66"/>
          <p:cNvSpPr/>
          <p:nvPr/>
        </p:nvSpPr>
        <p:spPr>
          <a:xfrm>
            <a:off x="2476500" y="6081760"/>
            <a:ext cx="6903720" cy="2438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Points Focaux Régionaux du PNV auprès des CMPJ</a:t>
            </a:r>
          </a:p>
        </p:txBody>
      </p:sp>
      <p:sp>
        <p:nvSpPr>
          <p:cNvPr id="68" name="Rectangle à coins arrondis 67"/>
          <p:cNvSpPr/>
          <p:nvPr/>
        </p:nvSpPr>
        <p:spPr>
          <a:xfrm>
            <a:off x="4511040" y="3368040"/>
            <a:ext cx="2560320" cy="36576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DEPARTEMENTS</a:t>
            </a:r>
          </a:p>
        </p:txBody>
      </p:sp>
      <p:grpSp>
        <p:nvGrpSpPr>
          <p:cNvPr id="69" name="Groupe 68">
            <a:extLst>
              <a:ext uri="{FF2B5EF4-FFF2-40B4-BE49-F238E27FC236}">
                <a16:creationId xmlns:a16="http://schemas.microsoft.com/office/drawing/2014/main" id="{0C2083AA-9F4C-91C3-B497-1927F3822F98}"/>
              </a:ext>
            </a:extLst>
          </p:cNvPr>
          <p:cNvGrpSpPr>
            <a:grpSpLocks/>
          </p:cNvGrpSpPr>
          <p:nvPr/>
        </p:nvGrpSpPr>
        <p:grpSpPr bwMode="auto">
          <a:xfrm>
            <a:off x="121920" y="106680"/>
            <a:ext cx="1171870" cy="1212524"/>
            <a:chOff x="0" y="0"/>
            <a:chExt cx="284" cy="384"/>
          </a:xfrm>
        </p:grpSpPr>
        <p:pic>
          <p:nvPicPr>
            <p:cNvPr id="70" name="Picture 7">
              <a:extLst>
                <a:ext uri="{FF2B5EF4-FFF2-40B4-BE49-F238E27FC236}">
                  <a16:creationId xmlns:a16="http://schemas.microsoft.com/office/drawing/2014/main" id="{28C21CC0-FDD3-D713-FAD1-F704B13A6095}"/>
                </a:ext>
              </a:extLst>
            </p:cNvPr>
            <p:cNvPicPr>
              <a:picLocks noChangeAspect="1" noChangeArrowheads="1"/>
            </p:cNvPicPr>
            <p:nvPr/>
          </p:nvPicPr>
          <p:blipFill>
            <a:blip r:embed="rId2" cstate="print"/>
            <a:srcRect/>
            <a:stretch>
              <a:fillRect/>
            </a:stretch>
          </p:blipFill>
          <p:spPr bwMode="auto">
            <a:xfrm>
              <a:off x="0" y="0"/>
              <a:ext cx="284" cy="384"/>
            </a:xfrm>
            <a:prstGeom prst="rect">
              <a:avLst/>
            </a:prstGeom>
            <a:noFill/>
            <a:ln>
              <a:noFill/>
            </a:ln>
          </p:spPr>
        </p:pic>
        <p:sp>
          <p:nvSpPr>
            <p:cNvPr id="71" name="AutoShape 8">
              <a:extLst>
                <a:ext uri="{FF2B5EF4-FFF2-40B4-BE49-F238E27FC236}">
                  <a16:creationId xmlns:a16="http://schemas.microsoft.com/office/drawing/2014/main" id="{F83D1F56-4A67-ED31-DB28-38A422A05680}"/>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36576" tIns="36576" rIns="36576" bIns="36576" anchor="t" anchorCtr="0" upright="1">
              <a:noAutofit/>
            </a:bodyPr>
            <a:lstStyle/>
            <a:p>
              <a:endParaRPr lang="fr-MC"/>
            </a:p>
          </p:txBody>
        </p:sp>
        <p:sp>
          <p:nvSpPr>
            <p:cNvPr id="72" name="AutoShape 9">
              <a:extLst>
                <a:ext uri="{FF2B5EF4-FFF2-40B4-BE49-F238E27FC236}">
                  <a16:creationId xmlns:a16="http://schemas.microsoft.com/office/drawing/2014/main" id="{6312C8BA-44BD-723C-948A-01DAE72C00C6}"/>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91440" tIns="45720" rIns="91440" bIns="45720" anchor="t" anchorCtr="0" upright="1">
              <a:noAutofit/>
            </a:bodyPr>
            <a:lstStyle/>
            <a:p>
              <a:endParaRPr lang="fr-MC"/>
            </a:p>
          </p:txBody>
        </p:sp>
      </p:grpSp>
      <p:pic>
        <p:nvPicPr>
          <p:cNvPr id="73" name="Image 72">
            <a:extLst>
              <a:ext uri="{FF2B5EF4-FFF2-40B4-BE49-F238E27FC236}">
                <a16:creationId xmlns:a16="http://schemas.microsoft.com/office/drawing/2014/main" id="{6E62FDA3-DDBB-D21A-EEB1-BF0A8CE5CC35}"/>
              </a:ext>
            </a:extLst>
          </p:cNvPr>
          <p:cNvPicPr>
            <a:picLocks noChangeAspect="1"/>
          </p:cNvPicPr>
          <p:nvPr/>
        </p:nvPicPr>
        <p:blipFill>
          <a:blip r:embed="rId3"/>
          <a:stretch>
            <a:fillRect/>
          </a:stretch>
        </p:blipFill>
        <p:spPr>
          <a:xfrm>
            <a:off x="10725570" y="-15240"/>
            <a:ext cx="1439160" cy="1386840"/>
          </a:xfrm>
          <a:prstGeom prst="rect">
            <a:avLst/>
          </a:prstGeom>
        </p:spPr>
      </p:pic>
      <p:sp>
        <p:nvSpPr>
          <p:cNvPr id="74" name="ZoneTexte 73"/>
          <p:cNvSpPr txBox="1"/>
          <p:nvPr/>
        </p:nvSpPr>
        <p:spPr>
          <a:xfrm>
            <a:off x="0" y="1784220"/>
            <a:ext cx="1602624" cy="2308324"/>
          </a:xfrm>
          <a:prstGeom prst="rect">
            <a:avLst/>
          </a:prstGeom>
          <a:noFill/>
        </p:spPr>
        <p:txBody>
          <a:bodyPr wrap="square" rtlCol="0">
            <a:spAutoFit/>
          </a:bodyPr>
          <a:lstStyle/>
          <a:p>
            <a:r>
              <a:rPr lang="fr-FR" dirty="0">
                <a:solidFill>
                  <a:schemeClr val="tx1">
                    <a:lumMod val="95000"/>
                    <a:lumOff val="5000"/>
                  </a:schemeClr>
                </a:solidFill>
                <a:latin typeface="Tahoma" pitchFamily="34" charset="0"/>
                <a:ea typeface="Tahoma" pitchFamily="34" charset="0"/>
                <a:cs typeface="Tahoma" pitchFamily="34" charset="0"/>
              </a:rPr>
              <a:t>Arrêté N° 096/CAB/PM du 17 août 2023 portant creation, organisation et fonctionnement du PNV</a:t>
            </a:r>
          </a:p>
        </p:txBody>
      </p:sp>
      <p:sp>
        <p:nvSpPr>
          <p:cNvPr id="47" name="Rectangle à coins arrondis 46"/>
          <p:cNvSpPr/>
          <p:nvPr/>
        </p:nvSpPr>
        <p:spPr>
          <a:xfrm>
            <a:off x="1615440" y="4688840"/>
            <a:ext cx="2773680" cy="22860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3 cadres</a:t>
            </a:r>
          </a:p>
        </p:txBody>
      </p:sp>
      <p:sp>
        <p:nvSpPr>
          <p:cNvPr id="48" name="Rectangle à coins arrondis 47"/>
          <p:cNvSpPr/>
          <p:nvPr/>
        </p:nvSpPr>
        <p:spPr>
          <a:xfrm>
            <a:off x="7406640" y="4612640"/>
            <a:ext cx="2773680" cy="22860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3 cadres</a:t>
            </a:r>
          </a:p>
        </p:txBody>
      </p:sp>
      <p:sp>
        <p:nvSpPr>
          <p:cNvPr id="49" name="Rectangle à coins arrondis 48"/>
          <p:cNvSpPr/>
          <p:nvPr/>
        </p:nvSpPr>
        <p:spPr>
          <a:xfrm>
            <a:off x="4549140" y="4638040"/>
            <a:ext cx="2773680" cy="22860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3 cadres</a:t>
            </a:r>
          </a:p>
        </p:txBody>
      </p:sp>
      <p:cxnSp>
        <p:nvCxnSpPr>
          <p:cNvPr id="51" name="Connecteur droit 50"/>
          <p:cNvCxnSpPr>
            <a:stCxn id="6" idx="3"/>
          </p:cNvCxnSpPr>
          <p:nvPr/>
        </p:nvCxnSpPr>
        <p:spPr>
          <a:xfrm>
            <a:off x="9052560" y="2987040"/>
            <a:ext cx="1272540" cy="10160"/>
          </a:xfrm>
          <a:prstGeom prst="line">
            <a:avLst/>
          </a:prstGeom>
        </p:spPr>
        <p:style>
          <a:lnRef idx="1">
            <a:schemeClr val="accent1"/>
          </a:lnRef>
          <a:fillRef idx="0">
            <a:schemeClr val="accent1"/>
          </a:fillRef>
          <a:effectRef idx="0">
            <a:schemeClr val="accent1"/>
          </a:effectRef>
          <a:fontRef idx="minor">
            <a:schemeClr val="tx1"/>
          </a:fontRef>
        </p:style>
      </p:cxnSp>
      <p:sp>
        <p:nvSpPr>
          <p:cNvPr id="52" name="Rectangle à coins arrondis 51"/>
          <p:cNvSpPr/>
          <p:nvPr/>
        </p:nvSpPr>
        <p:spPr>
          <a:xfrm>
            <a:off x="10299700" y="1778000"/>
            <a:ext cx="1892300" cy="295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tx1"/>
                </a:solidFill>
              </a:rPr>
              <a:t>-Coordonnateur National</a:t>
            </a:r>
          </a:p>
          <a:p>
            <a:pPr>
              <a:buFontTx/>
              <a:buChar char="-"/>
            </a:pPr>
            <a:r>
              <a:rPr lang="fr-FR" b="1" dirty="0">
                <a:solidFill>
                  <a:schemeClr val="tx1"/>
                </a:solidFill>
              </a:rPr>
              <a:t> 01 Assistant Coordonnateur</a:t>
            </a:r>
          </a:p>
          <a:p>
            <a:pPr>
              <a:buFontTx/>
              <a:buChar char="-"/>
            </a:pPr>
            <a:r>
              <a:rPr lang="fr-FR" b="1" dirty="0">
                <a:solidFill>
                  <a:schemeClr val="tx1"/>
                </a:solidFill>
              </a:rPr>
              <a:t> 02 cadres</a:t>
            </a:r>
          </a:p>
          <a:p>
            <a:pPr>
              <a:buFontTx/>
              <a:buChar char="-"/>
            </a:pPr>
            <a:r>
              <a:rPr lang="fr-FR" b="1" dirty="0">
                <a:solidFill>
                  <a:schemeClr val="tx1"/>
                </a:solidFill>
              </a:rPr>
              <a:t> 01 chauffeur</a:t>
            </a:r>
          </a:p>
          <a:p>
            <a:pPr>
              <a:buFontTx/>
              <a:buChar char="-"/>
            </a:pPr>
            <a:r>
              <a:rPr lang="fr-FR" b="1" dirty="0">
                <a:solidFill>
                  <a:schemeClr val="tx1"/>
                </a:solidFill>
              </a:rPr>
              <a:t> 01 agent C/L</a:t>
            </a:r>
          </a:p>
        </p:txBody>
      </p:sp>
      <p:sp>
        <p:nvSpPr>
          <p:cNvPr id="3" name="ZoneTexte 2">
            <a:extLst>
              <a:ext uri="{FF2B5EF4-FFF2-40B4-BE49-F238E27FC236}">
                <a16:creationId xmlns:a16="http://schemas.microsoft.com/office/drawing/2014/main" id="{157DFDC8-CAE3-5133-C1D3-2523F39DCD7B}"/>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4"/>
                                        </p:tgtEl>
                                        <p:attrNameLst>
                                          <p:attrName>style.visibility</p:attrName>
                                        </p:attrNameLst>
                                      </p:cBhvr>
                                      <p:to>
                                        <p:strVal val="visible"/>
                                      </p:to>
                                    </p:set>
                                    <p:animEffect transition="in" filter="barn(inVertical)">
                                      <p:cBhvr>
                                        <p:cTn id="25"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3">
            <a:extLst>
              <a:ext uri="{FF2B5EF4-FFF2-40B4-BE49-F238E27FC236}">
                <a16:creationId xmlns:a16="http://schemas.microsoft.com/office/drawing/2014/main" id="{1F63D554-E8A2-0FF1-6894-95CE427FFFEF}"/>
              </a:ext>
            </a:extLst>
          </p:cNvPr>
          <p:cNvSpPr/>
          <p:nvPr/>
        </p:nvSpPr>
        <p:spPr>
          <a:xfrm>
            <a:off x="1310457" y="1970701"/>
            <a:ext cx="2334726" cy="99868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dirty="0"/>
              <a:t>DISJEV</a:t>
            </a:r>
            <a:endParaRPr lang="fr-MC" dirty="0"/>
          </a:p>
        </p:txBody>
      </p:sp>
      <p:sp>
        <p:nvSpPr>
          <p:cNvPr id="3" name="Rectangle : coins arrondis 4">
            <a:extLst>
              <a:ext uri="{FF2B5EF4-FFF2-40B4-BE49-F238E27FC236}">
                <a16:creationId xmlns:a16="http://schemas.microsoft.com/office/drawing/2014/main" id="{891A65AF-9500-ACEA-2C88-9B51C6310755}"/>
              </a:ext>
            </a:extLst>
          </p:cNvPr>
          <p:cNvSpPr/>
          <p:nvPr/>
        </p:nvSpPr>
        <p:spPr>
          <a:xfrm>
            <a:off x="7596719" y="1446649"/>
            <a:ext cx="2123319" cy="1101436"/>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ASCNPD</a:t>
            </a:r>
            <a:endParaRPr lang="fr-MC" dirty="0">
              <a:solidFill>
                <a:schemeClr val="tx1"/>
              </a:solidFill>
            </a:endParaRPr>
          </a:p>
        </p:txBody>
      </p:sp>
      <p:sp>
        <p:nvSpPr>
          <p:cNvPr id="4" name="Rectangle : coins arrondis 5">
            <a:extLst>
              <a:ext uri="{FF2B5EF4-FFF2-40B4-BE49-F238E27FC236}">
                <a16:creationId xmlns:a16="http://schemas.microsoft.com/office/drawing/2014/main" id="{41BF38CA-A842-0CB2-7F58-16D4F59F3308}"/>
              </a:ext>
            </a:extLst>
          </p:cNvPr>
          <p:cNvSpPr/>
          <p:nvPr/>
        </p:nvSpPr>
        <p:spPr>
          <a:xfrm>
            <a:off x="9232439" y="2793197"/>
            <a:ext cx="1537855" cy="1101436"/>
          </a:xfrm>
          <a:prstGeom prst="roundRect">
            <a:avLst/>
          </a:prstGeom>
          <a:ln w="76200">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OSC</a:t>
            </a:r>
            <a:endParaRPr lang="fr-MC" dirty="0"/>
          </a:p>
        </p:txBody>
      </p:sp>
      <p:sp>
        <p:nvSpPr>
          <p:cNvPr id="5" name="Rectangle : coins arrondis 6">
            <a:extLst>
              <a:ext uri="{FF2B5EF4-FFF2-40B4-BE49-F238E27FC236}">
                <a16:creationId xmlns:a16="http://schemas.microsoft.com/office/drawing/2014/main" id="{E971296E-AF64-616F-097A-5B588D0E707E}"/>
              </a:ext>
            </a:extLst>
          </p:cNvPr>
          <p:cNvSpPr/>
          <p:nvPr/>
        </p:nvSpPr>
        <p:spPr>
          <a:xfrm>
            <a:off x="4680338" y="819887"/>
            <a:ext cx="2025262" cy="93877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bg1"/>
                </a:solidFill>
              </a:rPr>
              <a:t>ETAT/MINJEC</a:t>
            </a:r>
            <a:endParaRPr lang="fr-MC" b="1" dirty="0">
              <a:solidFill>
                <a:schemeClr val="bg1"/>
              </a:solidFill>
            </a:endParaRPr>
          </a:p>
        </p:txBody>
      </p:sp>
      <p:sp>
        <p:nvSpPr>
          <p:cNvPr id="6" name="Rectangle : coins arrondis 7">
            <a:extLst>
              <a:ext uri="{FF2B5EF4-FFF2-40B4-BE49-F238E27FC236}">
                <a16:creationId xmlns:a16="http://schemas.microsoft.com/office/drawing/2014/main" id="{26727487-5713-C835-6E73-64B351D91CD7}"/>
              </a:ext>
            </a:extLst>
          </p:cNvPr>
          <p:cNvSpPr/>
          <p:nvPr/>
        </p:nvSpPr>
        <p:spPr>
          <a:xfrm>
            <a:off x="3441015" y="5545981"/>
            <a:ext cx="5137181" cy="73562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rPr>
              <a:t>POPULATIONS</a:t>
            </a:r>
            <a:endParaRPr lang="fr-MC" sz="2400" b="1" dirty="0">
              <a:solidFill>
                <a:schemeClr val="bg1"/>
              </a:solidFill>
            </a:endParaRPr>
          </a:p>
        </p:txBody>
      </p:sp>
      <p:sp>
        <p:nvSpPr>
          <p:cNvPr id="7" name="Rectangle : coins arrondis 8">
            <a:extLst>
              <a:ext uri="{FF2B5EF4-FFF2-40B4-BE49-F238E27FC236}">
                <a16:creationId xmlns:a16="http://schemas.microsoft.com/office/drawing/2014/main" id="{6F42A609-4FB5-DB63-0B2B-12FC46EE9C83}"/>
              </a:ext>
            </a:extLst>
          </p:cNvPr>
          <p:cNvSpPr/>
          <p:nvPr/>
        </p:nvSpPr>
        <p:spPr>
          <a:xfrm>
            <a:off x="3587748" y="4238204"/>
            <a:ext cx="1967158" cy="1101435"/>
          </a:xfrm>
          <a:prstGeom prst="roundRect">
            <a:avLst/>
          </a:prstGeom>
          <a:solidFill>
            <a:srgbClr val="4889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VOLONTAIRES</a:t>
            </a:r>
            <a:endParaRPr lang="fr-MC" b="1" dirty="0">
              <a:solidFill>
                <a:schemeClr val="tx1"/>
              </a:solidFill>
            </a:endParaRPr>
          </a:p>
        </p:txBody>
      </p:sp>
      <p:sp>
        <p:nvSpPr>
          <p:cNvPr id="8" name="Ellipse 9">
            <a:extLst>
              <a:ext uri="{FF2B5EF4-FFF2-40B4-BE49-F238E27FC236}">
                <a16:creationId xmlns:a16="http://schemas.microsoft.com/office/drawing/2014/main" id="{2895B914-1EB3-838F-208C-AD71175C02DC}"/>
              </a:ext>
            </a:extLst>
          </p:cNvPr>
          <p:cNvSpPr/>
          <p:nvPr/>
        </p:nvSpPr>
        <p:spPr>
          <a:xfrm>
            <a:off x="5052246" y="2083495"/>
            <a:ext cx="1533312" cy="1536460"/>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PNV</a:t>
            </a:r>
            <a:endParaRPr lang="fr-MC" dirty="0"/>
          </a:p>
        </p:txBody>
      </p:sp>
      <p:sp>
        <p:nvSpPr>
          <p:cNvPr id="9" name="Rectangle : coins arrondis 10">
            <a:extLst>
              <a:ext uri="{FF2B5EF4-FFF2-40B4-BE49-F238E27FC236}">
                <a16:creationId xmlns:a16="http://schemas.microsoft.com/office/drawing/2014/main" id="{6DB34B89-8509-16BA-1D67-5986975C461D}"/>
              </a:ext>
            </a:extLst>
          </p:cNvPr>
          <p:cNvSpPr/>
          <p:nvPr/>
        </p:nvSpPr>
        <p:spPr>
          <a:xfrm>
            <a:off x="1242427" y="3403468"/>
            <a:ext cx="1808964" cy="1101436"/>
          </a:xfrm>
          <a:prstGeom prst="roundRect">
            <a:avLst/>
          </a:prstGeom>
          <a:solidFill>
            <a:schemeClr val="bg1">
              <a:lumMod val="85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PARTENAIRES TECHNIQUES ET FINANCIERS</a:t>
            </a:r>
            <a:endParaRPr lang="fr-MC" dirty="0">
              <a:solidFill>
                <a:schemeClr val="tx1"/>
              </a:solidFill>
            </a:endParaRPr>
          </a:p>
        </p:txBody>
      </p:sp>
      <p:sp>
        <p:nvSpPr>
          <p:cNvPr id="10" name="Rectangle : coins arrondis 2">
            <a:extLst>
              <a:ext uri="{FF2B5EF4-FFF2-40B4-BE49-F238E27FC236}">
                <a16:creationId xmlns:a16="http://schemas.microsoft.com/office/drawing/2014/main" id="{362A7089-8E70-C855-D061-0827404E793A}"/>
              </a:ext>
            </a:extLst>
          </p:cNvPr>
          <p:cNvSpPr/>
          <p:nvPr/>
        </p:nvSpPr>
        <p:spPr>
          <a:xfrm>
            <a:off x="6636328" y="4249573"/>
            <a:ext cx="1702223" cy="107630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CTD</a:t>
            </a:r>
            <a:endParaRPr lang="fr-MC" b="1" dirty="0">
              <a:solidFill>
                <a:schemeClr val="tx1"/>
              </a:solidFill>
            </a:endParaRPr>
          </a:p>
        </p:txBody>
      </p:sp>
      <p:cxnSp>
        <p:nvCxnSpPr>
          <p:cNvPr id="11" name="Connecteur droit avec flèche 13">
            <a:extLst>
              <a:ext uri="{FF2B5EF4-FFF2-40B4-BE49-F238E27FC236}">
                <a16:creationId xmlns:a16="http://schemas.microsoft.com/office/drawing/2014/main" id="{26FAA61E-8567-3801-0BC8-FF0AA0E623F3}"/>
              </a:ext>
            </a:extLst>
          </p:cNvPr>
          <p:cNvCxnSpPr>
            <a:cxnSpLocks/>
          </p:cNvCxnSpPr>
          <p:nvPr/>
        </p:nvCxnSpPr>
        <p:spPr>
          <a:xfrm flipH="1">
            <a:off x="3441015" y="1688381"/>
            <a:ext cx="1299288" cy="282320"/>
          </a:xfrm>
          <a:prstGeom prst="straightConnector1">
            <a:avLst/>
          </a:prstGeom>
          <a:ln w="57150">
            <a:tailEnd type="triangle"/>
          </a:ln>
        </p:spPr>
        <p:style>
          <a:lnRef idx="3">
            <a:schemeClr val="accent5"/>
          </a:lnRef>
          <a:fillRef idx="0">
            <a:schemeClr val="accent5"/>
          </a:fillRef>
          <a:effectRef idx="2">
            <a:schemeClr val="accent5"/>
          </a:effectRef>
          <a:fontRef idx="minor">
            <a:schemeClr val="tx1"/>
          </a:fontRef>
        </p:style>
      </p:cxnSp>
      <p:cxnSp>
        <p:nvCxnSpPr>
          <p:cNvPr id="12" name="Connecteur droit avec flèche 14">
            <a:extLst>
              <a:ext uri="{FF2B5EF4-FFF2-40B4-BE49-F238E27FC236}">
                <a16:creationId xmlns:a16="http://schemas.microsoft.com/office/drawing/2014/main" id="{31479C9A-3A6A-365E-5959-564CB214FC8A}"/>
              </a:ext>
            </a:extLst>
          </p:cNvPr>
          <p:cNvCxnSpPr>
            <a:cxnSpLocks/>
            <a:stCxn id="5" idx="3"/>
          </p:cNvCxnSpPr>
          <p:nvPr/>
        </p:nvCxnSpPr>
        <p:spPr>
          <a:xfrm>
            <a:off x="6705600" y="1289274"/>
            <a:ext cx="891119" cy="469386"/>
          </a:xfrm>
          <a:prstGeom prst="straightConnector1">
            <a:avLst/>
          </a:prstGeom>
          <a:ln w="57150">
            <a:tailEnd type="triangle"/>
          </a:ln>
        </p:spPr>
        <p:style>
          <a:lnRef idx="3">
            <a:schemeClr val="accent5"/>
          </a:lnRef>
          <a:fillRef idx="0">
            <a:schemeClr val="accent5"/>
          </a:fillRef>
          <a:effectRef idx="2">
            <a:schemeClr val="accent5"/>
          </a:effectRef>
          <a:fontRef idx="minor">
            <a:schemeClr val="tx1"/>
          </a:fontRef>
        </p:style>
      </p:cxnSp>
      <p:cxnSp>
        <p:nvCxnSpPr>
          <p:cNvPr id="13" name="Connecteur droit avec flèche 17">
            <a:extLst>
              <a:ext uri="{FF2B5EF4-FFF2-40B4-BE49-F238E27FC236}">
                <a16:creationId xmlns:a16="http://schemas.microsoft.com/office/drawing/2014/main" id="{77C13B75-37E1-954D-1D74-CDD0C41F37AF}"/>
              </a:ext>
            </a:extLst>
          </p:cNvPr>
          <p:cNvCxnSpPr>
            <a:cxnSpLocks/>
          </p:cNvCxnSpPr>
          <p:nvPr/>
        </p:nvCxnSpPr>
        <p:spPr>
          <a:xfrm>
            <a:off x="5868375" y="1744598"/>
            <a:ext cx="0" cy="423288"/>
          </a:xfrm>
          <a:prstGeom prst="straightConnector1">
            <a:avLst/>
          </a:prstGeom>
          <a:ln w="57150">
            <a:tailEnd type="triangle"/>
          </a:ln>
        </p:spPr>
        <p:style>
          <a:lnRef idx="3">
            <a:schemeClr val="accent5"/>
          </a:lnRef>
          <a:fillRef idx="0">
            <a:schemeClr val="accent5"/>
          </a:fillRef>
          <a:effectRef idx="2">
            <a:schemeClr val="accent5"/>
          </a:effectRef>
          <a:fontRef idx="minor">
            <a:schemeClr val="tx1"/>
          </a:fontRef>
        </p:style>
      </p:cxnSp>
      <p:cxnSp>
        <p:nvCxnSpPr>
          <p:cNvPr id="14" name="Connecteur droit avec flèche 19">
            <a:extLst>
              <a:ext uri="{FF2B5EF4-FFF2-40B4-BE49-F238E27FC236}">
                <a16:creationId xmlns:a16="http://schemas.microsoft.com/office/drawing/2014/main" id="{0BD066DA-1203-4B04-53DD-7DD19DDB4842}"/>
              </a:ext>
            </a:extLst>
          </p:cNvPr>
          <p:cNvCxnSpPr>
            <a:cxnSpLocks/>
            <a:stCxn id="8" idx="2"/>
          </p:cNvCxnSpPr>
          <p:nvPr/>
        </p:nvCxnSpPr>
        <p:spPr>
          <a:xfrm flipH="1">
            <a:off x="3059791" y="2851725"/>
            <a:ext cx="1992455" cy="974362"/>
          </a:xfrm>
          <a:prstGeom prst="straightConnector1">
            <a:avLst/>
          </a:prstGeom>
          <a:ln w="57150">
            <a:tailEnd type="triangle"/>
          </a:ln>
        </p:spPr>
        <p:style>
          <a:lnRef idx="3">
            <a:schemeClr val="accent6"/>
          </a:lnRef>
          <a:fillRef idx="0">
            <a:schemeClr val="accent6"/>
          </a:fillRef>
          <a:effectRef idx="2">
            <a:schemeClr val="accent6"/>
          </a:effectRef>
          <a:fontRef idx="minor">
            <a:schemeClr val="tx1"/>
          </a:fontRef>
        </p:style>
      </p:cxnSp>
      <p:cxnSp>
        <p:nvCxnSpPr>
          <p:cNvPr id="15" name="Connecteur droit avec flèche 22">
            <a:extLst>
              <a:ext uri="{FF2B5EF4-FFF2-40B4-BE49-F238E27FC236}">
                <a16:creationId xmlns:a16="http://schemas.microsoft.com/office/drawing/2014/main" id="{D88F921C-AAF8-F614-7782-600B373F2718}"/>
              </a:ext>
            </a:extLst>
          </p:cNvPr>
          <p:cNvCxnSpPr>
            <a:cxnSpLocks/>
          </p:cNvCxnSpPr>
          <p:nvPr/>
        </p:nvCxnSpPr>
        <p:spPr>
          <a:xfrm>
            <a:off x="6560128" y="2862208"/>
            <a:ext cx="2596111" cy="786507"/>
          </a:xfrm>
          <a:prstGeom prst="straightConnector1">
            <a:avLst/>
          </a:prstGeom>
          <a:ln w="57150">
            <a:tailEnd type="triangle"/>
          </a:ln>
        </p:spPr>
        <p:style>
          <a:lnRef idx="3">
            <a:schemeClr val="accent6"/>
          </a:lnRef>
          <a:fillRef idx="0">
            <a:schemeClr val="accent6"/>
          </a:fillRef>
          <a:effectRef idx="2">
            <a:schemeClr val="accent6"/>
          </a:effectRef>
          <a:fontRef idx="minor">
            <a:schemeClr val="tx1"/>
          </a:fontRef>
        </p:style>
      </p:cxnSp>
      <p:cxnSp>
        <p:nvCxnSpPr>
          <p:cNvPr id="16" name="Connecteur droit avec flèche 28">
            <a:extLst>
              <a:ext uri="{FF2B5EF4-FFF2-40B4-BE49-F238E27FC236}">
                <a16:creationId xmlns:a16="http://schemas.microsoft.com/office/drawing/2014/main" id="{C18D741B-63DD-0EF5-7CDC-8BF4F90ED8BA}"/>
              </a:ext>
            </a:extLst>
          </p:cNvPr>
          <p:cNvCxnSpPr>
            <a:cxnSpLocks/>
          </p:cNvCxnSpPr>
          <p:nvPr/>
        </p:nvCxnSpPr>
        <p:spPr>
          <a:xfrm flipH="1">
            <a:off x="4740303" y="3180955"/>
            <a:ext cx="320519" cy="1093755"/>
          </a:xfrm>
          <a:prstGeom prst="straightConnector1">
            <a:avLst/>
          </a:prstGeom>
          <a:ln w="57150">
            <a:tailEnd type="triangle"/>
          </a:ln>
        </p:spPr>
        <p:style>
          <a:lnRef idx="3">
            <a:schemeClr val="accent6"/>
          </a:lnRef>
          <a:fillRef idx="0">
            <a:schemeClr val="accent6"/>
          </a:fillRef>
          <a:effectRef idx="2">
            <a:schemeClr val="accent6"/>
          </a:effectRef>
          <a:fontRef idx="minor">
            <a:schemeClr val="tx1"/>
          </a:fontRef>
        </p:style>
      </p:cxnSp>
      <p:cxnSp>
        <p:nvCxnSpPr>
          <p:cNvPr id="17" name="Connecteur droit avec flèche 30">
            <a:extLst>
              <a:ext uri="{FF2B5EF4-FFF2-40B4-BE49-F238E27FC236}">
                <a16:creationId xmlns:a16="http://schemas.microsoft.com/office/drawing/2014/main" id="{BB52384B-4067-06E4-B760-CEC2B7F212D1}"/>
              </a:ext>
            </a:extLst>
          </p:cNvPr>
          <p:cNvCxnSpPr>
            <a:cxnSpLocks/>
            <a:endCxn id="10" idx="0"/>
          </p:cNvCxnSpPr>
          <p:nvPr/>
        </p:nvCxnSpPr>
        <p:spPr>
          <a:xfrm>
            <a:off x="6490308" y="3244193"/>
            <a:ext cx="997132" cy="1005380"/>
          </a:xfrm>
          <a:prstGeom prst="straightConnector1">
            <a:avLst/>
          </a:prstGeom>
          <a:ln w="57150">
            <a:tailEnd type="triangle"/>
          </a:ln>
        </p:spPr>
        <p:style>
          <a:lnRef idx="3">
            <a:schemeClr val="accent6"/>
          </a:lnRef>
          <a:fillRef idx="0">
            <a:schemeClr val="accent6"/>
          </a:fillRef>
          <a:effectRef idx="2">
            <a:schemeClr val="accent6"/>
          </a:effectRef>
          <a:fontRef idx="minor">
            <a:schemeClr val="tx1"/>
          </a:fontRef>
        </p:style>
      </p:cxnSp>
      <p:cxnSp>
        <p:nvCxnSpPr>
          <p:cNvPr id="18" name="Connecteur droit avec flèche 33">
            <a:extLst>
              <a:ext uri="{FF2B5EF4-FFF2-40B4-BE49-F238E27FC236}">
                <a16:creationId xmlns:a16="http://schemas.microsoft.com/office/drawing/2014/main" id="{9F343FE1-6B17-F865-9F5E-DD5DF35E8AB5}"/>
              </a:ext>
            </a:extLst>
          </p:cNvPr>
          <p:cNvCxnSpPr>
            <a:cxnSpLocks/>
            <a:endCxn id="6" idx="0"/>
          </p:cNvCxnSpPr>
          <p:nvPr/>
        </p:nvCxnSpPr>
        <p:spPr>
          <a:xfrm>
            <a:off x="5895671" y="3543755"/>
            <a:ext cx="113935" cy="2002226"/>
          </a:xfrm>
          <a:prstGeom prst="straightConnector1">
            <a:avLst/>
          </a:prstGeom>
          <a:ln w="57150">
            <a:tailEnd type="triangle"/>
          </a:ln>
        </p:spPr>
        <p:style>
          <a:lnRef idx="3">
            <a:schemeClr val="accent6"/>
          </a:lnRef>
          <a:fillRef idx="0">
            <a:schemeClr val="accent6"/>
          </a:fillRef>
          <a:effectRef idx="2">
            <a:schemeClr val="accent6"/>
          </a:effectRef>
          <a:fontRef idx="minor">
            <a:schemeClr val="tx1"/>
          </a:fontRef>
        </p:style>
      </p:cxnSp>
      <p:pic>
        <p:nvPicPr>
          <p:cNvPr id="20" name="Image 19">
            <a:extLst>
              <a:ext uri="{FF2B5EF4-FFF2-40B4-BE49-F238E27FC236}">
                <a16:creationId xmlns:a16="http://schemas.microsoft.com/office/drawing/2014/main" id="{6E62FDA3-DDBB-D21A-EEB1-BF0A8CE5CC35}"/>
              </a:ext>
            </a:extLst>
          </p:cNvPr>
          <p:cNvPicPr>
            <a:picLocks noChangeAspect="1"/>
          </p:cNvPicPr>
          <p:nvPr/>
        </p:nvPicPr>
        <p:blipFill>
          <a:blip r:embed="rId2"/>
          <a:stretch>
            <a:fillRect/>
          </a:stretch>
        </p:blipFill>
        <p:spPr>
          <a:xfrm>
            <a:off x="10725570" y="-15240"/>
            <a:ext cx="1439160" cy="1386840"/>
          </a:xfrm>
          <a:prstGeom prst="rect">
            <a:avLst/>
          </a:prstGeom>
        </p:spPr>
      </p:pic>
      <p:grpSp>
        <p:nvGrpSpPr>
          <p:cNvPr id="21" name="Groupe 20">
            <a:extLst>
              <a:ext uri="{FF2B5EF4-FFF2-40B4-BE49-F238E27FC236}">
                <a16:creationId xmlns:a16="http://schemas.microsoft.com/office/drawing/2014/main" id="{0C2083AA-9F4C-91C3-B497-1927F3822F98}"/>
              </a:ext>
            </a:extLst>
          </p:cNvPr>
          <p:cNvGrpSpPr>
            <a:grpSpLocks/>
          </p:cNvGrpSpPr>
          <p:nvPr/>
        </p:nvGrpSpPr>
        <p:grpSpPr bwMode="auto">
          <a:xfrm>
            <a:off x="121920" y="106680"/>
            <a:ext cx="1171870" cy="1212524"/>
            <a:chOff x="0" y="0"/>
            <a:chExt cx="284" cy="384"/>
          </a:xfrm>
        </p:grpSpPr>
        <p:pic>
          <p:nvPicPr>
            <p:cNvPr id="22" name="Picture 7">
              <a:extLst>
                <a:ext uri="{FF2B5EF4-FFF2-40B4-BE49-F238E27FC236}">
                  <a16:creationId xmlns:a16="http://schemas.microsoft.com/office/drawing/2014/main" id="{28C21CC0-FDD3-D713-FAD1-F704B13A6095}"/>
                </a:ext>
              </a:extLst>
            </p:cNvPr>
            <p:cNvPicPr>
              <a:picLocks noChangeAspect="1" noChangeArrowheads="1"/>
            </p:cNvPicPr>
            <p:nvPr/>
          </p:nvPicPr>
          <p:blipFill>
            <a:blip r:embed="rId3" cstate="print"/>
            <a:srcRect/>
            <a:stretch>
              <a:fillRect/>
            </a:stretch>
          </p:blipFill>
          <p:spPr bwMode="auto">
            <a:xfrm>
              <a:off x="0" y="0"/>
              <a:ext cx="284" cy="384"/>
            </a:xfrm>
            <a:prstGeom prst="rect">
              <a:avLst/>
            </a:prstGeom>
            <a:noFill/>
            <a:ln>
              <a:noFill/>
            </a:ln>
          </p:spPr>
        </p:pic>
        <p:sp>
          <p:nvSpPr>
            <p:cNvPr id="23" name="AutoShape 8">
              <a:extLst>
                <a:ext uri="{FF2B5EF4-FFF2-40B4-BE49-F238E27FC236}">
                  <a16:creationId xmlns:a16="http://schemas.microsoft.com/office/drawing/2014/main" id="{F83D1F56-4A67-ED31-DB28-38A422A05680}"/>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36576" tIns="36576" rIns="36576" bIns="36576" anchor="t" anchorCtr="0" upright="1">
              <a:noAutofit/>
            </a:bodyPr>
            <a:lstStyle/>
            <a:p>
              <a:endParaRPr lang="fr-MC"/>
            </a:p>
          </p:txBody>
        </p:sp>
        <p:sp>
          <p:nvSpPr>
            <p:cNvPr id="24" name="AutoShape 9">
              <a:extLst>
                <a:ext uri="{FF2B5EF4-FFF2-40B4-BE49-F238E27FC236}">
                  <a16:creationId xmlns:a16="http://schemas.microsoft.com/office/drawing/2014/main" id="{6312C8BA-44BD-723C-948A-01DAE72C00C6}"/>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91440" tIns="45720" rIns="91440" bIns="45720" anchor="t" anchorCtr="0" upright="1">
              <a:noAutofit/>
            </a:bodyPr>
            <a:lstStyle/>
            <a:p>
              <a:endParaRPr lang="fr-MC"/>
            </a:p>
          </p:txBody>
        </p:sp>
      </p:grpSp>
      <p:cxnSp>
        <p:nvCxnSpPr>
          <p:cNvPr id="26" name="Connecteur droit avec flèche 25"/>
          <p:cNvCxnSpPr>
            <a:cxnSpLocks/>
          </p:cNvCxnSpPr>
          <p:nvPr/>
        </p:nvCxnSpPr>
        <p:spPr>
          <a:xfrm flipH="1" flipV="1">
            <a:off x="3645183" y="2337561"/>
            <a:ext cx="1454572" cy="15798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Connecteur droit avec flèche 27"/>
          <p:cNvCxnSpPr>
            <a:cxnSpLocks/>
          </p:cNvCxnSpPr>
          <p:nvPr/>
        </p:nvCxnSpPr>
        <p:spPr>
          <a:xfrm>
            <a:off x="3694936" y="2543903"/>
            <a:ext cx="1357310" cy="16419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Connecteur droit avec flèche 29"/>
          <p:cNvCxnSpPr>
            <a:cxnSpLocks/>
          </p:cNvCxnSpPr>
          <p:nvPr/>
        </p:nvCxnSpPr>
        <p:spPr>
          <a:xfrm flipH="1">
            <a:off x="6440143" y="2167886"/>
            <a:ext cx="1156576" cy="32766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Connecteur droit avec flèche 34"/>
          <p:cNvCxnSpPr>
            <a:cxnSpLocks/>
          </p:cNvCxnSpPr>
          <p:nvPr/>
        </p:nvCxnSpPr>
        <p:spPr>
          <a:xfrm flipV="1">
            <a:off x="6506818" y="2427935"/>
            <a:ext cx="1089901" cy="28016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2" name="ZoneTexte 41">
            <a:extLst>
              <a:ext uri="{FF2B5EF4-FFF2-40B4-BE49-F238E27FC236}">
                <a16:creationId xmlns:a16="http://schemas.microsoft.com/office/drawing/2014/main" id="{716AE590-3872-799F-B9C8-0A8B5EF55428}"/>
              </a:ext>
            </a:extLst>
          </p:cNvPr>
          <p:cNvSpPr txBox="1"/>
          <p:nvPr/>
        </p:nvSpPr>
        <p:spPr>
          <a:xfrm>
            <a:off x="1198682" y="192745"/>
            <a:ext cx="9393977" cy="523220"/>
          </a:xfrm>
          <a:prstGeom prst="rect">
            <a:avLst/>
          </a:prstGeom>
          <a:noFill/>
        </p:spPr>
        <p:txBody>
          <a:bodyPr wrap="square" rtlCol="0">
            <a:spAutoFit/>
          </a:bodyPr>
          <a:lstStyle/>
          <a:p>
            <a:pPr algn="ctr"/>
            <a:r>
              <a:rPr lang="fr-FR" sz="2800" b="1" dirty="0">
                <a:latin typeface="Times New Roman" panose="02020603050405020304" pitchFamily="18" charset="0"/>
                <a:cs typeface="Times New Roman" panose="02020603050405020304" pitchFamily="18" charset="0"/>
              </a:rPr>
              <a:t>II- ECOSYSTEME DU VOLONTARIAT AU CAMEROUN</a:t>
            </a:r>
          </a:p>
        </p:txBody>
      </p:sp>
      <p:sp>
        <p:nvSpPr>
          <p:cNvPr id="25" name="ZoneTexte 24">
            <a:extLst>
              <a:ext uri="{FF2B5EF4-FFF2-40B4-BE49-F238E27FC236}">
                <a16:creationId xmlns:a16="http://schemas.microsoft.com/office/drawing/2014/main" id="{43FC3CC1-0E86-6B8F-A9C9-D13AB81172DA}"/>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extLst>
      <p:ext uri="{BB962C8B-B14F-4D97-AF65-F5344CB8AC3E}">
        <p14:creationId xmlns:p14="http://schemas.microsoft.com/office/powerpoint/2010/main" val="2456524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440272-834A-2226-35B5-6A6526C6BFEB}"/>
              </a:ext>
            </a:extLst>
          </p:cNvPr>
          <p:cNvSpPr>
            <a:spLocks noGrp="1"/>
          </p:cNvSpPr>
          <p:nvPr>
            <p:ph type="title"/>
          </p:nvPr>
        </p:nvSpPr>
        <p:spPr>
          <a:xfrm>
            <a:off x="1537854" y="345584"/>
            <a:ext cx="8920595" cy="512618"/>
          </a:xfrm>
        </p:spPr>
        <p:txBody>
          <a:bodyPr>
            <a:noAutofit/>
          </a:bodyPr>
          <a:lstStyle/>
          <a:p>
            <a:pPr algn="ctr"/>
            <a:r>
              <a:rPr lang="fr-FR" sz="2800" b="1" dirty="0">
                <a:solidFill>
                  <a:schemeClr val="tx1"/>
                </a:solidFill>
                <a:latin typeface="Times New Roman" panose="02020603050405020304" pitchFamily="18" charset="0"/>
                <a:cs typeface="Times New Roman" panose="02020603050405020304" pitchFamily="18" charset="0"/>
              </a:rPr>
              <a:t>III- DOMAINES D’INTERVENTION PRIORITAIRES</a:t>
            </a:r>
            <a:endParaRPr lang="fr-MC" sz="2800" b="1" dirty="0">
              <a:solidFill>
                <a:schemeClr val="tx1"/>
              </a:solidFill>
              <a:latin typeface="Times New Roman" panose="02020603050405020304" pitchFamily="18" charset="0"/>
              <a:cs typeface="Times New Roman" panose="02020603050405020304" pitchFamily="18" charset="0"/>
            </a:endParaRPr>
          </a:p>
        </p:txBody>
      </p:sp>
      <p:pic>
        <p:nvPicPr>
          <p:cNvPr id="6" name="Image 5">
            <a:extLst>
              <a:ext uri="{FF2B5EF4-FFF2-40B4-BE49-F238E27FC236}">
                <a16:creationId xmlns:a16="http://schemas.microsoft.com/office/drawing/2014/main" id="{E9B0C44D-C5DD-03BF-95D9-B1C17F8AA836}"/>
              </a:ext>
            </a:extLst>
          </p:cNvPr>
          <p:cNvPicPr>
            <a:picLocks noChangeAspect="1"/>
          </p:cNvPicPr>
          <p:nvPr/>
        </p:nvPicPr>
        <p:blipFill>
          <a:blip r:embed="rId2"/>
          <a:stretch>
            <a:fillRect/>
          </a:stretch>
        </p:blipFill>
        <p:spPr>
          <a:xfrm>
            <a:off x="10627742" y="0"/>
            <a:ext cx="1564258" cy="1416628"/>
          </a:xfrm>
          <a:prstGeom prst="rect">
            <a:avLst/>
          </a:prstGeom>
        </p:spPr>
      </p:pic>
      <p:grpSp>
        <p:nvGrpSpPr>
          <p:cNvPr id="8" name="Groupe 7">
            <a:extLst>
              <a:ext uri="{FF2B5EF4-FFF2-40B4-BE49-F238E27FC236}">
                <a16:creationId xmlns:a16="http://schemas.microsoft.com/office/drawing/2014/main" id="{0C2083AA-9F4C-91C3-B497-1927F3822F98}"/>
              </a:ext>
            </a:extLst>
          </p:cNvPr>
          <p:cNvGrpSpPr>
            <a:grpSpLocks/>
          </p:cNvGrpSpPr>
          <p:nvPr/>
        </p:nvGrpSpPr>
        <p:grpSpPr bwMode="auto">
          <a:xfrm>
            <a:off x="121920" y="106680"/>
            <a:ext cx="853440" cy="853440"/>
            <a:chOff x="0" y="0"/>
            <a:chExt cx="284" cy="384"/>
          </a:xfrm>
        </p:grpSpPr>
        <p:pic>
          <p:nvPicPr>
            <p:cNvPr id="9" name="Picture 7">
              <a:extLst>
                <a:ext uri="{FF2B5EF4-FFF2-40B4-BE49-F238E27FC236}">
                  <a16:creationId xmlns:a16="http://schemas.microsoft.com/office/drawing/2014/main" id="{28C21CC0-FDD3-D713-FAD1-F704B13A6095}"/>
                </a:ext>
              </a:extLst>
            </p:cNvPr>
            <p:cNvPicPr>
              <a:picLocks noChangeAspect="1" noChangeArrowheads="1"/>
            </p:cNvPicPr>
            <p:nvPr/>
          </p:nvPicPr>
          <p:blipFill>
            <a:blip r:embed="rId3" cstate="print"/>
            <a:srcRect/>
            <a:stretch>
              <a:fillRect/>
            </a:stretch>
          </p:blipFill>
          <p:spPr bwMode="auto">
            <a:xfrm>
              <a:off x="0" y="0"/>
              <a:ext cx="284" cy="384"/>
            </a:xfrm>
            <a:prstGeom prst="rect">
              <a:avLst/>
            </a:prstGeom>
            <a:noFill/>
            <a:ln>
              <a:noFill/>
            </a:ln>
          </p:spPr>
        </p:pic>
        <p:sp>
          <p:nvSpPr>
            <p:cNvPr id="10" name="AutoShape 8">
              <a:extLst>
                <a:ext uri="{FF2B5EF4-FFF2-40B4-BE49-F238E27FC236}">
                  <a16:creationId xmlns:a16="http://schemas.microsoft.com/office/drawing/2014/main" id="{F83D1F56-4A67-ED31-DB28-38A422A05680}"/>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36576" tIns="36576" rIns="36576" bIns="36576" anchor="t" anchorCtr="0" upright="1">
              <a:noAutofit/>
            </a:bodyPr>
            <a:lstStyle/>
            <a:p>
              <a:endParaRPr lang="fr-MC"/>
            </a:p>
          </p:txBody>
        </p:sp>
        <p:sp>
          <p:nvSpPr>
            <p:cNvPr id="11" name="AutoShape 9">
              <a:extLst>
                <a:ext uri="{FF2B5EF4-FFF2-40B4-BE49-F238E27FC236}">
                  <a16:creationId xmlns:a16="http://schemas.microsoft.com/office/drawing/2014/main" id="{6312C8BA-44BD-723C-948A-01DAE72C00C6}"/>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91440" tIns="45720" rIns="91440" bIns="45720" anchor="t" anchorCtr="0" upright="1">
              <a:noAutofit/>
            </a:bodyPr>
            <a:lstStyle/>
            <a:p>
              <a:endParaRPr lang="fr-MC"/>
            </a:p>
          </p:txBody>
        </p:sp>
      </p:grpSp>
      <p:sp>
        <p:nvSpPr>
          <p:cNvPr id="3" name="Flèche : droite 2">
            <a:extLst>
              <a:ext uri="{FF2B5EF4-FFF2-40B4-BE49-F238E27FC236}">
                <a16:creationId xmlns:a16="http://schemas.microsoft.com/office/drawing/2014/main" id="{B5DB5826-4A78-6C1C-4DE2-6CF10A2107D2}"/>
              </a:ext>
            </a:extLst>
          </p:cNvPr>
          <p:cNvSpPr/>
          <p:nvPr/>
        </p:nvSpPr>
        <p:spPr>
          <a:xfrm>
            <a:off x="1368561" y="953452"/>
            <a:ext cx="4324350" cy="112395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M" sz="4000" b="1" dirty="0">
                <a:solidFill>
                  <a:schemeClr val="tx1"/>
                </a:solidFill>
              </a:rPr>
              <a:t>Santé </a:t>
            </a:r>
            <a:endParaRPr lang="fr-FR" sz="4000" b="1" dirty="0">
              <a:solidFill>
                <a:schemeClr val="tx1"/>
              </a:solidFill>
            </a:endParaRPr>
          </a:p>
        </p:txBody>
      </p:sp>
      <p:sp>
        <p:nvSpPr>
          <p:cNvPr id="4" name="Flèche : droite 3">
            <a:extLst>
              <a:ext uri="{FF2B5EF4-FFF2-40B4-BE49-F238E27FC236}">
                <a16:creationId xmlns:a16="http://schemas.microsoft.com/office/drawing/2014/main" id="{E0713E1E-12B0-823B-4C5B-46B56311D6A3}"/>
              </a:ext>
            </a:extLst>
          </p:cNvPr>
          <p:cNvSpPr/>
          <p:nvPr/>
        </p:nvSpPr>
        <p:spPr>
          <a:xfrm>
            <a:off x="6499091" y="841924"/>
            <a:ext cx="4324350" cy="112395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M" sz="4400" b="1" dirty="0">
                <a:solidFill>
                  <a:schemeClr val="tx1"/>
                </a:solidFill>
              </a:rPr>
              <a:t>Education </a:t>
            </a:r>
            <a:r>
              <a:rPr lang="fr-CM" sz="4000" b="1" dirty="0">
                <a:solidFill>
                  <a:schemeClr val="tx1"/>
                </a:solidFill>
              </a:rPr>
              <a:t> </a:t>
            </a:r>
            <a:endParaRPr lang="fr-FR" sz="4000" b="1" dirty="0">
              <a:solidFill>
                <a:schemeClr val="tx1"/>
              </a:solidFill>
            </a:endParaRPr>
          </a:p>
        </p:txBody>
      </p:sp>
      <p:sp>
        <p:nvSpPr>
          <p:cNvPr id="12" name="Flèche : droite 11">
            <a:extLst>
              <a:ext uri="{FF2B5EF4-FFF2-40B4-BE49-F238E27FC236}">
                <a16:creationId xmlns:a16="http://schemas.microsoft.com/office/drawing/2014/main" id="{609487A5-2B11-DC8D-570E-51676785F947}"/>
              </a:ext>
            </a:extLst>
          </p:cNvPr>
          <p:cNvSpPr/>
          <p:nvPr/>
        </p:nvSpPr>
        <p:spPr>
          <a:xfrm>
            <a:off x="1368561" y="2648902"/>
            <a:ext cx="4324350" cy="112395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M" sz="4400" b="1" dirty="0">
                <a:solidFill>
                  <a:schemeClr val="tx1"/>
                </a:solidFill>
              </a:rPr>
              <a:t>Agriculture</a:t>
            </a:r>
            <a:r>
              <a:rPr lang="fr-CM" sz="4000" b="1" dirty="0">
                <a:solidFill>
                  <a:schemeClr val="tx1"/>
                </a:solidFill>
              </a:rPr>
              <a:t> </a:t>
            </a:r>
            <a:endParaRPr lang="fr-FR" sz="4000" b="1" dirty="0">
              <a:solidFill>
                <a:schemeClr val="tx1"/>
              </a:solidFill>
            </a:endParaRPr>
          </a:p>
        </p:txBody>
      </p:sp>
      <p:sp>
        <p:nvSpPr>
          <p:cNvPr id="14" name="Flèche : droite 13">
            <a:extLst>
              <a:ext uri="{FF2B5EF4-FFF2-40B4-BE49-F238E27FC236}">
                <a16:creationId xmlns:a16="http://schemas.microsoft.com/office/drawing/2014/main" id="{7712A9A5-3928-16A8-54E6-8E6EBECEF6C2}"/>
              </a:ext>
            </a:extLst>
          </p:cNvPr>
          <p:cNvSpPr/>
          <p:nvPr/>
        </p:nvSpPr>
        <p:spPr>
          <a:xfrm>
            <a:off x="6499089" y="2586990"/>
            <a:ext cx="4324350" cy="112395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M" sz="4400" b="1" dirty="0">
                <a:solidFill>
                  <a:schemeClr val="tx1"/>
                </a:solidFill>
              </a:rPr>
              <a:t>Elevage</a:t>
            </a:r>
            <a:r>
              <a:rPr lang="fr-CM" sz="4000" b="1" dirty="0">
                <a:solidFill>
                  <a:schemeClr val="tx1"/>
                </a:solidFill>
              </a:rPr>
              <a:t> </a:t>
            </a:r>
            <a:endParaRPr lang="fr-FR" sz="4000" b="1" dirty="0">
              <a:solidFill>
                <a:schemeClr val="tx1"/>
              </a:solidFill>
            </a:endParaRPr>
          </a:p>
        </p:txBody>
      </p:sp>
      <p:sp>
        <p:nvSpPr>
          <p:cNvPr id="15" name="Flèche : droite 14">
            <a:extLst>
              <a:ext uri="{FF2B5EF4-FFF2-40B4-BE49-F238E27FC236}">
                <a16:creationId xmlns:a16="http://schemas.microsoft.com/office/drawing/2014/main" id="{D6AA9F78-9C23-9ADE-80B0-83FDDCD1230B}"/>
              </a:ext>
            </a:extLst>
          </p:cNvPr>
          <p:cNvSpPr/>
          <p:nvPr/>
        </p:nvSpPr>
        <p:spPr>
          <a:xfrm>
            <a:off x="3530296" y="5439728"/>
            <a:ext cx="5523763" cy="98274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M" sz="4400" b="1" dirty="0">
                <a:solidFill>
                  <a:schemeClr val="tx1"/>
                </a:solidFill>
              </a:rPr>
              <a:t>Economie numérique</a:t>
            </a:r>
            <a:r>
              <a:rPr lang="fr-CM" sz="4000" b="1" dirty="0">
                <a:solidFill>
                  <a:schemeClr val="tx1"/>
                </a:solidFill>
              </a:rPr>
              <a:t> </a:t>
            </a:r>
            <a:endParaRPr lang="fr-FR" sz="4000" b="1" dirty="0">
              <a:solidFill>
                <a:schemeClr val="tx1"/>
              </a:solidFill>
            </a:endParaRPr>
          </a:p>
        </p:txBody>
      </p:sp>
      <p:sp>
        <p:nvSpPr>
          <p:cNvPr id="16" name="Flèche : droite 15">
            <a:extLst>
              <a:ext uri="{FF2B5EF4-FFF2-40B4-BE49-F238E27FC236}">
                <a16:creationId xmlns:a16="http://schemas.microsoft.com/office/drawing/2014/main" id="{B3207776-D46B-D960-8031-0B1F0C82D6E3}"/>
              </a:ext>
            </a:extLst>
          </p:cNvPr>
          <p:cNvSpPr/>
          <p:nvPr/>
        </p:nvSpPr>
        <p:spPr>
          <a:xfrm>
            <a:off x="1368120" y="4439602"/>
            <a:ext cx="4499279" cy="112395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M" sz="4400" b="1" dirty="0">
                <a:solidFill>
                  <a:schemeClr val="tx1"/>
                </a:solidFill>
              </a:rPr>
              <a:t>Décentralisation</a:t>
            </a:r>
            <a:r>
              <a:rPr lang="fr-CM" sz="4000" b="1" dirty="0">
                <a:solidFill>
                  <a:schemeClr val="tx1"/>
                </a:solidFill>
              </a:rPr>
              <a:t> </a:t>
            </a:r>
            <a:endParaRPr lang="fr-FR" sz="4000" b="1" dirty="0">
              <a:solidFill>
                <a:schemeClr val="tx1"/>
              </a:solidFill>
            </a:endParaRPr>
          </a:p>
        </p:txBody>
      </p:sp>
      <p:sp>
        <p:nvSpPr>
          <p:cNvPr id="17" name="Flèche : droite 16">
            <a:extLst>
              <a:ext uri="{FF2B5EF4-FFF2-40B4-BE49-F238E27FC236}">
                <a16:creationId xmlns:a16="http://schemas.microsoft.com/office/drawing/2014/main" id="{975B26B5-7E71-09E6-378A-D71F22EC8066}"/>
              </a:ext>
            </a:extLst>
          </p:cNvPr>
          <p:cNvSpPr/>
          <p:nvPr/>
        </p:nvSpPr>
        <p:spPr>
          <a:xfrm>
            <a:off x="7048941" y="4439602"/>
            <a:ext cx="4324350" cy="112395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M" sz="4400" b="1" dirty="0">
                <a:solidFill>
                  <a:schemeClr val="tx1"/>
                </a:solidFill>
              </a:rPr>
              <a:t>Environnement</a:t>
            </a:r>
            <a:r>
              <a:rPr lang="fr-CM" sz="4000" b="1" dirty="0">
                <a:solidFill>
                  <a:schemeClr val="tx1"/>
                </a:solidFill>
              </a:rPr>
              <a:t> </a:t>
            </a:r>
            <a:endParaRPr lang="fr-FR" sz="4000" b="1" dirty="0">
              <a:solidFill>
                <a:schemeClr val="tx1"/>
              </a:solidFill>
            </a:endParaRPr>
          </a:p>
        </p:txBody>
      </p:sp>
      <p:sp>
        <p:nvSpPr>
          <p:cNvPr id="5" name="ZoneTexte 4">
            <a:extLst>
              <a:ext uri="{FF2B5EF4-FFF2-40B4-BE49-F238E27FC236}">
                <a16:creationId xmlns:a16="http://schemas.microsoft.com/office/drawing/2014/main" id="{8CC9890A-CC11-B621-EF41-07A118E03FDC}"/>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extLst>
      <p:ext uri="{BB962C8B-B14F-4D97-AF65-F5344CB8AC3E}">
        <p14:creationId xmlns:p14="http://schemas.microsoft.com/office/powerpoint/2010/main" val="2113334514"/>
      </p:ext>
    </p:extLst>
  </p:cSld>
  <p:clrMapOvr>
    <a:masterClrMapping/>
  </p:clrMapOvr>
  <p:transition>
    <p:pull dir="l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B8E317-E152-7E22-056E-258B1BC5B6DB}"/>
              </a:ext>
            </a:extLst>
          </p:cNvPr>
          <p:cNvSpPr>
            <a:spLocks noGrp="1"/>
          </p:cNvSpPr>
          <p:nvPr>
            <p:ph type="title"/>
          </p:nvPr>
        </p:nvSpPr>
        <p:spPr>
          <a:xfrm>
            <a:off x="1097280" y="286603"/>
            <a:ext cx="10058400" cy="532547"/>
          </a:xfrm>
        </p:spPr>
        <p:txBody>
          <a:bodyPr>
            <a:noAutofit/>
          </a:bodyPr>
          <a:lstStyle/>
          <a:p>
            <a:pPr algn="ctr"/>
            <a:r>
              <a:rPr lang="fr-FR" sz="3600" b="1" dirty="0">
                <a:solidFill>
                  <a:schemeClr val="tx1"/>
                </a:solidFill>
                <a:latin typeface="Times New Roman" panose="02020603050405020304" pitchFamily="18" charset="0"/>
                <a:cs typeface="Times New Roman" panose="02020603050405020304" pitchFamily="18" charset="0"/>
              </a:rPr>
              <a:t>IV- PARTENAIRES DE MISE EN ŒUVRE </a:t>
            </a:r>
          </a:p>
        </p:txBody>
      </p:sp>
      <p:sp>
        <p:nvSpPr>
          <p:cNvPr id="6" name="Flèche : droite 5">
            <a:extLst>
              <a:ext uri="{FF2B5EF4-FFF2-40B4-BE49-F238E27FC236}">
                <a16:creationId xmlns:a16="http://schemas.microsoft.com/office/drawing/2014/main" id="{74855E68-EB7B-0B26-EBEA-C2BA82ADDE73}"/>
              </a:ext>
            </a:extLst>
          </p:cNvPr>
          <p:cNvSpPr/>
          <p:nvPr/>
        </p:nvSpPr>
        <p:spPr>
          <a:xfrm>
            <a:off x="666750" y="762852"/>
            <a:ext cx="4507230" cy="93302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solidFill>
                <a:latin typeface="Tahoma" panose="020B0604030504040204" pitchFamily="34" charset="0"/>
                <a:ea typeface="Tahoma" panose="020B0604030504040204" pitchFamily="34" charset="0"/>
                <a:cs typeface="Tahoma" panose="020B0604030504040204" pitchFamily="34" charset="0"/>
              </a:rPr>
              <a:t>Les administrations sectorielles</a:t>
            </a:r>
            <a:endParaRPr lang="fr-MC" sz="20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 name="Flèche : droite 6">
            <a:extLst>
              <a:ext uri="{FF2B5EF4-FFF2-40B4-BE49-F238E27FC236}">
                <a16:creationId xmlns:a16="http://schemas.microsoft.com/office/drawing/2014/main" id="{A75DAD38-692E-CF85-6925-BB96330E3A34}"/>
              </a:ext>
            </a:extLst>
          </p:cNvPr>
          <p:cNvSpPr/>
          <p:nvPr/>
        </p:nvSpPr>
        <p:spPr>
          <a:xfrm>
            <a:off x="647700" y="1676400"/>
            <a:ext cx="6998972" cy="114257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H" sz="2400" b="1" dirty="0">
                <a:solidFill>
                  <a:schemeClr val="tx1"/>
                </a:solidFill>
              </a:rPr>
              <a:t>Les Communes et Villes Unies du Cameroun </a:t>
            </a:r>
            <a:endParaRPr lang="fr-MC" sz="2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Flèche : droite 8">
            <a:extLst>
              <a:ext uri="{FF2B5EF4-FFF2-40B4-BE49-F238E27FC236}">
                <a16:creationId xmlns:a16="http://schemas.microsoft.com/office/drawing/2014/main" id="{A262C6D5-EE2F-EA1D-2EE6-0F9D0FC75B6A}"/>
              </a:ext>
            </a:extLst>
          </p:cNvPr>
          <p:cNvSpPr/>
          <p:nvPr/>
        </p:nvSpPr>
        <p:spPr>
          <a:xfrm>
            <a:off x="704850" y="2724148"/>
            <a:ext cx="1738745" cy="106594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Les CTD</a:t>
            </a:r>
            <a:endParaRPr lang="fr-MC" sz="20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11" name="Flèche : droite 10">
            <a:extLst>
              <a:ext uri="{FF2B5EF4-FFF2-40B4-BE49-F238E27FC236}">
                <a16:creationId xmlns:a16="http://schemas.microsoft.com/office/drawing/2014/main" id="{129858B7-ED7E-74DD-8264-F4EF20320AFF}"/>
              </a:ext>
            </a:extLst>
          </p:cNvPr>
          <p:cNvSpPr/>
          <p:nvPr/>
        </p:nvSpPr>
        <p:spPr>
          <a:xfrm>
            <a:off x="716280" y="3942496"/>
            <a:ext cx="2339340" cy="108627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H" sz="2400" b="1" dirty="0">
                <a:solidFill>
                  <a:schemeClr val="tx1"/>
                </a:solidFill>
              </a:rPr>
              <a:t>PLAVOLCAM     </a:t>
            </a:r>
            <a:endParaRPr lang="fr-MC" sz="2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6" name="Flèche : droite 15">
            <a:extLst>
              <a:ext uri="{FF2B5EF4-FFF2-40B4-BE49-F238E27FC236}">
                <a16:creationId xmlns:a16="http://schemas.microsoft.com/office/drawing/2014/main" id="{E4BE4F77-F7AF-F118-884A-83B9D74DF8E6}"/>
              </a:ext>
            </a:extLst>
          </p:cNvPr>
          <p:cNvSpPr/>
          <p:nvPr/>
        </p:nvSpPr>
        <p:spPr>
          <a:xfrm>
            <a:off x="704850" y="4999558"/>
            <a:ext cx="5219700" cy="108627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Partenaires au développement </a:t>
            </a:r>
            <a:r>
              <a:rPr lang="fr-CH" sz="3600" b="1" dirty="0">
                <a:solidFill>
                  <a:schemeClr val="tx1"/>
                </a:solidFill>
              </a:rPr>
              <a:t>     </a:t>
            </a:r>
            <a:endParaRPr lang="fr-MC" sz="40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pSp>
        <p:nvGrpSpPr>
          <p:cNvPr id="3" name="Groupe 2">
            <a:extLst>
              <a:ext uri="{FF2B5EF4-FFF2-40B4-BE49-F238E27FC236}">
                <a16:creationId xmlns:a16="http://schemas.microsoft.com/office/drawing/2014/main" id="{000A024E-7A6C-A664-055C-6801D0FECE6F}"/>
              </a:ext>
            </a:extLst>
          </p:cNvPr>
          <p:cNvGrpSpPr>
            <a:grpSpLocks/>
          </p:cNvGrpSpPr>
          <p:nvPr/>
        </p:nvGrpSpPr>
        <p:grpSpPr bwMode="auto">
          <a:xfrm>
            <a:off x="47219" y="61960"/>
            <a:ext cx="1092033" cy="933023"/>
            <a:chOff x="0" y="0"/>
            <a:chExt cx="284" cy="384"/>
          </a:xfrm>
        </p:grpSpPr>
        <p:pic>
          <p:nvPicPr>
            <p:cNvPr id="4" name="Picture 7">
              <a:extLst>
                <a:ext uri="{FF2B5EF4-FFF2-40B4-BE49-F238E27FC236}">
                  <a16:creationId xmlns:a16="http://schemas.microsoft.com/office/drawing/2014/main" id="{A0BDA746-2BA2-86EC-5DF4-F7A0EB990851}"/>
                </a:ext>
              </a:extLst>
            </p:cNvPr>
            <p:cNvPicPr>
              <a:picLocks noChangeAspect="1" noChangeArrowheads="1"/>
            </p:cNvPicPr>
            <p:nvPr/>
          </p:nvPicPr>
          <p:blipFill>
            <a:blip r:embed="rId2" cstate="print"/>
            <a:srcRect/>
            <a:stretch>
              <a:fillRect/>
            </a:stretch>
          </p:blipFill>
          <p:spPr bwMode="auto">
            <a:xfrm>
              <a:off x="0" y="0"/>
              <a:ext cx="284" cy="384"/>
            </a:xfrm>
            <a:prstGeom prst="rect">
              <a:avLst/>
            </a:prstGeom>
            <a:noFill/>
            <a:ln>
              <a:noFill/>
            </a:ln>
          </p:spPr>
        </p:pic>
        <p:sp>
          <p:nvSpPr>
            <p:cNvPr id="5" name="AutoShape 8">
              <a:extLst>
                <a:ext uri="{FF2B5EF4-FFF2-40B4-BE49-F238E27FC236}">
                  <a16:creationId xmlns:a16="http://schemas.microsoft.com/office/drawing/2014/main" id="{90CAC236-F57F-D952-8681-3814FA4D93EE}"/>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27432" tIns="27432" rIns="27432" bIns="27432" anchor="t" anchorCtr="0" upright="1">
              <a:noAutofit/>
            </a:bodyPr>
            <a:lstStyle/>
            <a:p>
              <a:pPr defTabSz="342900"/>
              <a:endParaRPr lang="fr-MC" sz="1350">
                <a:solidFill>
                  <a:prstClr val="black"/>
                </a:solidFill>
                <a:latin typeface="Trebuchet MS" panose="020B0603020202020204"/>
              </a:endParaRPr>
            </a:p>
          </p:txBody>
        </p:sp>
        <p:sp>
          <p:nvSpPr>
            <p:cNvPr id="8" name="AutoShape 9">
              <a:extLst>
                <a:ext uri="{FF2B5EF4-FFF2-40B4-BE49-F238E27FC236}">
                  <a16:creationId xmlns:a16="http://schemas.microsoft.com/office/drawing/2014/main" id="{F8019156-AD80-89AF-B07E-3D36D456B2CB}"/>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68580" tIns="34290" rIns="68580" bIns="34290" anchor="t" anchorCtr="0" upright="1">
              <a:noAutofit/>
            </a:bodyPr>
            <a:lstStyle/>
            <a:p>
              <a:pPr defTabSz="342900"/>
              <a:endParaRPr lang="fr-MC" sz="1350">
                <a:solidFill>
                  <a:prstClr val="black"/>
                </a:solidFill>
                <a:latin typeface="Trebuchet MS" panose="020B0603020202020204"/>
              </a:endParaRPr>
            </a:p>
          </p:txBody>
        </p:sp>
      </p:grpSp>
      <p:pic>
        <p:nvPicPr>
          <p:cNvPr id="10" name="Image 9">
            <a:extLst>
              <a:ext uri="{FF2B5EF4-FFF2-40B4-BE49-F238E27FC236}">
                <a16:creationId xmlns:a16="http://schemas.microsoft.com/office/drawing/2014/main" id="{DB86200D-394B-E8F4-9BD3-BCD85247ED8F}"/>
              </a:ext>
            </a:extLst>
          </p:cNvPr>
          <p:cNvPicPr>
            <a:picLocks noChangeAspect="1"/>
          </p:cNvPicPr>
          <p:nvPr/>
        </p:nvPicPr>
        <p:blipFill>
          <a:blip r:embed="rId3"/>
          <a:stretch>
            <a:fillRect/>
          </a:stretch>
        </p:blipFill>
        <p:spPr>
          <a:xfrm>
            <a:off x="11152679" y="-15240"/>
            <a:ext cx="979714" cy="944097"/>
          </a:xfrm>
          <a:prstGeom prst="rect">
            <a:avLst/>
          </a:prstGeom>
        </p:spPr>
      </p:pic>
      <p:sp>
        <p:nvSpPr>
          <p:cNvPr id="13" name="ZoneTexte 12">
            <a:extLst>
              <a:ext uri="{FF2B5EF4-FFF2-40B4-BE49-F238E27FC236}">
                <a16:creationId xmlns:a16="http://schemas.microsoft.com/office/drawing/2014/main" id="{F420A23D-687F-813C-B965-4043A75FB2CF}"/>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extLst>
      <p:ext uri="{BB962C8B-B14F-4D97-AF65-F5344CB8AC3E}">
        <p14:creationId xmlns:p14="http://schemas.microsoft.com/office/powerpoint/2010/main" val="69023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B9B1B605-787C-D143-FF22-1B6F34A2E025}"/>
              </a:ext>
            </a:extLst>
          </p:cNvPr>
          <p:cNvSpPr txBox="1"/>
          <p:nvPr/>
        </p:nvSpPr>
        <p:spPr>
          <a:xfrm>
            <a:off x="3160141" y="428"/>
            <a:ext cx="6267450" cy="646331"/>
          </a:xfrm>
          <a:prstGeom prst="rect">
            <a:avLst/>
          </a:prstGeom>
          <a:noFill/>
        </p:spPr>
        <p:txBody>
          <a:bodyPr wrap="square" rtlCol="0">
            <a:spAutoFit/>
          </a:bodyPr>
          <a:lstStyle/>
          <a:p>
            <a:pPr algn="ctr"/>
            <a:r>
              <a:rPr lang="fr-FR" sz="3600" b="1" dirty="0">
                <a:latin typeface="Times New Roman" panose="02020603050405020304" pitchFamily="18" charset="0"/>
                <a:cs typeface="Times New Roman" panose="02020603050405020304" pitchFamily="18" charset="0"/>
              </a:rPr>
              <a:t>V- BILAN</a:t>
            </a:r>
            <a:r>
              <a:rPr lang="fr-FR" dirty="0">
                <a:latin typeface="Times New Roman" panose="02020603050405020304" pitchFamily="18" charset="0"/>
                <a:cs typeface="Times New Roman" panose="02020603050405020304" pitchFamily="18" charset="0"/>
              </a:rPr>
              <a:t> </a:t>
            </a:r>
          </a:p>
        </p:txBody>
      </p:sp>
      <p:grpSp>
        <p:nvGrpSpPr>
          <p:cNvPr id="8" name="Groupe 7">
            <a:extLst>
              <a:ext uri="{FF2B5EF4-FFF2-40B4-BE49-F238E27FC236}">
                <a16:creationId xmlns:a16="http://schemas.microsoft.com/office/drawing/2014/main" id="{2CB47E4C-FE33-91EA-A5F5-6C8C19112774}"/>
              </a:ext>
            </a:extLst>
          </p:cNvPr>
          <p:cNvGrpSpPr>
            <a:grpSpLocks/>
          </p:cNvGrpSpPr>
          <p:nvPr/>
        </p:nvGrpSpPr>
        <p:grpSpPr bwMode="auto">
          <a:xfrm>
            <a:off x="121920" y="106680"/>
            <a:ext cx="853440" cy="853440"/>
            <a:chOff x="0" y="0"/>
            <a:chExt cx="284" cy="384"/>
          </a:xfrm>
        </p:grpSpPr>
        <p:pic>
          <p:nvPicPr>
            <p:cNvPr id="9" name="Picture 7">
              <a:extLst>
                <a:ext uri="{FF2B5EF4-FFF2-40B4-BE49-F238E27FC236}">
                  <a16:creationId xmlns:a16="http://schemas.microsoft.com/office/drawing/2014/main" id="{214EF23D-060D-4BE2-36F1-E832A68B8967}"/>
                </a:ext>
              </a:extLst>
            </p:cNvPr>
            <p:cNvPicPr>
              <a:picLocks noChangeAspect="1" noChangeArrowheads="1"/>
            </p:cNvPicPr>
            <p:nvPr/>
          </p:nvPicPr>
          <p:blipFill>
            <a:blip r:embed="rId2" cstate="print"/>
            <a:srcRect/>
            <a:stretch>
              <a:fillRect/>
            </a:stretch>
          </p:blipFill>
          <p:spPr bwMode="auto">
            <a:xfrm>
              <a:off x="0" y="0"/>
              <a:ext cx="284" cy="384"/>
            </a:xfrm>
            <a:prstGeom prst="rect">
              <a:avLst/>
            </a:prstGeom>
            <a:noFill/>
            <a:ln>
              <a:noFill/>
            </a:ln>
          </p:spPr>
        </p:pic>
        <p:sp>
          <p:nvSpPr>
            <p:cNvPr id="10" name="AutoShape 8">
              <a:extLst>
                <a:ext uri="{FF2B5EF4-FFF2-40B4-BE49-F238E27FC236}">
                  <a16:creationId xmlns:a16="http://schemas.microsoft.com/office/drawing/2014/main" id="{3FF87511-0F6B-6404-881C-A61726402A6B}"/>
                </a:ext>
              </a:extLst>
            </p:cNvPr>
            <p:cNvSpPr>
              <a:spLocks noChangeArrowheads="1"/>
            </p:cNvSpPr>
            <p:nvPr/>
          </p:nvSpPr>
          <p:spPr bwMode="auto">
            <a:xfrm>
              <a:off x="120" y="134"/>
              <a:ext cx="40" cy="30"/>
            </a:xfrm>
            <a:prstGeom prst="triangle">
              <a:avLst>
                <a:gd name="adj" fmla="val 50000"/>
              </a:avLst>
            </a:prstGeom>
            <a:solidFill>
              <a:srgbClr val="CC0000"/>
            </a:solidFill>
            <a:ln>
              <a:noFill/>
            </a:ln>
            <a:effectLst/>
          </p:spPr>
          <p:txBody>
            <a:bodyPr rot="0" vert="horz" wrap="square" lIns="36576" tIns="36576" rIns="36576" bIns="36576" anchor="t" anchorCtr="0" upright="1">
              <a:noAutofit/>
            </a:bodyPr>
            <a:lstStyle/>
            <a:p>
              <a:endParaRPr lang="fr-MC"/>
            </a:p>
          </p:txBody>
        </p:sp>
        <p:sp>
          <p:nvSpPr>
            <p:cNvPr id="11" name="AutoShape 9">
              <a:extLst>
                <a:ext uri="{FF2B5EF4-FFF2-40B4-BE49-F238E27FC236}">
                  <a16:creationId xmlns:a16="http://schemas.microsoft.com/office/drawing/2014/main" id="{A949639A-9D8C-A665-012B-9A7968929F82}"/>
                </a:ext>
              </a:extLst>
            </p:cNvPr>
            <p:cNvSpPr>
              <a:spLocks noChangeArrowheads="1"/>
            </p:cNvSpPr>
            <p:nvPr/>
          </p:nvSpPr>
          <p:spPr bwMode="auto">
            <a:xfrm>
              <a:off x="76" y="141"/>
              <a:ext cx="24" cy="26"/>
            </a:xfrm>
            <a:custGeom>
              <a:avLst/>
              <a:gdLst>
                <a:gd name="T0" fmla="*/ 0 w 10000"/>
                <a:gd name="T1" fmla="*/ 973 h 10000"/>
                <a:gd name="T2" fmla="*/ 929 w 10000"/>
                <a:gd name="T3" fmla="*/ 973 h 10000"/>
                <a:gd name="T4" fmla="*/ 1216 w 10000"/>
                <a:gd name="T5" fmla="*/ 0 h 10000"/>
                <a:gd name="T6" fmla="*/ 1502 w 10000"/>
                <a:gd name="T7" fmla="*/ 973 h 10000"/>
                <a:gd name="T8" fmla="*/ 2431 w 10000"/>
                <a:gd name="T9" fmla="*/ 973 h 10000"/>
                <a:gd name="T10" fmla="*/ 1680 w 10000"/>
                <a:gd name="T11" fmla="*/ 1574 h 10000"/>
                <a:gd name="T12" fmla="*/ 1967 w 10000"/>
                <a:gd name="T13" fmla="*/ 2547 h 10000"/>
                <a:gd name="T14" fmla="*/ 1216 w 10000"/>
                <a:gd name="T15" fmla="*/ 1946 h 10000"/>
                <a:gd name="T16" fmla="*/ 464 w 10000"/>
                <a:gd name="T17" fmla="*/ 2547 h 10000"/>
                <a:gd name="T18" fmla="*/ 751 w 10000"/>
                <a:gd name="T19" fmla="*/ 1574 h 10000"/>
                <a:gd name="T20" fmla="*/ 0 w 10000"/>
                <a:gd name="T21" fmla="*/ 973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00" h="10000">
                  <a:moveTo>
                    <a:pt x="0" y="3820"/>
                  </a:moveTo>
                  <a:lnTo>
                    <a:pt x="3821" y="3820"/>
                  </a:lnTo>
                  <a:lnTo>
                    <a:pt x="5002" y="0"/>
                  </a:lnTo>
                  <a:lnTo>
                    <a:pt x="6179" y="3820"/>
                  </a:lnTo>
                  <a:lnTo>
                    <a:pt x="10000" y="3820"/>
                  </a:lnTo>
                  <a:lnTo>
                    <a:pt x="6911" y="6180"/>
                  </a:lnTo>
                  <a:lnTo>
                    <a:pt x="8091" y="10000"/>
                  </a:lnTo>
                  <a:lnTo>
                    <a:pt x="5002" y="7640"/>
                  </a:lnTo>
                  <a:lnTo>
                    <a:pt x="1909" y="10000"/>
                  </a:lnTo>
                  <a:lnTo>
                    <a:pt x="3089" y="6180"/>
                  </a:lnTo>
                  <a:lnTo>
                    <a:pt x="0" y="3820"/>
                  </a:lnTo>
                  <a:close/>
                </a:path>
              </a:pathLst>
            </a:custGeom>
            <a:solidFill>
              <a:srgbClr val="FFC000"/>
            </a:solidFill>
            <a:ln w="9525" algn="in">
              <a:solidFill>
                <a:srgbClr val="FFC000"/>
              </a:solidFill>
              <a:miter lim="800000"/>
              <a:headEnd/>
              <a:tailEnd/>
            </a:ln>
            <a:effectLst/>
          </p:spPr>
          <p:txBody>
            <a:bodyPr rot="0" vert="horz" wrap="square" lIns="91440" tIns="45720" rIns="91440" bIns="45720" anchor="t" anchorCtr="0" upright="1">
              <a:noAutofit/>
            </a:bodyPr>
            <a:lstStyle/>
            <a:p>
              <a:endParaRPr lang="fr-MC"/>
            </a:p>
          </p:txBody>
        </p:sp>
      </p:grpSp>
      <p:pic>
        <p:nvPicPr>
          <p:cNvPr id="12" name="Image 11">
            <a:extLst>
              <a:ext uri="{FF2B5EF4-FFF2-40B4-BE49-F238E27FC236}">
                <a16:creationId xmlns:a16="http://schemas.microsoft.com/office/drawing/2014/main" id="{82207B09-4DB1-E6D2-703A-D0F1A7CA5D94}"/>
              </a:ext>
            </a:extLst>
          </p:cNvPr>
          <p:cNvPicPr>
            <a:picLocks noChangeAspect="1"/>
          </p:cNvPicPr>
          <p:nvPr/>
        </p:nvPicPr>
        <p:blipFill>
          <a:blip r:embed="rId3"/>
          <a:stretch>
            <a:fillRect/>
          </a:stretch>
        </p:blipFill>
        <p:spPr>
          <a:xfrm>
            <a:off x="10627742" y="0"/>
            <a:ext cx="1564258" cy="1416628"/>
          </a:xfrm>
          <a:prstGeom prst="rect">
            <a:avLst/>
          </a:prstGeom>
        </p:spPr>
      </p:pic>
      <p:sp>
        <p:nvSpPr>
          <p:cNvPr id="14" name="ZoneTexte 13">
            <a:extLst>
              <a:ext uri="{FF2B5EF4-FFF2-40B4-BE49-F238E27FC236}">
                <a16:creationId xmlns:a16="http://schemas.microsoft.com/office/drawing/2014/main" id="{3D668CD9-B3E8-963C-4ED7-3C46E9B41E64}"/>
              </a:ext>
            </a:extLst>
          </p:cNvPr>
          <p:cNvSpPr txBox="1"/>
          <p:nvPr/>
        </p:nvSpPr>
        <p:spPr>
          <a:xfrm>
            <a:off x="878460" y="566323"/>
            <a:ext cx="10875389" cy="5478423"/>
          </a:xfrm>
          <a:prstGeom prst="rect">
            <a:avLst/>
          </a:prstGeom>
          <a:noFill/>
        </p:spPr>
        <p:txBody>
          <a:bodyPr wrap="square" rtlCol="0">
            <a:spAutoFit/>
          </a:bodyPr>
          <a:lstStyle/>
          <a:p>
            <a:pPr marL="285750" indent="-285750">
              <a:buFont typeface="Wingdings" panose="05000000000000000000" pitchFamily="2" charset="2"/>
              <a:buChar char="Ø"/>
            </a:pPr>
            <a:r>
              <a:rPr lang="fr-FR" sz="2500" dirty="0">
                <a:latin typeface="Times New Roman" panose="02020603050405020304" pitchFamily="18" charset="0"/>
                <a:cs typeface="Times New Roman" panose="02020603050405020304" pitchFamily="18" charset="0"/>
              </a:rPr>
              <a:t>Promotion de la loi N° 2021/015 du 09/07/2021 portant organisation et promotion du volontariat au Cameroun;</a:t>
            </a:r>
          </a:p>
          <a:p>
            <a:pPr marL="285750" indent="-285750">
              <a:buFont typeface="Wingdings" panose="05000000000000000000" pitchFamily="2" charset="2"/>
              <a:buChar char="Ø"/>
            </a:pPr>
            <a:r>
              <a:rPr lang="fr-CH" sz="2500" dirty="0">
                <a:latin typeface="Times New Roman" panose="02020603050405020304" pitchFamily="18" charset="0"/>
                <a:cs typeface="Times New Roman" panose="02020603050405020304" pitchFamily="18" charset="0"/>
              </a:rPr>
              <a:t>Mise en place d’une Plateforme intégrée pour la gestion des volontaires au Cameroun ; </a:t>
            </a:r>
          </a:p>
          <a:p>
            <a:pPr marL="285750" indent="-285750">
              <a:buFont typeface="Wingdings" panose="05000000000000000000" pitchFamily="2" charset="2"/>
              <a:buChar char="Ø"/>
            </a:pPr>
            <a:r>
              <a:rPr lang="fr-FR" sz="2500" b="1" dirty="0">
                <a:latin typeface="Times New Roman" panose="02020603050405020304" pitchFamily="18" charset="0"/>
                <a:cs typeface="Times New Roman" panose="02020603050405020304" pitchFamily="18" charset="0"/>
              </a:rPr>
              <a:t>+30 000 C</a:t>
            </a:r>
            <a:r>
              <a:rPr lang="fr-FR" sz="2500" dirty="0">
                <a:latin typeface="Times New Roman" panose="02020603050405020304" pitchFamily="18" charset="0"/>
                <a:cs typeface="Times New Roman" panose="02020603050405020304" pitchFamily="18" charset="0"/>
              </a:rPr>
              <a:t>andidats au volontariat enregistrés dans la base  de données nationale;</a:t>
            </a:r>
          </a:p>
          <a:p>
            <a:pPr marL="285750" indent="-285750">
              <a:buFont typeface="Wingdings" panose="05000000000000000000" pitchFamily="2" charset="2"/>
              <a:buChar char="Ø"/>
            </a:pPr>
            <a:r>
              <a:rPr lang="fr-FR" sz="2500" b="1" dirty="0">
                <a:latin typeface="Times New Roman" panose="02020603050405020304" pitchFamily="18" charset="0"/>
                <a:cs typeface="Times New Roman" panose="02020603050405020304" pitchFamily="18" charset="0"/>
              </a:rPr>
              <a:t>3511</a:t>
            </a:r>
            <a:r>
              <a:rPr lang="fr-FR" sz="2500" dirty="0">
                <a:latin typeface="Times New Roman" panose="02020603050405020304" pitchFamily="18" charset="0"/>
                <a:cs typeface="Times New Roman" panose="02020603050405020304" pitchFamily="18" charset="0"/>
              </a:rPr>
              <a:t> Volontaires de missions déployés;</a:t>
            </a:r>
          </a:p>
          <a:p>
            <a:pPr marL="285750" indent="-285750">
              <a:buFont typeface="Wingdings" panose="05000000000000000000" pitchFamily="2" charset="2"/>
              <a:buChar char="Ø"/>
            </a:pPr>
            <a:r>
              <a:rPr lang="fr-FR" sz="2500" b="1" dirty="0">
                <a:latin typeface="Times New Roman" panose="02020603050405020304" pitchFamily="18" charset="0"/>
                <a:cs typeface="Times New Roman" panose="02020603050405020304" pitchFamily="18" charset="0"/>
              </a:rPr>
              <a:t>874 </a:t>
            </a:r>
            <a:r>
              <a:rPr lang="fr-FR" sz="2500" dirty="0">
                <a:latin typeface="Times New Roman" panose="02020603050405020304" pitchFamily="18" charset="0"/>
                <a:cs typeface="Times New Roman" panose="02020603050405020304" pitchFamily="18" charset="0"/>
              </a:rPr>
              <a:t>Chantiers de volontariat organisés;</a:t>
            </a:r>
          </a:p>
          <a:p>
            <a:pPr marL="285750" indent="-285750">
              <a:buFont typeface="Wingdings" panose="05000000000000000000" pitchFamily="2" charset="2"/>
              <a:buChar char="Ø"/>
            </a:pPr>
            <a:r>
              <a:rPr lang="fr-FR" sz="2500" b="1" dirty="0">
                <a:latin typeface="Times New Roman" panose="02020603050405020304" pitchFamily="18" charset="0"/>
                <a:cs typeface="Times New Roman" panose="02020603050405020304" pitchFamily="18" charset="0"/>
              </a:rPr>
              <a:t>73,220</a:t>
            </a:r>
            <a:r>
              <a:rPr lang="fr-FR" sz="2500" dirty="0">
                <a:latin typeface="Times New Roman" panose="02020603050405020304" pitchFamily="18" charset="0"/>
                <a:cs typeface="Times New Roman" panose="02020603050405020304" pitchFamily="18" charset="0"/>
              </a:rPr>
              <a:t> volontaires mobilisés dans les chantiers de volontariat;</a:t>
            </a:r>
          </a:p>
          <a:p>
            <a:pPr marL="285750" indent="-285750">
              <a:buFont typeface="Wingdings" panose="05000000000000000000" pitchFamily="2" charset="2"/>
              <a:buChar char="Ø"/>
            </a:pPr>
            <a:r>
              <a:rPr lang="fr-FR" sz="2500" dirty="0">
                <a:latin typeface="Times New Roman" panose="02020603050405020304" pitchFamily="18" charset="0"/>
                <a:cs typeface="Times New Roman" panose="02020603050405020304" pitchFamily="18" charset="0"/>
              </a:rPr>
              <a:t>Environ </a:t>
            </a:r>
            <a:r>
              <a:rPr lang="fr-FR" sz="2500" b="1" dirty="0">
                <a:latin typeface="Times New Roman" panose="02020603050405020304" pitchFamily="18" charset="0"/>
                <a:cs typeface="Times New Roman" panose="02020603050405020304" pitchFamily="18" charset="0"/>
              </a:rPr>
              <a:t>1.392.938</a:t>
            </a:r>
            <a:r>
              <a:rPr lang="fr-FR" sz="2500" dirty="0">
                <a:latin typeface="Times New Roman" panose="02020603050405020304" pitchFamily="18" charset="0"/>
                <a:cs typeface="Times New Roman" panose="02020603050405020304" pitchFamily="18" charset="0"/>
              </a:rPr>
              <a:t> Personnes impactés par les actions de volontariat;</a:t>
            </a:r>
          </a:p>
          <a:p>
            <a:pPr marL="285750" indent="-285750">
              <a:buFont typeface="Wingdings" panose="05000000000000000000" pitchFamily="2" charset="2"/>
              <a:buChar char="Ø"/>
            </a:pPr>
            <a:r>
              <a:rPr lang="fr-FR" sz="2500" b="1" dirty="0">
                <a:latin typeface="Times New Roman" panose="02020603050405020304" pitchFamily="18" charset="0"/>
                <a:cs typeface="Times New Roman" panose="02020603050405020304" pitchFamily="18" charset="0"/>
              </a:rPr>
              <a:t>1012</a:t>
            </a:r>
            <a:r>
              <a:rPr lang="fr-FR" sz="2500" dirty="0">
                <a:latin typeface="Times New Roman" panose="02020603050405020304" pitchFamily="18" charset="0"/>
                <a:cs typeface="Times New Roman" panose="02020603050405020304" pitchFamily="18" charset="0"/>
              </a:rPr>
              <a:t> post de volontaires insérés socio professionnellement;</a:t>
            </a:r>
          </a:p>
          <a:p>
            <a:pPr marL="285750" indent="-285750">
              <a:buFont typeface="Wingdings" panose="05000000000000000000" pitchFamily="2" charset="2"/>
              <a:buChar char="Ø"/>
            </a:pPr>
            <a:r>
              <a:rPr lang="fr-FR" sz="2500" b="1" dirty="0">
                <a:latin typeface="Times New Roman" panose="02020603050405020304" pitchFamily="18" charset="0"/>
                <a:cs typeface="Times New Roman" panose="02020603050405020304" pitchFamily="18" charset="0"/>
              </a:rPr>
              <a:t>634 </a:t>
            </a:r>
            <a:r>
              <a:rPr lang="fr-FR" sz="2500" dirty="0">
                <a:latin typeface="Times New Roman" panose="02020603050405020304" pitchFamily="18" charset="0"/>
                <a:cs typeface="Times New Roman" panose="02020603050405020304" pitchFamily="18" charset="0"/>
              </a:rPr>
              <a:t>Clubs de volontariat actifs avec </a:t>
            </a:r>
            <a:r>
              <a:rPr lang="fr-FR" sz="2500" b="1" dirty="0">
                <a:latin typeface="Times New Roman" panose="02020603050405020304" pitchFamily="18" charset="0"/>
                <a:cs typeface="Times New Roman" panose="02020603050405020304" pitchFamily="18" charset="0"/>
              </a:rPr>
              <a:t>13.691 volontaires</a:t>
            </a:r>
            <a:r>
              <a:rPr lang="fr-FR" sz="2500" dirty="0">
                <a:latin typeface="Times New Roman" panose="02020603050405020304" pitchFamily="18" charset="0"/>
                <a:cs typeface="Times New Roman" panose="02020603050405020304" pitchFamily="18" charset="0"/>
              </a:rPr>
              <a:t>;</a:t>
            </a:r>
          </a:p>
          <a:p>
            <a:pPr marL="285750" indent="-285750">
              <a:buFont typeface="Wingdings" panose="05000000000000000000" pitchFamily="2" charset="2"/>
              <a:buChar char="Ø"/>
            </a:pPr>
            <a:r>
              <a:rPr lang="fr-FR" sz="2500" b="1" dirty="0">
                <a:latin typeface="Times New Roman" panose="02020603050405020304" pitchFamily="18" charset="0"/>
                <a:cs typeface="Times New Roman" panose="02020603050405020304" pitchFamily="18" charset="0"/>
              </a:rPr>
              <a:t>98</a:t>
            </a:r>
            <a:r>
              <a:rPr lang="fr-FR" sz="2500" dirty="0">
                <a:latin typeface="Times New Roman" panose="02020603050405020304" pitchFamily="18" charset="0"/>
                <a:cs typeface="Times New Roman" panose="02020603050405020304" pitchFamily="18" charset="0"/>
              </a:rPr>
              <a:t> Local Goodwill Cluster mis sur pied auprès des CTD avec </a:t>
            </a:r>
            <a:r>
              <a:rPr lang="fr-FR" sz="2500" b="1" dirty="0">
                <a:latin typeface="Times New Roman" panose="02020603050405020304" pitchFamily="18" charset="0"/>
                <a:cs typeface="Times New Roman" panose="02020603050405020304" pitchFamily="18" charset="0"/>
              </a:rPr>
              <a:t>1516</a:t>
            </a:r>
            <a:r>
              <a:rPr lang="fr-FR" sz="2500" dirty="0">
                <a:latin typeface="Times New Roman" panose="02020603050405020304" pitchFamily="18" charset="0"/>
                <a:cs typeface="Times New Roman" panose="02020603050405020304" pitchFamily="18" charset="0"/>
              </a:rPr>
              <a:t> volontaires actifs;</a:t>
            </a:r>
          </a:p>
          <a:p>
            <a:pPr marL="285750" indent="-285750">
              <a:buFont typeface="Wingdings" panose="05000000000000000000" pitchFamily="2" charset="2"/>
              <a:buChar char="Ø"/>
            </a:pPr>
            <a:r>
              <a:rPr lang="fr-FR" sz="2500" b="1" dirty="0">
                <a:latin typeface="Times New Roman" panose="02020603050405020304" pitchFamily="18" charset="0"/>
                <a:cs typeface="Times New Roman" panose="02020603050405020304" pitchFamily="18" charset="0"/>
              </a:rPr>
              <a:t>8900</a:t>
            </a:r>
            <a:r>
              <a:rPr lang="fr-FR" sz="2500" dirty="0">
                <a:latin typeface="Times New Roman" panose="02020603050405020304" pitchFamily="18" charset="0"/>
                <a:cs typeface="Times New Roman" panose="02020603050405020304" pitchFamily="18" charset="0"/>
              </a:rPr>
              <a:t> Patients traités et suivis dans les zones enclavées</a:t>
            </a:r>
          </a:p>
        </p:txBody>
      </p:sp>
      <p:sp>
        <p:nvSpPr>
          <p:cNvPr id="3" name="ZoneTexte 2">
            <a:extLst>
              <a:ext uri="{FF2B5EF4-FFF2-40B4-BE49-F238E27FC236}">
                <a16:creationId xmlns:a16="http://schemas.microsoft.com/office/drawing/2014/main" id="{E0C74DC6-C4C5-52A1-0206-EC1E87A37543}"/>
              </a:ext>
            </a:extLst>
          </p:cNvPr>
          <p:cNvSpPr txBox="1"/>
          <p:nvPr/>
        </p:nvSpPr>
        <p:spPr>
          <a:xfrm>
            <a:off x="555641" y="6419536"/>
            <a:ext cx="11216640" cy="400110"/>
          </a:xfrm>
          <a:prstGeom prst="rect">
            <a:avLst/>
          </a:prstGeom>
          <a:noFill/>
        </p:spPr>
        <p:txBody>
          <a:bodyPr wrap="square">
            <a:spAutoFit/>
          </a:bodyPr>
          <a:lstStyle/>
          <a:p>
            <a:r>
              <a:rPr lang="fr-FR" sz="2000" b="1" dirty="0">
                <a:solidFill>
                  <a:schemeClr val="bg1"/>
                </a:solidFill>
              </a:rPr>
              <a:t>FORUM NATIONAL DE LA JEUNESSE, PALAIS DES CONGRES DE YAOUNDE  DU 14 AU 16 JANVIER 2026</a:t>
            </a:r>
            <a:endParaRPr lang="fr-FR" sz="2000" dirty="0"/>
          </a:p>
        </p:txBody>
      </p:sp>
    </p:spTree>
    <p:extLst>
      <p:ext uri="{BB962C8B-B14F-4D97-AF65-F5344CB8AC3E}">
        <p14:creationId xmlns:p14="http://schemas.microsoft.com/office/powerpoint/2010/main" val="2620455867"/>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4190</TotalTime>
  <Words>924</Words>
  <Application>Microsoft Office PowerPoint</Application>
  <PresentationFormat>Grand écran</PresentationFormat>
  <Paragraphs>118</Paragraphs>
  <Slides>12</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Aptos</vt:lpstr>
      <vt:lpstr>Calibri</vt:lpstr>
      <vt:lpstr>Calibri Light</vt:lpstr>
      <vt:lpstr>Tahoma</vt:lpstr>
      <vt:lpstr>Times New Roman</vt:lpstr>
      <vt:lpstr>Trebuchet MS</vt:lpstr>
      <vt:lpstr>Wingdings</vt:lpstr>
      <vt:lpstr>Retrospect</vt:lpstr>
      <vt:lpstr>FORUM NATIONAL DE LA JEUNESSE</vt:lpstr>
      <vt:lpstr>PLAN</vt:lpstr>
      <vt:lpstr> Le PNV est le fruit d’un partenariat entre le Gouvernement de la République du Cameroun, le Système des Nations Unies, les Organisations internationales et la Société Civile nationale. Suite à la validation de la stratégie nationale de volontariat en 2014 dont l’une des recommandations était de développer un dispositif fonctionnel de volontariat, l’avènement la loi No 2021/015 du 09 juillet 2021 portera organisation et promotion du volontariat au Cameroun, puis interviendra l’arrêté No 096/CAB/PM du 17 août 2023 portant création, organisation et fonctionnement du Programme National de Volontariat.</vt:lpstr>
      <vt:lpstr>Présentation PowerPoint</vt:lpstr>
      <vt:lpstr>I- ORGANISATION STRUCTURELLE</vt:lpstr>
      <vt:lpstr>Présentation PowerPoint</vt:lpstr>
      <vt:lpstr>III- DOMAINES D’INTERVENTION PRIORITAIRES</vt:lpstr>
      <vt:lpstr>IV- PARTENAIRES DE MISE EN ŒUVRE </vt:lpstr>
      <vt:lpstr>Présentation PowerPoint</vt:lpstr>
      <vt:lpstr>VI- PERSPECTIVES</vt:lpstr>
      <vt:lpstr>CONCLUSION</vt:lpstr>
      <vt:lpstr>MERCI POUR VOTRE AIMABLE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NATIONAL DE VOLONTARIAT (PNV)</dc:title>
  <dc:creator>Naomi Mpana</dc:creator>
  <cp:lastModifiedBy>MINJEC-PNV</cp:lastModifiedBy>
  <cp:revision>176</cp:revision>
  <dcterms:created xsi:type="dcterms:W3CDTF">2024-06-06T13:23:17Z</dcterms:created>
  <dcterms:modified xsi:type="dcterms:W3CDTF">2026-01-13T20:23:14Z</dcterms:modified>
</cp:coreProperties>
</file>