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4" r:id="rId3"/>
    <p:sldId id="260" r:id="rId4"/>
    <p:sldId id="278" r:id="rId5"/>
    <p:sldId id="275" r:id="rId6"/>
    <p:sldId id="264" r:id="rId7"/>
    <p:sldId id="279" r:id="rId8"/>
    <p:sldId id="282" r:id="rId9"/>
    <p:sldId id="265" r:id="rId10"/>
    <p:sldId id="276" r:id="rId11"/>
    <p:sldId id="284" r:id="rId12"/>
    <p:sldId id="269" r:id="rId13"/>
    <p:sldId id="261" r:id="rId14"/>
  </p:sldIdLst>
  <p:sldSz cx="12192000" cy="6858000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D5FDA-0B13-4498-8095-04CE221C08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fr-CM"/>
        </a:p>
      </dgm:t>
    </dgm:pt>
    <dgm:pt modelId="{D1C7AE2B-D68D-4654-B826-5CEB9D8B1BEC}">
      <dgm:prSet phldrT="[Texte]"/>
      <dgm:spPr/>
      <dgm:t>
        <a:bodyPr/>
        <a:lstStyle/>
        <a:p>
          <a:r>
            <a:rPr lang="fr-CM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CONTEXTE ET ENJEU</a:t>
          </a:r>
        </a:p>
      </dgm:t>
    </dgm:pt>
    <dgm:pt modelId="{337E6AA2-6E5F-4EE4-A0EF-79A56BB34077}" type="parTrans" cxnId="{E49F1644-1163-4006-BE07-D1F7F2686ED4}">
      <dgm:prSet/>
      <dgm:spPr/>
      <dgm:t>
        <a:bodyPr/>
        <a:lstStyle/>
        <a:p>
          <a:endParaRPr lang="fr-CM"/>
        </a:p>
      </dgm:t>
    </dgm:pt>
    <dgm:pt modelId="{1D3A89DC-8C08-49C9-89F2-7863230E5169}" type="sibTrans" cxnId="{E49F1644-1163-4006-BE07-D1F7F2686ED4}">
      <dgm:prSet/>
      <dgm:spPr/>
      <dgm:t>
        <a:bodyPr/>
        <a:lstStyle/>
        <a:p>
          <a:endParaRPr lang="fr-CM"/>
        </a:p>
      </dgm:t>
    </dgm:pt>
    <dgm:pt modelId="{84CF342A-7C8D-46A9-AB26-52D14248A3F9}">
      <dgm:prSet phldrT="[Texte]"/>
      <dgm:spPr/>
      <dgm:t>
        <a:bodyPr/>
        <a:lstStyle/>
        <a:p>
          <a:r>
            <a:rPr lang="fr-CM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 PROCESSUS ITERATIF</a:t>
          </a:r>
        </a:p>
      </dgm:t>
    </dgm:pt>
    <dgm:pt modelId="{9BADD78A-2CAE-4DB6-A5E3-F733D41FC03C}" type="parTrans" cxnId="{12D2F174-1AB5-4892-91D1-47FB75075840}">
      <dgm:prSet/>
      <dgm:spPr/>
      <dgm:t>
        <a:bodyPr/>
        <a:lstStyle/>
        <a:p>
          <a:endParaRPr lang="fr-CM"/>
        </a:p>
      </dgm:t>
    </dgm:pt>
    <dgm:pt modelId="{0C266C11-3066-40E4-AF74-F387D33DC2E8}" type="sibTrans" cxnId="{12D2F174-1AB5-4892-91D1-47FB75075840}">
      <dgm:prSet/>
      <dgm:spPr/>
      <dgm:t>
        <a:bodyPr/>
        <a:lstStyle/>
        <a:p>
          <a:endParaRPr lang="fr-CM"/>
        </a:p>
      </dgm:t>
    </dgm:pt>
    <dgm:pt modelId="{D0FE6D79-7A65-4998-AE7F-088353105A2E}">
      <dgm:prSet phldrT="[Texte]"/>
      <dgm:spPr/>
      <dgm:t>
        <a:bodyPr/>
        <a:lstStyle/>
        <a:p>
          <a:r>
            <a: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STRUCTURE DU DOCUMENT  </a:t>
          </a:r>
          <a:endParaRPr lang="fr-CM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C9ED665-07E2-4A7F-AA9B-2E227D3AF411}" type="parTrans" cxnId="{5632BE8F-4BD5-4313-A489-28D2A6C6F692}">
      <dgm:prSet/>
      <dgm:spPr/>
      <dgm:t>
        <a:bodyPr/>
        <a:lstStyle/>
        <a:p>
          <a:endParaRPr lang="fr-CM"/>
        </a:p>
      </dgm:t>
    </dgm:pt>
    <dgm:pt modelId="{11AA7555-8599-461A-9E41-B36A7AD2BCC3}" type="sibTrans" cxnId="{5632BE8F-4BD5-4313-A489-28D2A6C6F692}">
      <dgm:prSet/>
      <dgm:spPr/>
      <dgm:t>
        <a:bodyPr/>
        <a:lstStyle/>
        <a:p>
          <a:endParaRPr lang="fr-CM"/>
        </a:p>
      </dgm:t>
    </dgm:pt>
    <dgm:pt modelId="{A21F4568-6267-4117-9749-7013312E6DF0}">
      <dgm:prSet phldrT="[Texte]"/>
      <dgm:spPr/>
      <dgm:t>
        <a:bodyPr/>
        <a:lstStyle/>
        <a:p>
          <a:r>
            <a:rPr lang="fr-CM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SYNTHESE DU </a:t>
          </a:r>
          <a:r>
            <a:rPr lang="fr-CM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CADRE </a:t>
          </a:r>
          <a:r>
            <a:rPr lang="fr-CM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STRATEGIQUE</a:t>
          </a:r>
          <a:endParaRPr lang="fr-CM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2AC46D-2565-4342-9404-2FE55DBB2B64}" type="parTrans" cxnId="{B6F3010D-9B3A-4AD6-A11E-FB6E29752B46}">
      <dgm:prSet/>
      <dgm:spPr/>
      <dgm:t>
        <a:bodyPr/>
        <a:lstStyle/>
        <a:p>
          <a:endParaRPr lang="fr-CM"/>
        </a:p>
      </dgm:t>
    </dgm:pt>
    <dgm:pt modelId="{C4797A4B-F690-4ED1-B73E-13629C4E44BF}" type="sibTrans" cxnId="{B6F3010D-9B3A-4AD6-A11E-FB6E29752B46}">
      <dgm:prSet/>
      <dgm:spPr/>
      <dgm:t>
        <a:bodyPr/>
        <a:lstStyle/>
        <a:p>
          <a:endParaRPr lang="fr-CM"/>
        </a:p>
      </dgm:t>
    </dgm:pt>
    <dgm:pt modelId="{6C12E556-1057-4935-9263-3EBCE8A16F05}">
      <dgm:prSet phldrT="[Texte]"/>
      <dgm:spPr/>
      <dgm:t>
        <a:bodyPr/>
        <a:lstStyle/>
        <a:p>
          <a:r>
            <a:rPr lang="fr-CM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PLAN JEUNESSE</a:t>
          </a:r>
        </a:p>
      </dgm:t>
    </dgm:pt>
    <dgm:pt modelId="{E5B77B3B-347E-40C6-82E8-991E1D4FBF64}" type="parTrans" cxnId="{4B466EF6-5F87-41B3-AE7D-19CCDC855BB4}">
      <dgm:prSet/>
      <dgm:spPr/>
      <dgm:t>
        <a:bodyPr/>
        <a:lstStyle/>
        <a:p>
          <a:endParaRPr lang="fr-CM"/>
        </a:p>
      </dgm:t>
    </dgm:pt>
    <dgm:pt modelId="{69A4B2EB-F641-4B69-BBA1-5F9DC245A393}" type="sibTrans" cxnId="{4B466EF6-5F87-41B3-AE7D-19CCDC855BB4}">
      <dgm:prSet/>
      <dgm:spPr/>
      <dgm:t>
        <a:bodyPr/>
        <a:lstStyle/>
        <a:p>
          <a:endParaRPr lang="fr-CM"/>
        </a:p>
      </dgm:t>
    </dgm:pt>
    <dgm:pt modelId="{88519209-B2D9-4C2D-922D-3BE86A7EA4A9}">
      <dgm:prSet phldrT="[Texte]"/>
      <dgm:spPr/>
      <dgm:t>
        <a:bodyPr/>
        <a:lstStyle/>
        <a:p>
          <a:r>
            <a:rPr lang="fr-CM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APPROCHE JEUNE</a:t>
          </a:r>
        </a:p>
      </dgm:t>
    </dgm:pt>
    <dgm:pt modelId="{878A5F3C-3D1D-461B-98CF-3D7BE5E5ADF9}" type="sibTrans" cxnId="{B979F98F-C575-4D69-8C80-BE4D2171CFDB}">
      <dgm:prSet/>
      <dgm:spPr/>
      <dgm:t>
        <a:bodyPr/>
        <a:lstStyle/>
        <a:p>
          <a:endParaRPr lang="fr-CM"/>
        </a:p>
      </dgm:t>
    </dgm:pt>
    <dgm:pt modelId="{A62AF581-3EF6-4B9E-BE7A-67E736ACD229}" type="parTrans" cxnId="{B979F98F-C575-4D69-8C80-BE4D2171CFDB}">
      <dgm:prSet/>
      <dgm:spPr/>
      <dgm:t>
        <a:bodyPr/>
        <a:lstStyle/>
        <a:p>
          <a:endParaRPr lang="fr-CM"/>
        </a:p>
      </dgm:t>
    </dgm:pt>
    <dgm:pt modelId="{1748C9D4-F2C3-4A0E-8C30-CCC8D9405F7F}" type="pres">
      <dgm:prSet presAssocID="{5D6D5FDA-0B13-4498-8095-04CE221C08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4A7DBA6-6426-4439-BFB6-711CC620D114}" type="pres">
      <dgm:prSet presAssocID="{5D6D5FDA-0B13-4498-8095-04CE221C0833}" presName="Name1" presStyleCnt="0"/>
      <dgm:spPr/>
    </dgm:pt>
    <dgm:pt modelId="{DB2C113D-15A9-4721-90E0-4538663328D0}" type="pres">
      <dgm:prSet presAssocID="{5D6D5FDA-0B13-4498-8095-04CE221C0833}" presName="cycle" presStyleCnt="0"/>
      <dgm:spPr/>
    </dgm:pt>
    <dgm:pt modelId="{3B63C884-97DD-486F-922F-D675F801A0E0}" type="pres">
      <dgm:prSet presAssocID="{5D6D5FDA-0B13-4498-8095-04CE221C0833}" presName="srcNode" presStyleLbl="node1" presStyleIdx="0" presStyleCnt="6"/>
      <dgm:spPr/>
    </dgm:pt>
    <dgm:pt modelId="{6E556299-6703-40FE-87EE-9523A852BB8B}" type="pres">
      <dgm:prSet presAssocID="{5D6D5FDA-0B13-4498-8095-04CE221C0833}" presName="conn" presStyleLbl="parChTrans1D2" presStyleIdx="0" presStyleCnt="1"/>
      <dgm:spPr/>
      <dgm:t>
        <a:bodyPr/>
        <a:lstStyle/>
        <a:p>
          <a:endParaRPr lang="fr-FR"/>
        </a:p>
      </dgm:t>
    </dgm:pt>
    <dgm:pt modelId="{F1638687-7320-4FC9-BEA3-DF97EA897306}" type="pres">
      <dgm:prSet presAssocID="{5D6D5FDA-0B13-4498-8095-04CE221C0833}" presName="extraNode" presStyleLbl="node1" presStyleIdx="0" presStyleCnt="6"/>
      <dgm:spPr/>
    </dgm:pt>
    <dgm:pt modelId="{352F2876-CDFF-4773-9A86-42995066C06A}" type="pres">
      <dgm:prSet presAssocID="{5D6D5FDA-0B13-4498-8095-04CE221C0833}" presName="dstNode" presStyleLbl="node1" presStyleIdx="0" presStyleCnt="6"/>
      <dgm:spPr/>
    </dgm:pt>
    <dgm:pt modelId="{9B6E2AB9-7730-47F9-BA8B-719CF2FE6975}" type="pres">
      <dgm:prSet presAssocID="{D1C7AE2B-D68D-4654-B826-5CEB9D8B1BEC}" presName="text_1" presStyleLbl="node1" presStyleIdx="0" presStyleCnt="6" custLinFactNeighborX="260" custLinFactNeighborY="-205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C577CF-8E89-48C4-AAEC-892B315F28F5}" type="pres">
      <dgm:prSet presAssocID="{D1C7AE2B-D68D-4654-B826-5CEB9D8B1BEC}" presName="accent_1" presStyleCnt="0"/>
      <dgm:spPr/>
    </dgm:pt>
    <dgm:pt modelId="{AA636EAD-BF30-4B4E-A983-B1E5E4D8D1A0}" type="pres">
      <dgm:prSet presAssocID="{D1C7AE2B-D68D-4654-B826-5CEB9D8B1BEC}" presName="accentRepeatNode" presStyleLbl="solidFgAcc1" presStyleIdx="0" presStyleCnt="6" custLinFactNeighborX="2537" custLinFactNeighborY="-16316"/>
      <dgm:spPr/>
    </dgm:pt>
    <dgm:pt modelId="{913536BD-CB11-418C-BA64-A87B3A4ACF00}" type="pres">
      <dgm:prSet presAssocID="{84CF342A-7C8D-46A9-AB26-52D14248A3F9}" presName="text_2" presStyleLbl="node1" presStyleIdx="1" presStyleCnt="6" custScaleX="98462" custLinFactNeighborX="672" custLinFactNeighborY="-333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56BA55-CF1D-442B-ACF0-89CDEED160AE}" type="pres">
      <dgm:prSet presAssocID="{84CF342A-7C8D-46A9-AB26-52D14248A3F9}" presName="accent_2" presStyleCnt="0"/>
      <dgm:spPr/>
    </dgm:pt>
    <dgm:pt modelId="{D37A142E-DEC4-4D71-91F6-26DF92BB53A8}" type="pres">
      <dgm:prSet presAssocID="{84CF342A-7C8D-46A9-AB26-52D14248A3F9}" presName="accentRepeatNode" presStyleLbl="solidFgAcc1" presStyleIdx="1" presStyleCnt="6" custLinFactNeighborX="-2290" custLinFactNeighborY="-20087"/>
      <dgm:spPr/>
    </dgm:pt>
    <dgm:pt modelId="{65A2C681-0D0D-4883-ABD3-31D64F20ACDF}" type="pres">
      <dgm:prSet presAssocID="{D0FE6D79-7A65-4998-AE7F-088353105A2E}" presName="text_3" presStyleLbl="node1" presStyleIdx="2" presStyleCnt="6" custScaleX="97938" custLinFactNeighborX="1219" custLinFactNeighborY="-365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B1D4A2-0EF4-4570-B1FC-E8239D296281}" type="pres">
      <dgm:prSet presAssocID="{D0FE6D79-7A65-4998-AE7F-088353105A2E}" presName="accent_3" presStyleCnt="0"/>
      <dgm:spPr/>
    </dgm:pt>
    <dgm:pt modelId="{8DC00327-2CBA-48B7-8D3D-668D1E017C83}" type="pres">
      <dgm:prSet presAssocID="{D0FE6D79-7A65-4998-AE7F-088353105A2E}" presName="accentRepeatNode" presStyleLbl="solidFgAcc1" presStyleIdx="2" presStyleCnt="6" custLinFactNeighborX="-6726" custLinFactNeighborY="-28260"/>
      <dgm:spPr/>
    </dgm:pt>
    <dgm:pt modelId="{5B42098E-AC88-4579-A5BA-12707FD035B3}" type="pres">
      <dgm:prSet presAssocID="{A21F4568-6267-4117-9749-7013312E6DF0}" presName="text_4" presStyleLbl="node1" presStyleIdx="3" presStyleCnt="6" custLinFactNeighborX="1852" custLinFactNeighborY="-261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1C918C-D187-4A9C-B6C1-B86AB60B37ED}" type="pres">
      <dgm:prSet presAssocID="{A21F4568-6267-4117-9749-7013312E6DF0}" presName="accent_4" presStyleCnt="0"/>
      <dgm:spPr/>
    </dgm:pt>
    <dgm:pt modelId="{E007B37A-4331-4E68-B5AA-B1384F2036D1}" type="pres">
      <dgm:prSet presAssocID="{A21F4568-6267-4117-9749-7013312E6DF0}" presName="accentRepeatNode" presStyleLbl="solidFgAcc1" presStyleIdx="3" presStyleCnt="6" custLinFactNeighborX="-6881" custLinFactNeighborY="-21954"/>
      <dgm:spPr/>
    </dgm:pt>
    <dgm:pt modelId="{C960FB0B-61FE-4CE8-A875-A96B10D858BC}" type="pres">
      <dgm:prSet presAssocID="{88519209-B2D9-4C2D-922D-3BE86A7EA4A9}" presName="text_5" presStyleLbl="node1" presStyleIdx="4" presStyleCnt="6" custScaleX="98212" custLinFactNeighborX="797" custLinFactNeighborY="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8C4B2B-75AB-436C-8674-B1156441426E}" type="pres">
      <dgm:prSet presAssocID="{88519209-B2D9-4C2D-922D-3BE86A7EA4A9}" presName="accent_5" presStyleCnt="0"/>
      <dgm:spPr/>
    </dgm:pt>
    <dgm:pt modelId="{3F5E6CB2-D7BC-4610-B948-35FFADAD4BED}" type="pres">
      <dgm:prSet presAssocID="{88519209-B2D9-4C2D-922D-3BE86A7EA4A9}" presName="accentRepeatNode" presStyleLbl="solidFgAcc1" presStyleIdx="4" presStyleCnt="6" custLinFactNeighborX="11790" custLinFactNeighborY="-9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908322-94BD-4C9C-AE5A-3187E7837A66}" type="pres">
      <dgm:prSet presAssocID="{6C12E556-1057-4935-9263-3EBCE8A16F0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691A0D-F51A-47CC-8E70-7A3A1F184155}" type="pres">
      <dgm:prSet presAssocID="{6C12E556-1057-4935-9263-3EBCE8A16F05}" presName="accent_6" presStyleCnt="0"/>
      <dgm:spPr/>
    </dgm:pt>
    <dgm:pt modelId="{DFC35685-01CE-473E-B69A-C79A6EC62CEF}" type="pres">
      <dgm:prSet presAssocID="{6C12E556-1057-4935-9263-3EBCE8A16F05}" presName="accentRepeatNode" presStyleLbl="solidFgAcc1" presStyleIdx="5" presStyleCnt="6"/>
      <dgm:spPr/>
    </dgm:pt>
  </dgm:ptLst>
  <dgm:cxnLst>
    <dgm:cxn modelId="{4B466EF6-5F87-41B3-AE7D-19CCDC855BB4}" srcId="{5D6D5FDA-0B13-4498-8095-04CE221C0833}" destId="{6C12E556-1057-4935-9263-3EBCE8A16F05}" srcOrd="5" destOrd="0" parTransId="{E5B77B3B-347E-40C6-82E8-991E1D4FBF64}" sibTransId="{69A4B2EB-F641-4B69-BBA1-5F9DC245A393}"/>
    <dgm:cxn modelId="{2DE54697-925C-42D0-9D32-173D826EB9D3}" type="presOf" srcId="{D0FE6D79-7A65-4998-AE7F-088353105A2E}" destId="{65A2C681-0D0D-4883-ABD3-31D64F20ACDF}" srcOrd="0" destOrd="0" presId="urn:microsoft.com/office/officeart/2008/layout/VerticalCurvedList"/>
    <dgm:cxn modelId="{E49F1644-1163-4006-BE07-D1F7F2686ED4}" srcId="{5D6D5FDA-0B13-4498-8095-04CE221C0833}" destId="{D1C7AE2B-D68D-4654-B826-5CEB9D8B1BEC}" srcOrd="0" destOrd="0" parTransId="{337E6AA2-6E5F-4EE4-A0EF-79A56BB34077}" sibTransId="{1D3A89DC-8C08-49C9-89F2-7863230E5169}"/>
    <dgm:cxn modelId="{ABD4CDD8-BF58-4853-961A-C88FE756DD16}" type="presOf" srcId="{84CF342A-7C8D-46A9-AB26-52D14248A3F9}" destId="{913536BD-CB11-418C-BA64-A87B3A4ACF00}" srcOrd="0" destOrd="0" presId="urn:microsoft.com/office/officeart/2008/layout/VerticalCurvedList"/>
    <dgm:cxn modelId="{B6F3010D-9B3A-4AD6-A11E-FB6E29752B46}" srcId="{5D6D5FDA-0B13-4498-8095-04CE221C0833}" destId="{A21F4568-6267-4117-9749-7013312E6DF0}" srcOrd="3" destOrd="0" parTransId="{BF2AC46D-2565-4342-9404-2FE55DBB2B64}" sibTransId="{C4797A4B-F690-4ED1-B73E-13629C4E44BF}"/>
    <dgm:cxn modelId="{4FD90ED1-571F-42E4-9D65-D04EF3C94890}" type="presOf" srcId="{5D6D5FDA-0B13-4498-8095-04CE221C0833}" destId="{1748C9D4-F2C3-4A0E-8C30-CCC8D9405F7F}" srcOrd="0" destOrd="0" presId="urn:microsoft.com/office/officeart/2008/layout/VerticalCurvedList"/>
    <dgm:cxn modelId="{D18C2955-F42F-4A0F-902F-3CF39C46758B}" type="presOf" srcId="{6C12E556-1057-4935-9263-3EBCE8A16F05}" destId="{B1908322-94BD-4C9C-AE5A-3187E7837A66}" srcOrd="0" destOrd="0" presId="urn:microsoft.com/office/officeart/2008/layout/VerticalCurvedList"/>
    <dgm:cxn modelId="{5632BE8F-4BD5-4313-A489-28D2A6C6F692}" srcId="{5D6D5FDA-0B13-4498-8095-04CE221C0833}" destId="{D0FE6D79-7A65-4998-AE7F-088353105A2E}" srcOrd="2" destOrd="0" parTransId="{CC9ED665-07E2-4A7F-AA9B-2E227D3AF411}" sibTransId="{11AA7555-8599-461A-9E41-B36A7AD2BCC3}"/>
    <dgm:cxn modelId="{1259CFC3-2F3F-4062-B8E8-1E13A98B7575}" type="presOf" srcId="{D1C7AE2B-D68D-4654-B826-5CEB9D8B1BEC}" destId="{9B6E2AB9-7730-47F9-BA8B-719CF2FE6975}" srcOrd="0" destOrd="0" presId="urn:microsoft.com/office/officeart/2008/layout/VerticalCurvedList"/>
    <dgm:cxn modelId="{D143B9AE-C88A-4B28-9F21-64E8219A0A44}" type="presOf" srcId="{1D3A89DC-8C08-49C9-89F2-7863230E5169}" destId="{6E556299-6703-40FE-87EE-9523A852BB8B}" srcOrd="0" destOrd="0" presId="urn:microsoft.com/office/officeart/2008/layout/VerticalCurvedList"/>
    <dgm:cxn modelId="{B979F98F-C575-4D69-8C80-BE4D2171CFDB}" srcId="{5D6D5FDA-0B13-4498-8095-04CE221C0833}" destId="{88519209-B2D9-4C2D-922D-3BE86A7EA4A9}" srcOrd="4" destOrd="0" parTransId="{A62AF581-3EF6-4B9E-BE7A-67E736ACD229}" sibTransId="{878A5F3C-3D1D-461B-98CF-3D7BE5E5ADF9}"/>
    <dgm:cxn modelId="{12D2F174-1AB5-4892-91D1-47FB75075840}" srcId="{5D6D5FDA-0B13-4498-8095-04CE221C0833}" destId="{84CF342A-7C8D-46A9-AB26-52D14248A3F9}" srcOrd="1" destOrd="0" parTransId="{9BADD78A-2CAE-4DB6-A5E3-F733D41FC03C}" sibTransId="{0C266C11-3066-40E4-AF74-F387D33DC2E8}"/>
    <dgm:cxn modelId="{F98ECE2C-70D7-420F-AF12-4F404739D106}" type="presOf" srcId="{88519209-B2D9-4C2D-922D-3BE86A7EA4A9}" destId="{C960FB0B-61FE-4CE8-A875-A96B10D858BC}" srcOrd="0" destOrd="0" presId="urn:microsoft.com/office/officeart/2008/layout/VerticalCurvedList"/>
    <dgm:cxn modelId="{4AE926FE-86D4-4C41-9B90-A7D03B39B45F}" type="presOf" srcId="{A21F4568-6267-4117-9749-7013312E6DF0}" destId="{5B42098E-AC88-4579-A5BA-12707FD035B3}" srcOrd="0" destOrd="0" presId="urn:microsoft.com/office/officeart/2008/layout/VerticalCurvedList"/>
    <dgm:cxn modelId="{F7161C3D-A22E-4FF1-8FB9-3B2667654912}" type="presParOf" srcId="{1748C9D4-F2C3-4A0E-8C30-CCC8D9405F7F}" destId="{44A7DBA6-6426-4439-BFB6-711CC620D114}" srcOrd="0" destOrd="0" presId="urn:microsoft.com/office/officeart/2008/layout/VerticalCurvedList"/>
    <dgm:cxn modelId="{7BBBA67E-1A98-4B89-9C28-B01617C5A020}" type="presParOf" srcId="{44A7DBA6-6426-4439-BFB6-711CC620D114}" destId="{DB2C113D-15A9-4721-90E0-4538663328D0}" srcOrd="0" destOrd="0" presId="urn:microsoft.com/office/officeart/2008/layout/VerticalCurvedList"/>
    <dgm:cxn modelId="{51C683DC-57F2-46B3-863C-0C0030093E34}" type="presParOf" srcId="{DB2C113D-15A9-4721-90E0-4538663328D0}" destId="{3B63C884-97DD-486F-922F-D675F801A0E0}" srcOrd="0" destOrd="0" presId="urn:microsoft.com/office/officeart/2008/layout/VerticalCurvedList"/>
    <dgm:cxn modelId="{232C5FAC-B40F-447A-A436-AE5B6841B045}" type="presParOf" srcId="{DB2C113D-15A9-4721-90E0-4538663328D0}" destId="{6E556299-6703-40FE-87EE-9523A852BB8B}" srcOrd="1" destOrd="0" presId="urn:microsoft.com/office/officeart/2008/layout/VerticalCurvedList"/>
    <dgm:cxn modelId="{6628BE8D-8516-4178-852E-03394520612C}" type="presParOf" srcId="{DB2C113D-15A9-4721-90E0-4538663328D0}" destId="{F1638687-7320-4FC9-BEA3-DF97EA897306}" srcOrd="2" destOrd="0" presId="urn:microsoft.com/office/officeart/2008/layout/VerticalCurvedList"/>
    <dgm:cxn modelId="{E75BAEF3-6D8E-497E-95CE-D463A800033F}" type="presParOf" srcId="{DB2C113D-15A9-4721-90E0-4538663328D0}" destId="{352F2876-CDFF-4773-9A86-42995066C06A}" srcOrd="3" destOrd="0" presId="urn:microsoft.com/office/officeart/2008/layout/VerticalCurvedList"/>
    <dgm:cxn modelId="{03690E62-EA31-4236-AAC8-D080F58BFEDB}" type="presParOf" srcId="{44A7DBA6-6426-4439-BFB6-711CC620D114}" destId="{9B6E2AB9-7730-47F9-BA8B-719CF2FE6975}" srcOrd="1" destOrd="0" presId="urn:microsoft.com/office/officeart/2008/layout/VerticalCurvedList"/>
    <dgm:cxn modelId="{B3BBDC82-B89C-4159-97EF-E31723F38BCB}" type="presParOf" srcId="{44A7DBA6-6426-4439-BFB6-711CC620D114}" destId="{03C577CF-8E89-48C4-AAEC-892B315F28F5}" srcOrd="2" destOrd="0" presId="urn:microsoft.com/office/officeart/2008/layout/VerticalCurvedList"/>
    <dgm:cxn modelId="{4786C7B3-43DC-4D2E-9C66-12516F89E0FD}" type="presParOf" srcId="{03C577CF-8E89-48C4-AAEC-892B315F28F5}" destId="{AA636EAD-BF30-4B4E-A983-B1E5E4D8D1A0}" srcOrd="0" destOrd="0" presId="urn:microsoft.com/office/officeart/2008/layout/VerticalCurvedList"/>
    <dgm:cxn modelId="{71634E76-09E6-4949-A0DA-BB863CE6B48A}" type="presParOf" srcId="{44A7DBA6-6426-4439-BFB6-711CC620D114}" destId="{913536BD-CB11-418C-BA64-A87B3A4ACF00}" srcOrd="3" destOrd="0" presId="urn:microsoft.com/office/officeart/2008/layout/VerticalCurvedList"/>
    <dgm:cxn modelId="{8AD1C9A3-241A-4158-B445-F9BDCAC0C084}" type="presParOf" srcId="{44A7DBA6-6426-4439-BFB6-711CC620D114}" destId="{E356BA55-CF1D-442B-ACF0-89CDEED160AE}" srcOrd="4" destOrd="0" presId="urn:microsoft.com/office/officeart/2008/layout/VerticalCurvedList"/>
    <dgm:cxn modelId="{DDD0082A-3796-4BAA-975F-391D1063CDAB}" type="presParOf" srcId="{E356BA55-CF1D-442B-ACF0-89CDEED160AE}" destId="{D37A142E-DEC4-4D71-91F6-26DF92BB53A8}" srcOrd="0" destOrd="0" presId="urn:microsoft.com/office/officeart/2008/layout/VerticalCurvedList"/>
    <dgm:cxn modelId="{3B3EAD4F-4B2F-4B87-929C-7CC78E567558}" type="presParOf" srcId="{44A7DBA6-6426-4439-BFB6-711CC620D114}" destId="{65A2C681-0D0D-4883-ABD3-31D64F20ACDF}" srcOrd="5" destOrd="0" presId="urn:microsoft.com/office/officeart/2008/layout/VerticalCurvedList"/>
    <dgm:cxn modelId="{ACD44F92-EE38-4794-A06B-1C2D9E76A455}" type="presParOf" srcId="{44A7DBA6-6426-4439-BFB6-711CC620D114}" destId="{18B1D4A2-0EF4-4570-B1FC-E8239D296281}" srcOrd="6" destOrd="0" presId="urn:microsoft.com/office/officeart/2008/layout/VerticalCurvedList"/>
    <dgm:cxn modelId="{5F1390BC-3AB2-4524-A270-B27A0233DA3B}" type="presParOf" srcId="{18B1D4A2-0EF4-4570-B1FC-E8239D296281}" destId="{8DC00327-2CBA-48B7-8D3D-668D1E017C83}" srcOrd="0" destOrd="0" presId="urn:microsoft.com/office/officeart/2008/layout/VerticalCurvedList"/>
    <dgm:cxn modelId="{68FA8793-A0F1-4721-8031-074CCA7026B0}" type="presParOf" srcId="{44A7DBA6-6426-4439-BFB6-711CC620D114}" destId="{5B42098E-AC88-4579-A5BA-12707FD035B3}" srcOrd="7" destOrd="0" presId="urn:microsoft.com/office/officeart/2008/layout/VerticalCurvedList"/>
    <dgm:cxn modelId="{637557F4-3F94-4EFB-A810-AF03C7C0A5B9}" type="presParOf" srcId="{44A7DBA6-6426-4439-BFB6-711CC620D114}" destId="{C41C918C-D187-4A9C-B6C1-B86AB60B37ED}" srcOrd="8" destOrd="0" presId="urn:microsoft.com/office/officeart/2008/layout/VerticalCurvedList"/>
    <dgm:cxn modelId="{8DB2FCE8-C1E0-4461-B53A-67B1DD72B87A}" type="presParOf" srcId="{C41C918C-D187-4A9C-B6C1-B86AB60B37ED}" destId="{E007B37A-4331-4E68-B5AA-B1384F2036D1}" srcOrd="0" destOrd="0" presId="urn:microsoft.com/office/officeart/2008/layout/VerticalCurvedList"/>
    <dgm:cxn modelId="{3457B91F-423A-49A2-BE35-AF9F456D9D2E}" type="presParOf" srcId="{44A7DBA6-6426-4439-BFB6-711CC620D114}" destId="{C960FB0B-61FE-4CE8-A875-A96B10D858BC}" srcOrd="9" destOrd="0" presId="urn:microsoft.com/office/officeart/2008/layout/VerticalCurvedList"/>
    <dgm:cxn modelId="{C5C2F473-D109-42DE-91C3-AF6443A1E417}" type="presParOf" srcId="{44A7DBA6-6426-4439-BFB6-711CC620D114}" destId="{1A8C4B2B-75AB-436C-8674-B1156441426E}" srcOrd="10" destOrd="0" presId="urn:microsoft.com/office/officeart/2008/layout/VerticalCurvedList"/>
    <dgm:cxn modelId="{24D47C91-BC50-4A1A-973C-FF493785CDAF}" type="presParOf" srcId="{1A8C4B2B-75AB-436C-8674-B1156441426E}" destId="{3F5E6CB2-D7BC-4610-B948-35FFADAD4BED}" srcOrd="0" destOrd="0" presId="urn:microsoft.com/office/officeart/2008/layout/VerticalCurvedList"/>
    <dgm:cxn modelId="{F3524FB0-B569-403E-86E3-8796FD2AAB0B}" type="presParOf" srcId="{44A7DBA6-6426-4439-BFB6-711CC620D114}" destId="{B1908322-94BD-4C9C-AE5A-3187E7837A66}" srcOrd="11" destOrd="0" presId="urn:microsoft.com/office/officeart/2008/layout/VerticalCurvedList"/>
    <dgm:cxn modelId="{0F990472-2866-47A7-AA39-4A44F06C5FBC}" type="presParOf" srcId="{44A7DBA6-6426-4439-BFB6-711CC620D114}" destId="{71691A0D-F51A-47CC-8E70-7A3A1F184155}" srcOrd="12" destOrd="0" presId="urn:microsoft.com/office/officeart/2008/layout/VerticalCurvedList"/>
    <dgm:cxn modelId="{B93E762F-12EF-4D07-A197-1C4C3A17B093}" type="presParOf" srcId="{71691A0D-F51A-47CC-8E70-7A3A1F184155}" destId="{DFC35685-01CE-473E-B69A-C79A6EC62C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56299-6703-40FE-87EE-9523A852BB8B}">
      <dsp:nvSpPr>
        <dsp:cNvPr id="0" name=""/>
        <dsp:cNvSpPr/>
      </dsp:nvSpPr>
      <dsp:spPr>
        <a:xfrm>
          <a:off x="-7753828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E2AB9-7730-47F9-BA8B-719CF2FE6975}">
      <dsp:nvSpPr>
        <dsp:cNvPr id="0" name=""/>
        <dsp:cNvSpPr/>
      </dsp:nvSpPr>
      <dsp:spPr>
        <a:xfrm>
          <a:off x="572755" y="213065"/>
          <a:ext cx="9143481" cy="722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3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CONTEXTE ET ENJEU</a:t>
          </a:r>
        </a:p>
      </dsp:txBody>
      <dsp:txXfrm>
        <a:off x="572755" y="213065"/>
        <a:ext cx="9143481" cy="722010"/>
      </dsp:txXfrm>
    </dsp:sp>
    <dsp:sp modelId="{AA636EAD-BF30-4B4E-A983-B1E5E4D8D1A0}">
      <dsp:nvSpPr>
        <dsp:cNvPr id="0" name=""/>
        <dsp:cNvSpPr/>
      </dsp:nvSpPr>
      <dsp:spPr>
        <a:xfrm>
          <a:off x="120623" y="123637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536BD-CB11-418C-BA64-A87B3A4ACF00}">
      <dsp:nvSpPr>
        <dsp:cNvPr id="0" name=""/>
        <dsp:cNvSpPr/>
      </dsp:nvSpPr>
      <dsp:spPr>
        <a:xfrm>
          <a:off x="1266085" y="1202883"/>
          <a:ext cx="8418086" cy="722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3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 PROCESSUS ITERATIF</a:t>
          </a:r>
        </a:p>
      </dsp:txBody>
      <dsp:txXfrm>
        <a:off x="1266085" y="1202883"/>
        <a:ext cx="8418086" cy="722010"/>
      </dsp:txXfrm>
    </dsp:sp>
    <dsp:sp modelId="{D37A142E-DEC4-4D71-91F6-26DF92BB53A8}">
      <dsp:nvSpPr>
        <dsp:cNvPr id="0" name=""/>
        <dsp:cNvSpPr/>
      </dsp:nvSpPr>
      <dsp:spPr>
        <a:xfrm>
          <a:off x="670961" y="1172481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2C681-0D0D-4883-ABD3-31D64F20ACDF}">
      <dsp:nvSpPr>
        <dsp:cNvPr id="0" name=""/>
        <dsp:cNvSpPr/>
      </dsp:nvSpPr>
      <dsp:spPr>
        <a:xfrm>
          <a:off x="1600717" y="2263198"/>
          <a:ext cx="8107309" cy="722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STRUCTURE DU DOCUMENT  </a:t>
          </a:r>
          <a:endParaRPr lang="fr-CM" sz="3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00717" y="2263198"/>
        <a:ext cx="8107309" cy="722010"/>
      </dsp:txXfrm>
    </dsp:sp>
    <dsp:sp modelId="{8DC00327-2CBA-48B7-8D3D-668D1E017C83}">
      <dsp:nvSpPr>
        <dsp:cNvPr id="0" name=""/>
        <dsp:cNvSpPr/>
      </dsp:nvSpPr>
      <dsp:spPr>
        <a:xfrm>
          <a:off x="902503" y="2181597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2098E-AC88-4579-A5BA-12707FD035B3}">
      <dsp:nvSpPr>
        <dsp:cNvPr id="0" name=""/>
        <dsp:cNvSpPr/>
      </dsp:nvSpPr>
      <dsp:spPr>
        <a:xfrm>
          <a:off x="1512188" y="3420400"/>
          <a:ext cx="8278002" cy="722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3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SYNTHESE DU </a:t>
          </a:r>
          <a:r>
            <a:rPr lang="fr-CM" sz="36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CADRE </a:t>
          </a:r>
          <a:r>
            <a:rPr lang="fr-CM" sz="36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STRATEGIQUE</a:t>
          </a:r>
          <a:endParaRPr lang="fr-CM" sz="3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512188" y="3420400"/>
        <a:ext cx="8278002" cy="722010"/>
      </dsp:txXfrm>
    </dsp:sp>
    <dsp:sp modelId="{E007B37A-4331-4E68-B5AA-B1384F2036D1}">
      <dsp:nvSpPr>
        <dsp:cNvPr id="0" name=""/>
        <dsp:cNvSpPr/>
      </dsp:nvSpPr>
      <dsp:spPr>
        <a:xfrm>
          <a:off x="901104" y="3320702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0FB0B-61FE-4CE8-A875-A96B10D858BC}">
      <dsp:nvSpPr>
        <dsp:cNvPr id="0" name=""/>
        <dsp:cNvSpPr/>
      </dsp:nvSpPr>
      <dsp:spPr>
        <a:xfrm>
          <a:off x="1287459" y="4692546"/>
          <a:ext cx="8396712" cy="722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3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APPROCHE JEUNE</a:t>
          </a:r>
        </a:p>
      </dsp:txBody>
      <dsp:txXfrm>
        <a:off x="1287459" y="4692546"/>
        <a:ext cx="8396712" cy="722010"/>
      </dsp:txXfrm>
    </dsp:sp>
    <dsp:sp modelId="{3F5E6CB2-D7BC-4610-B948-35FFADAD4BED}">
      <dsp:nvSpPr>
        <dsp:cNvPr id="0" name=""/>
        <dsp:cNvSpPr/>
      </dsp:nvSpPr>
      <dsp:spPr>
        <a:xfrm>
          <a:off x="798035" y="4593017"/>
          <a:ext cx="902512" cy="9025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08322-94BD-4C9C-AE5A-3187E7837A66}">
      <dsp:nvSpPr>
        <dsp:cNvPr id="0" name=""/>
        <dsp:cNvSpPr/>
      </dsp:nvSpPr>
      <dsp:spPr>
        <a:xfrm>
          <a:off x="548982" y="5774847"/>
          <a:ext cx="9143481" cy="722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3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PLAN JEUNESSE</a:t>
          </a:r>
        </a:p>
      </dsp:txBody>
      <dsp:txXfrm>
        <a:off x="548982" y="5774847"/>
        <a:ext cx="9143481" cy="722010"/>
      </dsp:txXfrm>
    </dsp:sp>
    <dsp:sp modelId="{DFC35685-01CE-473E-B69A-C79A6EC62CEF}">
      <dsp:nvSpPr>
        <dsp:cNvPr id="0" name=""/>
        <dsp:cNvSpPr/>
      </dsp:nvSpPr>
      <dsp:spPr>
        <a:xfrm>
          <a:off x="97726" y="5684596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D4075-8886-453E-93BA-B4F4905A2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40E849-6D4C-4C97-81BF-F441BCEAA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M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C03523-DD7C-4743-903F-D208A256B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39E4-E413-42A9-8E6D-0EA23ED8F816}" type="datetimeFigureOut">
              <a:rPr lang="fr-CM" smtClean="0"/>
              <a:t>13/01/2026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AF7A2-0DE9-4745-A278-6AFC51D7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DE5641-B41E-4EFA-826B-B5B4C613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5F0-B0D7-41E8-91FB-4CA4254087F6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343585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B6EEC-E064-4E29-A697-CC1A1B9A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D37C6C-1D15-4676-AF81-1A936DD3A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BDC367-E3DC-4A8A-A540-D9472C28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39E4-E413-42A9-8E6D-0EA23ED8F816}" type="datetimeFigureOut">
              <a:rPr lang="fr-CM" smtClean="0"/>
              <a:t>13/01/2026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0F65EF-C2D1-4F2B-906A-9CF1E3EF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B91B56-C25E-4CB9-B0F8-7B48DF9D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5F0-B0D7-41E8-91FB-4CA4254087F6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39920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5C6C6E2-7525-4EAB-A8E2-C533E9FDF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08859D-575A-48AD-8811-791B638F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E1FE6-BFA5-4769-B560-39729885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39E4-E413-42A9-8E6D-0EA23ED8F816}" type="datetimeFigureOut">
              <a:rPr lang="fr-CM" smtClean="0"/>
              <a:t>13/01/2026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DDD509-2E8F-4A5C-BC7F-70CBD996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87CEDC-9E5F-4741-9448-1AC3B600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5F0-B0D7-41E8-91FB-4CA4254087F6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76465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466AC5-B67C-4F39-A1C6-C52105FC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01E368-D015-4FCF-9277-3C937A091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2CE8C4-ACEB-4D13-8EA5-880EF6BB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39E4-E413-42A9-8E6D-0EA23ED8F816}" type="datetimeFigureOut">
              <a:rPr lang="fr-CM" smtClean="0"/>
              <a:t>13/01/2026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C9798-E622-491D-B778-B925C901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C5B168-7A55-4C27-9672-7E38D097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5F0-B0D7-41E8-91FB-4CA4254087F6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94335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777E7-83D3-4908-A929-CC6CEB02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118E23-5A30-44C3-B7A9-320D69A1A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74B542-E69D-48E1-A789-B35BF437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39E4-E413-42A9-8E6D-0EA23ED8F816}" type="datetimeFigureOut">
              <a:rPr lang="fr-CM" smtClean="0"/>
              <a:t>13/01/2026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785E96-FFFD-4F99-8384-793B4CFB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9CF99B-DF58-4D1A-881E-C8716514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5F0-B0D7-41E8-91FB-4CA4254087F6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333302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4FE6A-9217-424B-A317-FB67D47CB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E73730-CAD6-4BAA-9AEC-DEAC4A3BF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A8CDC4-8882-4939-835B-3B844371D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BFFBB2-1BED-40AA-B977-8AE10D91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39E4-E413-42A9-8E6D-0EA23ED8F816}" type="datetimeFigureOut">
              <a:rPr lang="fr-CM" smtClean="0"/>
              <a:t>13/01/2026</a:t>
            </a:fld>
            <a:endParaRPr lang="fr-CM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2701AC-0585-4533-A967-2CB1914F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5F00A2-6378-4E15-847E-CBC05E0C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5F0-B0D7-41E8-91FB-4CA4254087F6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114177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CA296D-C7F6-404F-8C64-A4859A64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04C471-6FAF-41CA-AC22-CD0B5283D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28A3-656F-4387-8FDC-F3AB3EAF3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0114B4-D656-491A-B7A1-91C86B9AC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1725FE-EE7A-497A-9A7F-3887611A2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F4FE8D3-663C-42B6-841C-DBDB8FC9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39E4-E413-42A9-8E6D-0EA23ED8F816}" type="datetimeFigureOut">
              <a:rPr lang="fr-CM" smtClean="0"/>
              <a:t>13/01/2026</a:t>
            </a:fld>
            <a:endParaRPr lang="fr-CM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1FB66F6-6940-4867-938E-3FAB7A84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AC8236-0565-4062-9177-AA9E5F12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5F0-B0D7-41E8-91FB-4CA4254087F6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138738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A4AC9-07EC-48CD-AB14-FE38EFA8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F42FF0-0BF7-45F9-929A-B3995B55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39E4-E413-42A9-8E6D-0EA23ED8F816}" type="datetimeFigureOut">
              <a:rPr lang="fr-CM" smtClean="0"/>
              <a:t>13/01/2026</a:t>
            </a:fld>
            <a:endParaRPr lang="fr-CM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75B43D-F2CE-4745-8701-87820BDAE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448904-4B6B-44F4-B18A-20F22937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5F0-B0D7-41E8-91FB-4CA4254087F6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61593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60FB50-E3CE-49A2-852C-5025D82F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39E4-E413-42A9-8E6D-0EA23ED8F816}" type="datetimeFigureOut">
              <a:rPr lang="fr-CM" smtClean="0"/>
              <a:t>13/01/2026</a:t>
            </a:fld>
            <a:endParaRPr lang="fr-CM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76C484-4520-4E89-B1C9-CEDB2FDD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3F3C89-CD0E-4DE5-A4B8-73C3B5E6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5F0-B0D7-41E8-91FB-4CA4254087F6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380269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EB7715-6B9D-46F4-956B-5B02EECE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155C4F-2855-4229-8C05-3BF513C76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DA23FC-9E04-42EB-8842-373FEADD5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D1578B-CE4F-4B13-8083-63A2AC87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39E4-E413-42A9-8E6D-0EA23ED8F816}" type="datetimeFigureOut">
              <a:rPr lang="fr-CM" smtClean="0"/>
              <a:t>13/01/2026</a:t>
            </a:fld>
            <a:endParaRPr lang="fr-CM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927C92-3DFD-406A-9896-FE1077AD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0279C8-6DBD-4386-BD84-940B7B04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5F0-B0D7-41E8-91FB-4CA4254087F6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72934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B9D3C-855C-4079-88EB-95EB3A62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506F4F1-8F56-4788-8EAE-27451E4A0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M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ED6E89-A4BC-45EB-BBC8-F61D5C03D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33CB26-3BAB-43EA-996E-B15D9AD5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39E4-E413-42A9-8E6D-0EA23ED8F816}" type="datetimeFigureOut">
              <a:rPr lang="fr-CM" smtClean="0"/>
              <a:t>13/01/2026</a:t>
            </a:fld>
            <a:endParaRPr lang="fr-CM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350A7C-1DC6-41F2-8516-1178C6E2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C042BB-4A49-4F8B-B012-4ABF04A3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5F0-B0D7-41E8-91FB-4CA4254087F6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71830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0DCE5E-E491-4547-9742-261F1358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F74BDC-6B8E-4A30-B4D8-83A4032DF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9BFA18-24D3-4CC4-BA90-0431BA921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39E4-E413-42A9-8E6D-0EA23ED8F816}" type="datetimeFigureOut">
              <a:rPr lang="fr-CM" smtClean="0"/>
              <a:t>13/01/2026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8ED061-6DD8-4EB8-AB6B-A796CC7AB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BE9799-ACDC-45CD-AB97-C99741907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95F0-B0D7-41E8-91FB-4CA4254087F6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141252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FE0DB808-299E-49F5-A794-3AE47FF0AC5B}"/>
              </a:ext>
            </a:extLst>
          </p:cNvPr>
          <p:cNvSpPr txBox="1"/>
          <p:nvPr/>
        </p:nvSpPr>
        <p:spPr>
          <a:xfrm>
            <a:off x="3215729" y="1764407"/>
            <a:ext cx="5760846" cy="2310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POLITIQUE NATIONALE DE LA JEUNESSE REVISEE (2025- 2030)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6B5603C-E86F-449C-B116-9E7984E856E7}"/>
              </a:ext>
            </a:extLst>
          </p:cNvPr>
          <p:cNvSpPr txBox="1"/>
          <p:nvPr/>
        </p:nvSpPr>
        <p:spPr>
          <a:xfrm>
            <a:off x="3215729" y="4165152"/>
            <a:ext cx="5760846" cy="68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Yaoundé, le </a:t>
            </a:r>
            <a:r>
              <a: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14 </a:t>
            </a:r>
            <a:r>
              <a:rPr lang="en-US" sz="24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janvier</a:t>
            </a:r>
            <a:r>
              <a: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2026</a:t>
            </a:r>
            <a:endParaRPr lang="en-US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7194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C7B20CA-E6F3-4613-88A7-368E9048B722}"/>
              </a:ext>
            </a:extLst>
          </p:cNvPr>
          <p:cNvSpPr/>
          <p:nvPr/>
        </p:nvSpPr>
        <p:spPr>
          <a:xfrm>
            <a:off x="2026762" y="0"/>
            <a:ext cx="10165237" cy="14517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Y PARVENIR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BDE5A7-4D19-42B0-88A9-A7AC098587ED}"/>
              </a:ext>
            </a:extLst>
          </p:cNvPr>
          <p:cNvSpPr/>
          <p:nvPr/>
        </p:nvSpPr>
        <p:spPr>
          <a:xfrm>
            <a:off x="0" y="0"/>
            <a:ext cx="1998482" cy="1451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fr-CM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AC8BB-38A9-4609-BA1A-F7E7A409CE51}"/>
              </a:ext>
            </a:extLst>
          </p:cNvPr>
          <p:cNvSpPr/>
          <p:nvPr/>
        </p:nvSpPr>
        <p:spPr>
          <a:xfrm>
            <a:off x="1243502" y="1619917"/>
            <a:ext cx="10542098" cy="6842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M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Plan </a:t>
            </a:r>
            <a:r>
              <a:rPr lang="fr-CM" sz="32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Jeunesse pour des actions transformatrices de la jeunesse</a:t>
            </a:r>
            <a:endParaRPr lang="fr-CM" sz="32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2441" y="6287010"/>
            <a:ext cx="501550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16" name="Rectangle avec coins arrondis en diagonale 15"/>
          <p:cNvSpPr/>
          <p:nvPr/>
        </p:nvSpPr>
        <p:spPr>
          <a:xfrm>
            <a:off x="268643" y="3724569"/>
            <a:ext cx="3538586" cy="163964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M" b="1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LOGIQUE D’INTERVENTION</a:t>
            </a:r>
            <a:endParaRPr lang="fr-FR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lèche : droite 7">
            <a:extLst>
              <a:ext uri="{FF2B5EF4-FFF2-40B4-BE49-F238E27FC236}">
                <a16:creationId xmlns:a16="http://schemas.microsoft.com/office/drawing/2014/main" id="{4897D770-A1F7-4152-829D-37A0B22DE121}"/>
              </a:ext>
            </a:extLst>
          </p:cNvPr>
          <p:cNvSpPr/>
          <p:nvPr/>
        </p:nvSpPr>
        <p:spPr>
          <a:xfrm>
            <a:off x="4229031" y="2857858"/>
            <a:ext cx="876693" cy="405352"/>
          </a:xfrm>
          <a:prstGeom prst="rightArrow">
            <a:avLst>
              <a:gd name="adj1" fmla="val 50000"/>
              <a:gd name="adj2" fmla="val 6774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18" name="Flèche : droite 7">
            <a:extLst>
              <a:ext uri="{FF2B5EF4-FFF2-40B4-BE49-F238E27FC236}">
                <a16:creationId xmlns:a16="http://schemas.microsoft.com/office/drawing/2014/main" id="{4897D770-A1F7-4152-829D-37A0B22DE121}"/>
              </a:ext>
            </a:extLst>
          </p:cNvPr>
          <p:cNvSpPr/>
          <p:nvPr/>
        </p:nvSpPr>
        <p:spPr>
          <a:xfrm>
            <a:off x="4229031" y="3600700"/>
            <a:ext cx="876693" cy="405352"/>
          </a:xfrm>
          <a:prstGeom prst="rightArrow">
            <a:avLst>
              <a:gd name="adj1" fmla="val 50000"/>
              <a:gd name="adj2" fmla="val 6774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19" name="Flèche : droite 7">
            <a:extLst>
              <a:ext uri="{FF2B5EF4-FFF2-40B4-BE49-F238E27FC236}">
                <a16:creationId xmlns:a16="http://schemas.microsoft.com/office/drawing/2014/main" id="{4897D770-A1F7-4152-829D-37A0B22DE121}"/>
              </a:ext>
            </a:extLst>
          </p:cNvPr>
          <p:cNvSpPr/>
          <p:nvPr/>
        </p:nvSpPr>
        <p:spPr>
          <a:xfrm>
            <a:off x="4229032" y="4616706"/>
            <a:ext cx="876693" cy="405352"/>
          </a:xfrm>
          <a:prstGeom prst="rightArrow">
            <a:avLst>
              <a:gd name="adj1" fmla="val 50000"/>
              <a:gd name="adj2" fmla="val 6774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20" name="Flèche : droite 7">
            <a:extLst>
              <a:ext uri="{FF2B5EF4-FFF2-40B4-BE49-F238E27FC236}">
                <a16:creationId xmlns:a16="http://schemas.microsoft.com/office/drawing/2014/main" id="{4897D770-A1F7-4152-829D-37A0B22DE121}"/>
              </a:ext>
            </a:extLst>
          </p:cNvPr>
          <p:cNvSpPr/>
          <p:nvPr/>
        </p:nvSpPr>
        <p:spPr>
          <a:xfrm>
            <a:off x="4229032" y="5608386"/>
            <a:ext cx="876693" cy="405352"/>
          </a:xfrm>
          <a:prstGeom prst="rightArrow">
            <a:avLst>
              <a:gd name="adj1" fmla="val 50000"/>
              <a:gd name="adj2" fmla="val 6774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C9B8B5-542C-49A9-BFB4-54B9E188FA0C}"/>
              </a:ext>
            </a:extLst>
          </p:cNvPr>
          <p:cNvSpPr/>
          <p:nvPr/>
        </p:nvSpPr>
        <p:spPr>
          <a:xfrm>
            <a:off x="5488666" y="2633982"/>
            <a:ext cx="6296934" cy="7447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Orientations stratégiques</a:t>
            </a:r>
            <a:endParaRPr lang="fr-CM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C9B8B5-542C-49A9-BFB4-54B9E188FA0C}"/>
              </a:ext>
            </a:extLst>
          </p:cNvPr>
          <p:cNvSpPr/>
          <p:nvPr/>
        </p:nvSpPr>
        <p:spPr>
          <a:xfrm>
            <a:off x="5644392" y="4395456"/>
            <a:ext cx="6296934" cy="7447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Mises 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œuvre  à travers des programmes/activités ciblés</a:t>
            </a:r>
            <a:endParaRPr lang="fr-CM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C9B8B5-542C-49A9-BFB4-54B9E188FA0C}"/>
              </a:ext>
            </a:extLst>
          </p:cNvPr>
          <p:cNvSpPr/>
          <p:nvPr/>
        </p:nvSpPr>
        <p:spPr>
          <a:xfrm>
            <a:off x="5416622" y="3352210"/>
            <a:ext cx="6296934" cy="7447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Actions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opérationnelles coordonnées</a:t>
            </a:r>
            <a:endParaRPr lang="fr-CM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C9B8B5-542C-49A9-BFB4-54B9E188FA0C}"/>
              </a:ext>
            </a:extLst>
          </p:cNvPr>
          <p:cNvSpPr/>
          <p:nvPr/>
        </p:nvSpPr>
        <p:spPr>
          <a:xfrm>
            <a:off x="5416622" y="5438703"/>
            <a:ext cx="6296934" cy="7447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Résultats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mesurables.</a:t>
            </a:r>
          </a:p>
        </p:txBody>
      </p:sp>
    </p:spTree>
    <p:extLst>
      <p:ext uri="{BB962C8B-B14F-4D97-AF65-F5344CB8AC3E}">
        <p14:creationId xmlns:p14="http://schemas.microsoft.com/office/powerpoint/2010/main" val="21795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7B20CA-E6F3-4613-88A7-368E9048B722}"/>
              </a:ext>
            </a:extLst>
          </p:cNvPr>
          <p:cNvSpPr/>
          <p:nvPr/>
        </p:nvSpPr>
        <p:spPr>
          <a:xfrm>
            <a:off x="1903228" y="0"/>
            <a:ext cx="10288771" cy="14517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PLAN JEUNESSE </a:t>
            </a:r>
          </a:p>
          <a:p>
            <a:pPr algn="ctr"/>
            <a:r>
              <a:rPr lang="fr-CM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(Un paradigme nouveau)</a:t>
            </a:r>
            <a:endParaRPr lang="fr-CM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6B0DB-99EE-E773-0294-2F9A3CB4A26A}"/>
              </a:ext>
            </a:extLst>
          </p:cNvPr>
          <p:cNvSpPr/>
          <p:nvPr/>
        </p:nvSpPr>
        <p:spPr>
          <a:xfrm>
            <a:off x="-54124" y="0"/>
            <a:ext cx="1998482" cy="1451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</a:t>
            </a:r>
            <a:endParaRPr lang="fr-CM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31439"/>
              </p:ext>
            </p:extLst>
          </p:nvPr>
        </p:nvGraphicFramePr>
        <p:xfrm>
          <a:off x="1356189" y="1574800"/>
          <a:ext cx="10459092" cy="501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9655">
                  <a:extLst>
                    <a:ext uri="{9D8B030D-6E8A-4147-A177-3AD203B41FA5}">
                      <a16:colId xmlns:a16="http://schemas.microsoft.com/office/drawing/2014/main" val="3514632109"/>
                    </a:ext>
                  </a:extLst>
                </a:gridCol>
                <a:gridCol w="5329437">
                  <a:extLst>
                    <a:ext uri="{9D8B030D-6E8A-4147-A177-3AD203B41FA5}">
                      <a16:colId xmlns:a16="http://schemas.microsoft.com/office/drawing/2014/main" val="2931794592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AXES PNJ</a:t>
                      </a: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NOUVEAU</a:t>
                      </a:r>
                      <a:r>
                        <a:rPr lang="fr-FR" sz="14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PARADIGME</a:t>
                      </a:r>
                      <a:endParaRPr lang="fr-F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336" marR="59336" marT="0" marB="0" anchor="ctr"/>
                </a:tc>
                <a:extLst>
                  <a:ext uri="{0D108BD9-81ED-4DB2-BD59-A6C34878D82A}">
                    <a16:rowId xmlns:a16="http://schemas.microsoft.com/office/drawing/2014/main" val="2634139277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Axe</a:t>
                      </a:r>
                      <a:r>
                        <a:rPr lang="fr-FR" sz="14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Education et Formation</a:t>
                      </a: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4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1400" b="1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la formation pour apprendre à la formation pour produire et s’insérer immédiatement</a:t>
                      </a:r>
                      <a:endParaRPr lang="fr-FR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336" marR="59336" marT="0" marB="0" anchor="ctr"/>
                </a:tc>
                <a:extLst>
                  <a:ext uri="{0D108BD9-81ED-4DB2-BD59-A6C34878D82A}">
                    <a16:rowId xmlns:a16="http://schemas.microsoft.com/office/drawing/2014/main" val="355916803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Axe</a:t>
                      </a:r>
                      <a:r>
                        <a:rPr lang="fr-FR" sz="14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Emploi, insertion sociale et économique </a:t>
                      </a:r>
                      <a:endParaRPr lang="fr-F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</a:t>
                      </a:r>
                      <a:r>
                        <a:rPr lang="fr-FR" sz="1400" b="1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l’appui à l’auto emploi à l’intégration des jeunes dans les chaines de valeurs nationale</a:t>
                      </a:r>
                      <a:endParaRPr lang="fr-FR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336" marR="59336" marT="0" marB="0" anchor="ctr"/>
                </a:tc>
                <a:extLst>
                  <a:ext uri="{0D108BD9-81ED-4DB2-BD59-A6C34878D82A}">
                    <a16:rowId xmlns:a16="http://schemas.microsoft.com/office/drawing/2014/main" val="210347195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Axe</a:t>
                      </a:r>
                      <a:r>
                        <a:rPr lang="fr-FR" sz="14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Participation, Santé et bien-être du jeune </a:t>
                      </a:r>
                      <a:endParaRPr lang="fr-F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D’activités</a:t>
                      </a:r>
                      <a:r>
                        <a:rPr lang="fr-FR" sz="1400" b="1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citoyenne symboliques à un capital civique qui crée des opportunités</a:t>
                      </a:r>
                      <a:endParaRPr lang="fr-FR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336" marR="59336" marT="0" marB="0" anchor="ctr"/>
                </a:tc>
                <a:extLst>
                  <a:ext uri="{0D108BD9-81ED-4DB2-BD59-A6C34878D82A}">
                    <a16:rowId xmlns:a16="http://schemas.microsoft.com/office/drawing/2014/main" val="1582789007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Axe 4</a:t>
                      </a:r>
                      <a:r>
                        <a:rPr lang="fr-FR" sz="14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Gouvernance et appui institutionnel </a:t>
                      </a:r>
                      <a:endParaRPr lang="fr-F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D’une</a:t>
                      </a:r>
                      <a:r>
                        <a:rPr lang="fr-FR" sz="1400" b="1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logique de programmes dispersés à un écosystème national piloté par les donnés et financé durablement</a:t>
                      </a:r>
                      <a:endParaRPr lang="fr-FR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336" marR="59336" marT="0" marB="0" anchor="ctr"/>
                </a:tc>
                <a:extLst>
                  <a:ext uri="{0D108BD9-81ED-4DB2-BD59-A6C34878D82A}">
                    <a16:rowId xmlns:a16="http://schemas.microsoft.com/office/drawing/2014/main" val="207250087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8499" y="5954081"/>
            <a:ext cx="708917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155" y="1574800"/>
            <a:ext cx="1027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1/1</a:t>
            </a:r>
            <a:endParaRPr lang="fr-F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413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7B20CA-E6F3-4613-88A7-368E9048B722}"/>
              </a:ext>
            </a:extLst>
          </p:cNvPr>
          <p:cNvSpPr/>
          <p:nvPr/>
        </p:nvSpPr>
        <p:spPr>
          <a:xfrm>
            <a:off x="1903228" y="0"/>
            <a:ext cx="10288771" cy="14517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PLAN JEUNESSE </a:t>
            </a:r>
          </a:p>
          <a:p>
            <a:pPr algn="ctr"/>
            <a:r>
              <a:rPr lang="fr-CM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(coordination et suivi)</a:t>
            </a:r>
            <a:endParaRPr lang="fr-CM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6B0DB-99EE-E773-0294-2F9A3CB4A26A}"/>
              </a:ext>
            </a:extLst>
          </p:cNvPr>
          <p:cNvSpPr/>
          <p:nvPr/>
        </p:nvSpPr>
        <p:spPr>
          <a:xfrm>
            <a:off x="-54124" y="0"/>
            <a:ext cx="1998482" cy="1451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</a:t>
            </a:r>
            <a:endParaRPr lang="fr-CM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499" y="5954081"/>
            <a:ext cx="708917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196" y="1586807"/>
            <a:ext cx="1027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1/2</a:t>
            </a:r>
            <a:endParaRPr lang="fr-F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 : coins arrondis 2">
            <a:extLst>
              <a:ext uri="{FF2B5EF4-FFF2-40B4-BE49-F238E27FC236}">
                <a16:creationId xmlns:a16="http://schemas.microsoft.com/office/drawing/2014/main" id="{A0A5F202-C073-4A22-A3BC-EDD5EE854A2B}"/>
              </a:ext>
            </a:extLst>
          </p:cNvPr>
          <p:cNvSpPr/>
          <p:nvPr/>
        </p:nvSpPr>
        <p:spPr>
          <a:xfrm>
            <a:off x="1487382" y="1894377"/>
            <a:ext cx="4001683" cy="4424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Cadre </a:t>
            </a: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institutionnel de pilotage et de coordination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Comité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Interministériel de Pilotage de la PNJ, </a:t>
            </a: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Secrétariat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Technique Permanent </a:t>
            </a: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Plateformes régionales et locales de coordination</a:t>
            </a:r>
          </a:p>
          <a:p>
            <a:pPr algn="ctr"/>
            <a:endParaRPr lang="fr-CM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 : coins arrondis 22">
            <a:extLst>
              <a:ext uri="{FF2B5EF4-FFF2-40B4-BE49-F238E27FC236}">
                <a16:creationId xmlns:a16="http://schemas.microsoft.com/office/drawing/2014/main" id="{E8E5C9E3-82DB-4293-B06E-A01A86CBC7D3}"/>
              </a:ext>
            </a:extLst>
          </p:cNvPr>
          <p:cNvSpPr/>
          <p:nvPr/>
        </p:nvSpPr>
        <p:spPr>
          <a:xfrm>
            <a:off x="6417426" y="2884515"/>
            <a:ext cx="4330930" cy="24439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Mécanismes de </a:t>
            </a:r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suivi-évaluation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Suivi par axe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stratégique;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Système d’information jeunesse</a:t>
            </a:r>
          </a:p>
        </p:txBody>
      </p:sp>
    </p:spTree>
    <p:extLst>
      <p:ext uri="{BB962C8B-B14F-4D97-AF65-F5344CB8AC3E}">
        <p14:creationId xmlns:p14="http://schemas.microsoft.com/office/powerpoint/2010/main" val="2455307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892" y="149902"/>
            <a:ext cx="4317167" cy="398738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2" descr="Carte de Merci illustration stock. Illustration du plus - 998461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b="14689"/>
          <a:stretch/>
        </p:blipFill>
        <p:spPr bwMode="auto">
          <a:xfrm>
            <a:off x="4944426" y="3047809"/>
            <a:ext cx="63246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8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76D84A6F-30BF-4EF3-91C3-0230BED79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151640"/>
              </p:ext>
            </p:extLst>
          </p:nvPr>
        </p:nvGraphicFramePr>
        <p:xfrm>
          <a:off x="2229530" y="108301"/>
          <a:ext cx="979019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eptagone 4">
            <a:extLst>
              <a:ext uri="{FF2B5EF4-FFF2-40B4-BE49-F238E27FC236}">
                <a16:creationId xmlns:a16="http://schemas.microsoft.com/office/drawing/2014/main" id="{C1546AB7-F26D-41BF-A0F1-C7AF9427B0F6}"/>
              </a:ext>
            </a:extLst>
          </p:cNvPr>
          <p:cNvSpPr/>
          <p:nvPr/>
        </p:nvSpPr>
        <p:spPr>
          <a:xfrm>
            <a:off x="2253870" y="186637"/>
            <a:ext cx="952107" cy="1008668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M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</a:t>
            </a:r>
          </a:p>
        </p:txBody>
      </p:sp>
      <p:sp>
        <p:nvSpPr>
          <p:cNvPr id="6" name="Heptagone 5">
            <a:extLst>
              <a:ext uri="{FF2B5EF4-FFF2-40B4-BE49-F238E27FC236}">
                <a16:creationId xmlns:a16="http://schemas.microsoft.com/office/drawing/2014/main" id="{4D53CC01-588F-4CB7-A60C-E08972334060}"/>
              </a:ext>
            </a:extLst>
          </p:cNvPr>
          <p:cNvSpPr/>
          <p:nvPr/>
        </p:nvSpPr>
        <p:spPr>
          <a:xfrm>
            <a:off x="2971605" y="1258173"/>
            <a:ext cx="780347" cy="846130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M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</a:p>
        </p:txBody>
      </p:sp>
      <p:sp>
        <p:nvSpPr>
          <p:cNvPr id="7" name="Heptagone 6">
            <a:extLst>
              <a:ext uri="{FF2B5EF4-FFF2-40B4-BE49-F238E27FC236}">
                <a16:creationId xmlns:a16="http://schemas.microsoft.com/office/drawing/2014/main" id="{779D8BAC-5EBD-41C8-BA6D-F873A8A7EF7F}"/>
              </a:ext>
            </a:extLst>
          </p:cNvPr>
          <p:cNvSpPr/>
          <p:nvPr/>
        </p:nvSpPr>
        <p:spPr>
          <a:xfrm>
            <a:off x="3302440" y="2472868"/>
            <a:ext cx="952107" cy="1008668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M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Heptagone 7">
            <a:extLst>
              <a:ext uri="{FF2B5EF4-FFF2-40B4-BE49-F238E27FC236}">
                <a16:creationId xmlns:a16="http://schemas.microsoft.com/office/drawing/2014/main" id="{4B1A4B6D-BD8B-44C7-8F7E-3639DEF36F94}"/>
              </a:ext>
            </a:extLst>
          </p:cNvPr>
          <p:cNvSpPr/>
          <p:nvPr/>
        </p:nvSpPr>
        <p:spPr>
          <a:xfrm>
            <a:off x="3205977" y="3519547"/>
            <a:ext cx="828128" cy="749277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M" sz="32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endParaRPr lang="fr-CM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eptagone 8">
            <a:extLst>
              <a:ext uri="{FF2B5EF4-FFF2-40B4-BE49-F238E27FC236}">
                <a16:creationId xmlns:a16="http://schemas.microsoft.com/office/drawing/2014/main" id="{FF0C0B22-8F84-4B92-87BC-82CDA55683B0}"/>
              </a:ext>
            </a:extLst>
          </p:cNvPr>
          <p:cNvSpPr/>
          <p:nvPr/>
        </p:nvSpPr>
        <p:spPr>
          <a:xfrm>
            <a:off x="3139605" y="2241645"/>
            <a:ext cx="952107" cy="1008668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M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3198765-13DE-4FA4-9D84-69832B8C6971}"/>
              </a:ext>
            </a:extLst>
          </p:cNvPr>
          <p:cNvSpPr/>
          <p:nvPr/>
        </p:nvSpPr>
        <p:spPr>
          <a:xfrm>
            <a:off x="0" y="1581345"/>
            <a:ext cx="2799761" cy="369530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fr-CM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Heptagone 7">
            <a:extLst>
              <a:ext uri="{FF2B5EF4-FFF2-40B4-BE49-F238E27FC236}">
                <a16:creationId xmlns:a16="http://schemas.microsoft.com/office/drawing/2014/main" id="{953EF1DC-34C6-363E-698A-4A21A7240A06}"/>
              </a:ext>
            </a:extLst>
          </p:cNvPr>
          <p:cNvSpPr/>
          <p:nvPr/>
        </p:nvSpPr>
        <p:spPr>
          <a:xfrm>
            <a:off x="2971521" y="5088431"/>
            <a:ext cx="626277" cy="730267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M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Heptagone 7">
            <a:extLst>
              <a:ext uri="{FF2B5EF4-FFF2-40B4-BE49-F238E27FC236}">
                <a16:creationId xmlns:a16="http://schemas.microsoft.com/office/drawing/2014/main" id="{12A42280-A985-2A80-E484-B7992B7A6647}"/>
              </a:ext>
            </a:extLst>
          </p:cNvPr>
          <p:cNvSpPr/>
          <p:nvPr/>
        </p:nvSpPr>
        <p:spPr>
          <a:xfrm>
            <a:off x="2229531" y="5815120"/>
            <a:ext cx="1292331" cy="1008668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M" sz="32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</a:t>
            </a:r>
            <a:endParaRPr lang="fr-CM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866" y="5954081"/>
            <a:ext cx="501550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05101" y="4868789"/>
            <a:ext cx="605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fr-F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553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7B20CA-E6F3-4613-88A7-368E9048B722}"/>
              </a:ext>
            </a:extLst>
          </p:cNvPr>
          <p:cNvSpPr/>
          <p:nvPr/>
        </p:nvSpPr>
        <p:spPr>
          <a:xfrm>
            <a:off x="0" y="0"/>
            <a:ext cx="12191999" cy="14517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CONTEXTE ET ENJEU</a:t>
            </a:r>
            <a:r>
              <a:rPr lang="fr-CM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AAC8BB-38A9-4609-BA1A-F7E7A409CE51}"/>
              </a:ext>
            </a:extLst>
          </p:cNvPr>
          <p:cNvSpPr/>
          <p:nvPr/>
        </p:nvSpPr>
        <p:spPr>
          <a:xfrm flipV="1">
            <a:off x="2026763" y="1414257"/>
            <a:ext cx="10165236" cy="457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M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4897D770-A1F7-4152-829D-37A0B22DE121}"/>
              </a:ext>
            </a:extLst>
          </p:cNvPr>
          <p:cNvSpPr/>
          <p:nvPr/>
        </p:nvSpPr>
        <p:spPr>
          <a:xfrm>
            <a:off x="589069" y="1685287"/>
            <a:ext cx="876693" cy="4053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C9B8B5-542C-49A9-BFB4-54B9E188FA0C}"/>
              </a:ext>
            </a:extLst>
          </p:cNvPr>
          <p:cNvSpPr/>
          <p:nvPr/>
        </p:nvSpPr>
        <p:spPr>
          <a:xfrm>
            <a:off x="1998482" y="1473147"/>
            <a:ext cx="9502219" cy="7447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M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PNJ (2015-2020) arrivée à échéance ;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4FC17302-CC11-4F0C-83B8-DF46958EB7FF}"/>
              </a:ext>
            </a:extLst>
          </p:cNvPr>
          <p:cNvSpPr/>
          <p:nvPr/>
        </p:nvSpPr>
        <p:spPr>
          <a:xfrm>
            <a:off x="525866" y="4276084"/>
            <a:ext cx="876693" cy="4053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7466E1-6BA7-4C00-91B2-694FB77C649B}"/>
              </a:ext>
            </a:extLst>
          </p:cNvPr>
          <p:cNvSpPr/>
          <p:nvPr/>
        </p:nvSpPr>
        <p:spPr>
          <a:xfrm>
            <a:off x="1875188" y="4753156"/>
            <a:ext cx="10189812" cy="7447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Arrimage aux 04 piliers de la SND30 et aux documents programmatiques sectoriels et aux agendas internationaux (Agenda 2030/ODD, Agenda 2063/UA) </a:t>
            </a:r>
          </a:p>
          <a:p>
            <a:endParaRPr lang="fr-F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ENJEU: 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Disposer d’un cadre national unifié, aligné SND30, pour guider les interventions jeunesse sur la période </a:t>
            </a: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2026–2035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fr-CM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946B50-0DD5-12E8-E851-09AEEFC53281}"/>
              </a:ext>
            </a:extLst>
          </p:cNvPr>
          <p:cNvSpPr/>
          <p:nvPr/>
        </p:nvSpPr>
        <p:spPr>
          <a:xfrm>
            <a:off x="0" y="0"/>
            <a:ext cx="1998482" cy="1451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fr-CM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lèche : droite 7">
            <a:extLst>
              <a:ext uri="{FF2B5EF4-FFF2-40B4-BE49-F238E27FC236}">
                <a16:creationId xmlns:a16="http://schemas.microsoft.com/office/drawing/2014/main" id="{4897D770-A1F7-4152-829D-37A0B22DE121}"/>
              </a:ext>
            </a:extLst>
          </p:cNvPr>
          <p:cNvSpPr/>
          <p:nvPr/>
        </p:nvSpPr>
        <p:spPr>
          <a:xfrm>
            <a:off x="589069" y="2598088"/>
            <a:ext cx="876693" cy="4053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9B8B5-542C-49A9-BFB4-54B9E188FA0C}"/>
              </a:ext>
            </a:extLst>
          </p:cNvPr>
          <p:cNvSpPr/>
          <p:nvPr/>
        </p:nvSpPr>
        <p:spPr>
          <a:xfrm>
            <a:off x="1875188" y="2585827"/>
            <a:ext cx="9502219" cy="7447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M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Changement de paradigme en matière d’encadrement de la jeunesse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(décentralisation, numérique, environnement, migrations, etc.)</a:t>
            </a:r>
            <a:r>
              <a:rPr lang="fr-CM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5866" y="5954081"/>
            <a:ext cx="501550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11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C7B20CA-E6F3-4613-88A7-368E9048B722}"/>
              </a:ext>
            </a:extLst>
          </p:cNvPr>
          <p:cNvSpPr/>
          <p:nvPr/>
        </p:nvSpPr>
        <p:spPr>
          <a:xfrm>
            <a:off x="2026762" y="0"/>
            <a:ext cx="10165237" cy="14517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PROCESSUS ITERATIF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BDE5A7-4D19-42B0-88A9-A7AC098587ED}"/>
              </a:ext>
            </a:extLst>
          </p:cNvPr>
          <p:cNvSpPr/>
          <p:nvPr/>
        </p:nvSpPr>
        <p:spPr>
          <a:xfrm>
            <a:off x="0" y="0"/>
            <a:ext cx="1998482" cy="1451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</a:p>
        </p:txBody>
      </p:sp>
      <p:sp>
        <p:nvSpPr>
          <p:cNvPr id="24" name="Rectangle : coins arrondis 2">
            <a:extLst>
              <a:ext uri="{FF2B5EF4-FFF2-40B4-BE49-F238E27FC236}">
                <a16:creationId xmlns:a16="http://schemas.microsoft.com/office/drawing/2014/main" id="{A0A5F202-C073-4A22-A3BC-EDD5EE854A2B}"/>
              </a:ext>
            </a:extLst>
          </p:cNvPr>
          <p:cNvSpPr/>
          <p:nvPr/>
        </p:nvSpPr>
        <p:spPr>
          <a:xfrm>
            <a:off x="113117" y="2309567"/>
            <a:ext cx="1885365" cy="40535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M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</a:t>
            </a:r>
          </a:p>
        </p:txBody>
      </p:sp>
      <p:sp>
        <p:nvSpPr>
          <p:cNvPr id="25" name="Rectangle : coins arrondis 21">
            <a:extLst>
              <a:ext uri="{FF2B5EF4-FFF2-40B4-BE49-F238E27FC236}">
                <a16:creationId xmlns:a16="http://schemas.microsoft.com/office/drawing/2014/main" id="{445EC85A-6766-460F-824C-93FCAF074B4B}"/>
              </a:ext>
            </a:extLst>
          </p:cNvPr>
          <p:cNvSpPr/>
          <p:nvPr/>
        </p:nvSpPr>
        <p:spPr>
          <a:xfrm>
            <a:off x="2535809" y="2309567"/>
            <a:ext cx="1989058" cy="40535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M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DE L’ANCIENNE PNJ</a:t>
            </a:r>
          </a:p>
        </p:txBody>
      </p:sp>
      <p:sp>
        <p:nvSpPr>
          <p:cNvPr id="26" name="Rectangle : coins arrondis 22">
            <a:extLst>
              <a:ext uri="{FF2B5EF4-FFF2-40B4-BE49-F238E27FC236}">
                <a16:creationId xmlns:a16="http://schemas.microsoft.com/office/drawing/2014/main" id="{E8E5C9E3-82DB-4293-B06E-A01A86CBC7D3}"/>
              </a:ext>
            </a:extLst>
          </p:cNvPr>
          <p:cNvSpPr/>
          <p:nvPr/>
        </p:nvSpPr>
        <p:spPr>
          <a:xfrm>
            <a:off x="4958496" y="2309567"/>
            <a:ext cx="2083328" cy="40535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M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 DIAGNOSTIQUE DE LA JEUNESSE</a:t>
            </a:r>
          </a:p>
        </p:txBody>
      </p:sp>
      <p:sp>
        <p:nvSpPr>
          <p:cNvPr id="27" name="Rectangle : coins arrondis 23">
            <a:extLst>
              <a:ext uri="{FF2B5EF4-FFF2-40B4-BE49-F238E27FC236}">
                <a16:creationId xmlns:a16="http://schemas.microsoft.com/office/drawing/2014/main" id="{48FC9B54-039F-42A8-BFDC-3B4ADBA7AADE}"/>
              </a:ext>
            </a:extLst>
          </p:cNvPr>
          <p:cNvSpPr/>
          <p:nvPr/>
        </p:nvSpPr>
        <p:spPr>
          <a:xfrm>
            <a:off x="7475454" y="2309567"/>
            <a:ext cx="2218446" cy="40535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M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 ET CONSOLIDATION DU DRAFT DE LA PNJ</a:t>
            </a:r>
          </a:p>
        </p:txBody>
      </p:sp>
      <p:sp>
        <p:nvSpPr>
          <p:cNvPr id="28" name="Rectangle : coins arrondis 24">
            <a:extLst>
              <a:ext uri="{FF2B5EF4-FFF2-40B4-BE49-F238E27FC236}">
                <a16:creationId xmlns:a16="http://schemas.microsoft.com/office/drawing/2014/main" id="{338598EF-98EA-425C-A70B-4124C73ADA43}"/>
              </a:ext>
            </a:extLst>
          </p:cNvPr>
          <p:cNvSpPr/>
          <p:nvPr/>
        </p:nvSpPr>
        <p:spPr>
          <a:xfrm>
            <a:off x="9938995" y="2309567"/>
            <a:ext cx="1995342" cy="4053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M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PROCESSUS DE VALIDATION TECHNIQUE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1384FAD-B723-404B-94E1-3C359191A447}"/>
              </a:ext>
            </a:extLst>
          </p:cNvPr>
          <p:cNvSpPr/>
          <p:nvPr/>
        </p:nvSpPr>
        <p:spPr>
          <a:xfrm>
            <a:off x="542038" y="2392052"/>
            <a:ext cx="1027522" cy="10534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7054C20-81C4-4EFC-B3CB-3A8C098671F7}"/>
              </a:ext>
            </a:extLst>
          </p:cNvPr>
          <p:cNvSpPr/>
          <p:nvPr/>
        </p:nvSpPr>
        <p:spPr>
          <a:xfrm>
            <a:off x="3016577" y="2392052"/>
            <a:ext cx="1027522" cy="10534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1496FFB-9A65-43AC-B39F-816066C0986D}"/>
              </a:ext>
            </a:extLst>
          </p:cNvPr>
          <p:cNvSpPr/>
          <p:nvPr/>
        </p:nvSpPr>
        <p:spPr>
          <a:xfrm>
            <a:off x="5486399" y="2392052"/>
            <a:ext cx="1027522" cy="10534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F1202D2-943B-4FCD-860E-EC5467E301B6}"/>
              </a:ext>
            </a:extLst>
          </p:cNvPr>
          <p:cNvSpPr/>
          <p:nvPr/>
        </p:nvSpPr>
        <p:spPr>
          <a:xfrm>
            <a:off x="8070916" y="2375555"/>
            <a:ext cx="1027522" cy="10534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0A4203B-7165-4E3E-88F8-4282DDCDD3AD}"/>
              </a:ext>
            </a:extLst>
          </p:cNvPr>
          <p:cNvSpPr/>
          <p:nvPr/>
        </p:nvSpPr>
        <p:spPr>
          <a:xfrm>
            <a:off x="10422905" y="2392052"/>
            <a:ext cx="1027522" cy="10534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542038" y="1534212"/>
            <a:ext cx="1027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AAC8BB-38A9-4609-BA1A-F7E7A409CE51}"/>
              </a:ext>
            </a:extLst>
          </p:cNvPr>
          <p:cNvSpPr/>
          <p:nvPr/>
        </p:nvSpPr>
        <p:spPr>
          <a:xfrm>
            <a:off x="1959206" y="1232711"/>
            <a:ext cx="10165236" cy="9815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M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ETAPES MAJEURES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7691" y="6287010"/>
            <a:ext cx="501550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530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7B20CA-E6F3-4613-88A7-368E9048B722}"/>
              </a:ext>
            </a:extLst>
          </p:cNvPr>
          <p:cNvSpPr/>
          <p:nvPr/>
        </p:nvSpPr>
        <p:spPr>
          <a:xfrm>
            <a:off x="2026763" y="37799"/>
            <a:ext cx="10165237" cy="14517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PROCESSUS ITERATIF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BDE5A7-4D19-42B0-88A9-A7AC098587ED}"/>
              </a:ext>
            </a:extLst>
          </p:cNvPr>
          <p:cNvSpPr/>
          <p:nvPr/>
        </p:nvSpPr>
        <p:spPr>
          <a:xfrm>
            <a:off x="0" y="0"/>
            <a:ext cx="1998482" cy="1451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endParaRPr lang="fr-CM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AAC8BB-38A9-4609-BA1A-F7E7A409CE51}"/>
              </a:ext>
            </a:extLst>
          </p:cNvPr>
          <p:cNvSpPr/>
          <p:nvPr/>
        </p:nvSpPr>
        <p:spPr>
          <a:xfrm>
            <a:off x="560891" y="1450023"/>
            <a:ext cx="10165236" cy="9815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M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CO-CONSTRUCTION</a:t>
            </a:r>
          </a:p>
        </p:txBody>
      </p:sp>
      <p:sp>
        <p:nvSpPr>
          <p:cNvPr id="18" name="Flèche : droite 7">
            <a:extLst>
              <a:ext uri="{FF2B5EF4-FFF2-40B4-BE49-F238E27FC236}">
                <a16:creationId xmlns:a16="http://schemas.microsoft.com/office/drawing/2014/main" id="{4897D770-A1F7-4152-829D-37A0B22DE121}"/>
              </a:ext>
            </a:extLst>
          </p:cNvPr>
          <p:cNvSpPr/>
          <p:nvPr/>
        </p:nvSpPr>
        <p:spPr>
          <a:xfrm>
            <a:off x="122545" y="3749360"/>
            <a:ext cx="876693" cy="4053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20" name="Flèche : droite 9">
            <a:extLst>
              <a:ext uri="{FF2B5EF4-FFF2-40B4-BE49-F238E27FC236}">
                <a16:creationId xmlns:a16="http://schemas.microsoft.com/office/drawing/2014/main" id="{4FC17302-CC11-4F0C-83B8-DF46958EB7FF}"/>
              </a:ext>
            </a:extLst>
          </p:cNvPr>
          <p:cNvSpPr/>
          <p:nvPr/>
        </p:nvSpPr>
        <p:spPr>
          <a:xfrm>
            <a:off x="122545" y="4711532"/>
            <a:ext cx="876693" cy="4053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22" name="Flèche : droite 11">
            <a:extLst>
              <a:ext uri="{FF2B5EF4-FFF2-40B4-BE49-F238E27FC236}">
                <a16:creationId xmlns:a16="http://schemas.microsoft.com/office/drawing/2014/main" id="{96AF9D10-B5B1-4B75-AAF7-AA631D45662A}"/>
              </a:ext>
            </a:extLst>
          </p:cNvPr>
          <p:cNvSpPr/>
          <p:nvPr/>
        </p:nvSpPr>
        <p:spPr>
          <a:xfrm>
            <a:off x="122545" y="5596862"/>
            <a:ext cx="876693" cy="3320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12" name="Flèche : droite 7">
            <a:extLst>
              <a:ext uri="{FF2B5EF4-FFF2-40B4-BE49-F238E27FC236}">
                <a16:creationId xmlns:a16="http://schemas.microsoft.com/office/drawing/2014/main" id="{4897D770-A1F7-4152-829D-37A0B22DE121}"/>
              </a:ext>
            </a:extLst>
          </p:cNvPr>
          <p:cNvSpPr/>
          <p:nvPr/>
        </p:nvSpPr>
        <p:spPr>
          <a:xfrm>
            <a:off x="122545" y="2798685"/>
            <a:ext cx="876693" cy="405352"/>
          </a:xfrm>
          <a:prstGeom prst="rightArrow">
            <a:avLst>
              <a:gd name="adj1" fmla="val 50000"/>
              <a:gd name="adj2" fmla="val 6774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2" name="ZoneTexte 1"/>
          <p:cNvSpPr txBox="1"/>
          <p:nvPr/>
        </p:nvSpPr>
        <p:spPr>
          <a:xfrm>
            <a:off x="383216" y="1503119"/>
            <a:ext cx="1410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2/2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7691" y="6037443"/>
            <a:ext cx="501550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09" y="2289915"/>
            <a:ext cx="5277490" cy="39773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8AABB7D-4831-65C1-EA67-3DFD1C8631CC}"/>
              </a:ext>
            </a:extLst>
          </p:cNvPr>
          <p:cNvSpPr txBox="1"/>
          <p:nvPr/>
        </p:nvSpPr>
        <p:spPr>
          <a:xfrm>
            <a:off x="1088372" y="2829474"/>
            <a:ext cx="6107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M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Positionnement des Jeunes au cœur du processus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01773B-C7D3-58D5-9C13-788EF4FFE7A9}"/>
              </a:ext>
            </a:extLst>
          </p:cNvPr>
          <p:cNvSpPr txBox="1"/>
          <p:nvPr/>
        </p:nvSpPr>
        <p:spPr>
          <a:xfrm>
            <a:off x="1088372" y="3698121"/>
            <a:ext cx="6105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M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Mobilisation interministérielle et intersectorielle ;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A7A153-C3F3-BA72-543F-69A892BBD845}"/>
              </a:ext>
            </a:extLst>
          </p:cNvPr>
          <p:cNvSpPr txBox="1"/>
          <p:nvPr/>
        </p:nvSpPr>
        <p:spPr>
          <a:xfrm>
            <a:off x="1088372" y="4711532"/>
            <a:ext cx="6105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Implication des acteurs nationaux et internationaux </a:t>
            </a:r>
            <a:endParaRPr lang="fr-CM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2A0540F-4DC5-033C-91BF-928A80ECC4A8}"/>
              </a:ext>
            </a:extLst>
          </p:cNvPr>
          <p:cNvSpPr txBox="1"/>
          <p:nvPr/>
        </p:nvSpPr>
        <p:spPr>
          <a:xfrm>
            <a:off x="1088372" y="5596862"/>
            <a:ext cx="6105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Hautes instructions du PM/CG.</a:t>
            </a:r>
            <a:endParaRPr lang="fr-CM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875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7B20CA-E6F3-4613-88A7-368E9048B722}"/>
              </a:ext>
            </a:extLst>
          </p:cNvPr>
          <p:cNvSpPr/>
          <p:nvPr/>
        </p:nvSpPr>
        <p:spPr>
          <a:xfrm>
            <a:off x="1998482" y="0"/>
            <a:ext cx="10193517" cy="14517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 DU DOCUMENT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96AF9D10-B5B1-4B75-AAF7-AA631D45662A}"/>
              </a:ext>
            </a:extLst>
          </p:cNvPr>
          <p:cNvSpPr/>
          <p:nvPr/>
        </p:nvSpPr>
        <p:spPr>
          <a:xfrm>
            <a:off x="395926" y="2780908"/>
            <a:ext cx="3751868" cy="225064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DIAGNOSTIC</a:t>
            </a:r>
          </a:p>
        </p:txBody>
      </p:sp>
      <p:sp>
        <p:nvSpPr>
          <p:cNvPr id="2" name="Flèche : droite à entaille 1">
            <a:extLst>
              <a:ext uri="{FF2B5EF4-FFF2-40B4-BE49-F238E27FC236}">
                <a16:creationId xmlns:a16="http://schemas.microsoft.com/office/drawing/2014/main" id="{81595FEA-1F1F-49A8-B843-B9496C7E6C46}"/>
              </a:ext>
            </a:extLst>
          </p:cNvPr>
          <p:cNvSpPr/>
          <p:nvPr/>
        </p:nvSpPr>
        <p:spPr>
          <a:xfrm>
            <a:off x="4243634" y="2780909"/>
            <a:ext cx="3513051" cy="225064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CHOIX STRATEGIQUES</a:t>
            </a:r>
          </a:p>
        </p:txBody>
      </p:sp>
      <p:sp>
        <p:nvSpPr>
          <p:cNvPr id="14" name="Flèche : droite à entaille 13">
            <a:extLst>
              <a:ext uri="{FF2B5EF4-FFF2-40B4-BE49-F238E27FC236}">
                <a16:creationId xmlns:a16="http://schemas.microsoft.com/office/drawing/2014/main" id="{E936C04F-4264-4D82-AFB7-2738FD95D758}"/>
              </a:ext>
            </a:extLst>
          </p:cNvPr>
          <p:cNvSpPr/>
          <p:nvPr/>
        </p:nvSpPr>
        <p:spPr>
          <a:xfrm>
            <a:off x="7852526" y="2780909"/>
            <a:ext cx="3855565" cy="2250648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M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DISPOSITIF DE GOUVERNANCE (MEO,SE)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C0219B-5A23-C49C-80AE-D81A17EDA48C}"/>
              </a:ext>
            </a:extLst>
          </p:cNvPr>
          <p:cNvSpPr/>
          <p:nvPr/>
        </p:nvSpPr>
        <p:spPr>
          <a:xfrm>
            <a:off x="0" y="0"/>
            <a:ext cx="1998482" cy="1451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866" y="5954081"/>
            <a:ext cx="501550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359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7B20CA-E6F3-4613-88A7-368E9048B722}"/>
              </a:ext>
            </a:extLst>
          </p:cNvPr>
          <p:cNvSpPr/>
          <p:nvPr/>
        </p:nvSpPr>
        <p:spPr>
          <a:xfrm>
            <a:off x="1903228" y="0"/>
            <a:ext cx="10288771" cy="14517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SYNTHESE DU CADRE STRATEGIQUE</a:t>
            </a:r>
            <a:endParaRPr lang="fr-CM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avec coins arrondis en diagonale 8"/>
          <p:cNvSpPr/>
          <p:nvPr/>
        </p:nvSpPr>
        <p:spPr>
          <a:xfrm>
            <a:off x="252018" y="1787703"/>
            <a:ext cx="2816560" cy="163964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M" sz="16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Axe stratégique 1</a:t>
            </a:r>
            <a:r>
              <a:rPr lang="fr-CM" sz="16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CM" sz="5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M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et formation</a:t>
            </a:r>
            <a:endParaRPr lang="fr-FR" sz="1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M" sz="1400" dirty="0">
                <a:solidFill>
                  <a:srgbClr val="2E74B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endParaRPr lang="fr-FR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941" y="3708763"/>
            <a:ext cx="2858637" cy="19625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Améliorer les conditions pour une éducation et une formation inclusive, équitable et de qualité. </a:t>
            </a:r>
            <a:r>
              <a:rPr lang="fr-CM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fr-FR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avec coins arrondis en diagonale 16"/>
          <p:cNvSpPr/>
          <p:nvPr/>
        </p:nvSpPr>
        <p:spPr>
          <a:xfrm>
            <a:off x="3208013" y="1787703"/>
            <a:ext cx="2694197" cy="1585085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M" sz="1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M" sz="16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Axe stratégique 2</a:t>
            </a:r>
            <a:r>
              <a:rPr lang="fr-CM" sz="16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fr-CM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M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M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Emploi et insertion socioéconomique </a:t>
            </a:r>
            <a:endParaRPr lang="fr-FR" sz="1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M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fr-FR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4012" y="3708763"/>
            <a:ext cx="2744232" cy="19625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M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Faciliter l’employabilité, l’insertion sociale et économique inclusifs des jeunes.</a:t>
            </a:r>
            <a:endParaRPr lang="fr-FR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avec coins arrondis en diagonale 12">
            <a:extLst>
              <a:ext uri="{FF2B5EF4-FFF2-40B4-BE49-F238E27FC236}">
                <a16:creationId xmlns:a16="http://schemas.microsoft.com/office/drawing/2014/main" id="{41AA5584-F1A7-07C0-DE46-F3C9FE2D1669}"/>
              </a:ext>
            </a:extLst>
          </p:cNvPr>
          <p:cNvSpPr/>
          <p:nvPr/>
        </p:nvSpPr>
        <p:spPr>
          <a:xfrm>
            <a:off x="6148078" y="1787703"/>
            <a:ext cx="2694196" cy="1474811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M" sz="16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Axe stratégique 3</a:t>
            </a:r>
            <a:r>
              <a:rPr lang="fr-CM" sz="16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M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Participation, Santé et bien-être du jeune</a:t>
            </a:r>
            <a:endParaRPr lang="fr-FR" sz="1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5F902F-0D02-A082-F8CC-F687A73BE86E}"/>
              </a:ext>
            </a:extLst>
          </p:cNvPr>
          <p:cNvSpPr/>
          <p:nvPr/>
        </p:nvSpPr>
        <p:spPr>
          <a:xfrm>
            <a:off x="6223678" y="3714926"/>
            <a:ext cx="2781242" cy="19564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M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Améliorer la participation, la santé et le bien-être des jeunes en répondant à leurs besoins spécifiques en vue de leur épanouissement.</a:t>
            </a:r>
            <a:endParaRPr lang="fr-FR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M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fr-FR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avec coins arrondis en diagonale 24">
            <a:extLst>
              <a:ext uri="{FF2B5EF4-FFF2-40B4-BE49-F238E27FC236}">
                <a16:creationId xmlns:a16="http://schemas.microsoft.com/office/drawing/2014/main" id="{56E275E9-2D82-1134-E1D5-5529FDA903B3}"/>
              </a:ext>
            </a:extLst>
          </p:cNvPr>
          <p:cNvSpPr/>
          <p:nvPr/>
        </p:nvSpPr>
        <p:spPr>
          <a:xfrm>
            <a:off x="9250286" y="1787703"/>
            <a:ext cx="2667736" cy="1397286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CM" sz="1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M" sz="16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Axe stratégique 4</a:t>
            </a:r>
            <a:r>
              <a:rPr lang="fr-CM" sz="16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CM" sz="16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M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Gouvernance et appui institutionnel</a:t>
            </a:r>
            <a:endParaRPr lang="fr-FR" sz="1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1C24A4-9F2A-23A2-81B7-A14F210CD2FD}"/>
              </a:ext>
            </a:extLst>
          </p:cNvPr>
          <p:cNvSpPr/>
          <p:nvPr/>
        </p:nvSpPr>
        <p:spPr>
          <a:xfrm>
            <a:off x="9174822" y="3714925"/>
            <a:ext cx="2743200" cy="19564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CM" sz="1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M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Améliorer la coordination des interventions en matière de jeunesse</a:t>
            </a:r>
            <a:endParaRPr lang="fr-FR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M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fr-FR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6B0DB-99EE-E773-0294-2F9A3CB4A26A}"/>
              </a:ext>
            </a:extLst>
          </p:cNvPr>
          <p:cNvSpPr/>
          <p:nvPr/>
        </p:nvSpPr>
        <p:spPr>
          <a:xfrm>
            <a:off x="0" y="0"/>
            <a:ext cx="1998482" cy="1451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7691" y="6134535"/>
            <a:ext cx="501550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78263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  <p:bldP spid="2" grpId="0" animBg="1"/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7B20CA-E6F3-4613-88A7-368E9048B722}"/>
              </a:ext>
            </a:extLst>
          </p:cNvPr>
          <p:cNvSpPr/>
          <p:nvPr/>
        </p:nvSpPr>
        <p:spPr>
          <a:xfrm>
            <a:off x="2026762" y="0"/>
            <a:ext cx="10165237" cy="14517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ENGAGEMENT POUR LA JEUNESSE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BDE5A7-4D19-42B0-88A9-A7AC098587ED}"/>
              </a:ext>
            </a:extLst>
          </p:cNvPr>
          <p:cNvSpPr/>
          <p:nvPr/>
        </p:nvSpPr>
        <p:spPr>
          <a:xfrm>
            <a:off x="0" y="0"/>
            <a:ext cx="1998482" cy="1451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865" y="5954081"/>
            <a:ext cx="807409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2548740"/>
            <a:ext cx="5774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 La situation des jeunes et des femmes sera au cœur de mon action tout au long de ce septennat  »</a:t>
            </a:r>
            <a:r>
              <a:rPr lang="fr-F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ctr"/>
            <a:endParaRPr lang="fr-F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r-FR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BIYA, </a:t>
            </a:r>
          </a:p>
          <a:p>
            <a:pPr algn="ctr"/>
            <a:r>
              <a:rPr lang="fr-FR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Discours de prestation de serment, </a:t>
            </a:r>
          </a:p>
          <a:p>
            <a:pPr algn="ctr"/>
            <a:r>
              <a:rPr lang="fr-FR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 novembre 2025.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14" y="1949947"/>
            <a:ext cx="6237085" cy="37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5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7B20CA-E6F3-4613-88A7-368E9048B722}"/>
              </a:ext>
            </a:extLst>
          </p:cNvPr>
          <p:cNvSpPr/>
          <p:nvPr/>
        </p:nvSpPr>
        <p:spPr>
          <a:xfrm>
            <a:off x="1935126" y="0"/>
            <a:ext cx="10256873" cy="14517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APPROCHE JEUNE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82987" y="1701093"/>
            <a:ext cx="8404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 Placer les </a:t>
            </a:r>
            <a:r>
              <a:rPr lang="fr-FR" sz="28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jeunes au centre du processus, en tant qu’acteurs du développement et non comme simples bénéficiaires</a:t>
            </a:r>
            <a:r>
              <a:rPr lang="fr-FR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».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28407" y="3283970"/>
            <a:ext cx="942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61357" y="3283970"/>
            <a:ext cx="8726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Améliorer la participation des jeunes;</a:t>
            </a:r>
          </a:p>
          <a:p>
            <a:pPr marL="457200" indent="-457200" algn="just">
              <a:buAutoNum type="arabicPeriod"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Identifier les besoins et contraintes spécifiques;</a:t>
            </a:r>
          </a:p>
          <a:p>
            <a:pPr marL="457200" indent="-457200" algn="just">
              <a:buAutoNum type="arabicPeriod"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Prioriser les interventions;</a:t>
            </a:r>
          </a:p>
          <a:p>
            <a:pPr marL="457200" indent="-457200" algn="just">
              <a:buAutoNum type="arabicPeriod"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Allouer des ressources adéquates;</a:t>
            </a:r>
          </a:p>
          <a:p>
            <a:pPr marL="457200" indent="-457200" algn="just">
              <a:buAutoNum type="arabicPeriod"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Assurer la coordination et le suivi des réalisations;</a:t>
            </a:r>
          </a:p>
          <a:p>
            <a:pPr marL="457200" indent="-457200" algn="just">
              <a:buAutoNum type="arabicPeriod"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Rendre compte de la performance.</a:t>
            </a:r>
          </a:p>
          <a:p>
            <a:pPr marL="457200" indent="-457200" algn="just">
              <a:buAutoNum type="arabicPeriod"/>
            </a:pPr>
            <a:endParaRPr lang="fr-F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393590"/>
            <a:ext cx="2428407" cy="352186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5F306D-8D93-E4DD-8FCE-AB609AEF2F8B}"/>
              </a:ext>
            </a:extLst>
          </p:cNvPr>
          <p:cNvSpPr/>
          <p:nvPr/>
        </p:nvSpPr>
        <p:spPr>
          <a:xfrm>
            <a:off x="0" y="0"/>
            <a:ext cx="1998482" cy="1451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fr-CM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866" y="5954081"/>
            <a:ext cx="795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099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507</Words>
  <Application>Microsoft Office PowerPoint</Application>
  <PresentationFormat>Grand écran</PresentationFormat>
  <Paragraphs>140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Eitel Stephan NGUI NOUNGUI</dc:creator>
  <cp:lastModifiedBy>admin</cp:lastModifiedBy>
  <cp:revision>96</cp:revision>
  <cp:lastPrinted>2026-01-12T11:42:20Z</cp:lastPrinted>
  <dcterms:created xsi:type="dcterms:W3CDTF">2025-07-14T20:36:11Z</dcterms:created>
  <dcterms:modified xsi:type="dcterms:W3CDTF">2026-01-13T14:12:11Z</dcterms:modified>
</cp:coreProperties>
</file>