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3345FD-DF27-4339-982C-35BEFF0D0E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6400" y="1736155"/>
            <a:ext cx="8519886" cy="199993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6000" b="1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 FORUM NATIONAL </a:t>
            </a:r>
            <a:br>
              <a:rPr lang="fr-FR" sz="6000" b="1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sz="6000" b="1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LA JEUNESSE</a:t>
            </a:r>
            <a:endParaRPr lang="fr-FR" sz="60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24922DB-D989-4106-9244-F44995CC1366}"/>
              </a:ext>
            </a:extLst>
          </p:cNvPr>
          <p:cNvSpPr txBox="1">
            <a:spLocks/>
          </p:cNvSpPr>
          <p:nvPr/>
        </p:nvSpPr>
        <p:spPr>
          <a:xfrm>
            <a:off x="2833645" y="3802060"/>
            <a:ext cx="8689976" cy="7689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44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Présentation de la DECIN</a:t>
            </a:r>
            <a:endParaRPr lang="fr-FR" sz="4400" dirty="0">
              <a:latin typeface="Avenir Next LT Pro Light" panose="020B0304020202020204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12C62AF-1990-44DA-B455-8C169ED962EE}"/>
              </a:ext>
            </a:extLst>
          </p:cNvPr>
          <p:cNvSpPr txBox="1">
            <a:spLocks/>
          </p:cNvSpPr>
          <p:nvPr/>
        </p:nvSpPr>
        <p:spPr>
          <a:xfrm>
            <a:off x="0" y="5980464"/>
            <a:ext cx="4710545" cy="7689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16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 </a:t>
            </a:r>
            <a:r>
              <a:rPr lang="fr-FR" sz="1600" b="1" dirty="0" err="1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mme</a:t>
            </a:r>
            <a:r>
              <a:rPr lang="fr-FR" sz="16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maha hadja </a:t>
            </a:r>
            <a:r>
              <a:rPr lang="fr-FR" sz="1600" b="1" dirty="0" err="1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ouza</a:t>
            </a:r>
            <a:r>
              <a:rPr lang="fr-FR" sz="16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epse</a:t>
            </a:r>
            <a:r>
              <a:rPr lang="fr-FR" sz="16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ibrahim</a:t>
            </a:r>
            <a:endParaRPr lang="fr-FR" sz="1600" dirty="0">
              <a:latin typeface="Avenir Next LT Pro Light" panose="020B0304020202020204" pitchFamily="34" charset="0"/>
            </a:endParaRPr>
          </a:p>
        </p:txBody>
      </p:sp>
      <p:pic>
        <p:nvPicPr>
          <p:cNvPr id="6" name="Image 5" descr="ARMOIRIES AMELIOREES">
            <a:extLst>
              <a:ext uri="{FF2B5EF4-FFF2-40B4-BE49-F238E27FC236}">
                <a16:creationId xmlns:a16="http://schemas.microsoft.com/office/drawing/2014/main" id="{734CE6A6-C130-45BE-844F-435670C14A8F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319312" y="1518442"/>
            <a:ext cx="2902859" cy="3336223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66DACBA4-E5DE-4FE3-9550-AC0F92648C59}"/>
              </a:ext>
            </a:extLst>
          </p:cNvPr>
          <p:cNvSpPr txBox="1">
            <a:spLocks/>
          </p:cNvSpPr>
          <p:nvPr/>
        </p:nvSpPr>
        <p:spPr>
          <a:xfrm>
            <a:off x="1161143" y="87847"/>
            <a:ext cx="10144764" cy="4848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2800" b="1" dirty="0">
                <a:solidFill>
                  <a:srgbClr val="0070C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Ministère de la jeunesse et de l’éducation civique</a:t>
            </a:r>
            <a:endParaRPr lang="fr-FR" sz="2800" dirty="0">
              <a:solidFill>
                <a:srgbClr val="0070C0"/>
              </a:solidFill>
              <a:latin typeface="Avenir Next LT Pro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386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426D647-0E0C-43CC-897A-E3961F3A41F6}"/>
              </a:ext>
            </a:extLst>
          </p:cNvPr>
          <p:cNvSpPr txBox="1">
            <a:spLocks/>
          </p:cNvSpPr>
          <p:nvPr/>
        </p:nvSpPr>
        <p:spPr>
          <a:xfrm>
            <a:off x="555555" y="1014256"/>
            <a:ext cx="7258406" cy="5412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DOCUMENTS ATTENDUS DU TERRAIN</a:t>
            </a:r>
            <a:endParaRPr lang="fr-FR" sz="2400" b="1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pic>
        <p:nvPicPr>
          <p:cNvPr id="11" name="Image 10" descr="ARMOIRIES AMELIOREES">
            <a:extLst>
              <a:ext uri="{FF2B5EF4-FFF2-40B4-BE49-F238E27FC236}">
                <a16:creationId xmlns:a16="http://schemas.microsoft.com/office/drawing/2014/main" id="{EEDA094E-A6D4-47EE-AADB-6AE08AAD8149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45519" y="23502"/>
            <a:ext cx="1299174" cy="15458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468C6118-DA5D-405A-90BD-4BBE41B633F6}"/>
              </a:ext>
            </a:extLst>
          </p:cNvPr>
          <p:cNvSpPr txBox="1"/>
          <p:nvPr/>
        </p:nvSpPr>
        <p:spPr>
          <a:xfrm>
            <a:off x="555555" y="1555532"/>
            <a:ext cx="1124851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dirty="0"/>
          </a:p>
          <a:p>
            <a:r>
              <a:rPr lang="fr-FR" dirty="0"/>
              <a:t>	</a:t>
            </a:r>
            <a:r>
              <a:rPr lang="fr-FR" sz="2800" dirty="0"/>
              <a:t>Afin de garantir la fiabilité des rapports et leur cohérence avec les indicateurs stratégiques du MINJEC, il est impératif de transmettre les documents suivants à l'issue des activités :</a:t>
            </a:r>
          </a:p>
          <a:p>
            <a:endParaRPr lang="fr-FR" sz="1400" dirty="0"/>
          </a:p>
          <a:p>
            <a:pPr marL="442913" indent="-442913"/>
            <a:r>
              <a:rPr lang="fr-FR" sz="2800" dirty="0"/>
              <a:t>1.	La </a:t>
            </a:r>
            <a:r>
              <a:rPr lang="fr-FR" sz="2800" b="1" dirty="0"/>
              <a:t>cartographie</a:t>
            </a:r>
            <a:r>
              <a:rPr lang="fr-FR" sz="2800" dirty="0"/>
              <a:t> des clubs d'Éducation Civique et d'Intégration Nationale (ECIN) par localité.</a:t>
            </a:r>
          </a:p>
          <a:p>
            <a:pPr marL="442913" indent="-442913"/>
            <a:r>
              <a:rPr lang="fr-FR" sz="2800" dirty="0"/>
              <a:t>2.	Le </a:t>
            </a:r>
            <a:r>
              <a:rPr lang="fr-FR" sz="2800" b="1" dirty="0"/>
              <a:t>répertoire</a:t>
            </a:r>
            <a:r>
              <a:rPr lang="fr-FR" sz="2800" dirty="0"/>
              <a:t> des Équipes Mobiles d'Animation Populaire Urbaines et Rurales (EMAPURS) par localité.</a:t>
            </a:r>
          </a:p>
          <a:p>
            <a:pPr marL="442913" indent="-442913"/>
            <a:r>
              <a:rPr lang="fr-FR" sz="2800" dirty="0"/>
              <a:t>3.	Le </a:t>
            </a:r>
            <a:r>
              <a:rPr lang="fr-FR" sz="2800" b="1" dirty="0"/>
              <a:t>nombre exact et la liste </a:t>
            </a:r>
            <a:r>
              <a:rPr lang="fr-FR" sz="2800" dirty="0"/>
              <a:t>des Médiateurs Communautaires par localité.</a:t>
            </a:r>
          </a:p>
          <a:p>
            <a:pPr marL="442913" indent="-442913"/>
            <a:r>
              <a:rPr lang="fr-FR" sz="2800" dirty="0"/>
              <a:t>4.	Les </a:t>
            </a:r>
            <a:r>
              <a:rPr lang="fr-FR" sz="2800" b="1" dirty="0"/>
              <a:t>matrices renseignées </a:t>
            </a:r>
            <a:r>
              <a:rPr lang="fr-FR" sz="2800" dirty="0"/>
              <a:t>lors des descentes des EMAPURS dans le cadre de la CNECIN.</a:t>
            </a:r>
          </a:p>
        </p:txBody>
      </p:sp>
    </p:spTree>
    <p:extLst>
      <p:ext uri="{BB962C8B-B14F-4D97-AF65-F5344CB8AC3E}">
        <p14:creationId xmlns:p14="http://schemas.microsoft.com/office/powerpoint/2010/main" val="435249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3345FD-DF27-4339-982C-35BEFF0D0E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7777" y="2660087"/>
            <a:ext cx="8689976" cy="387925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rgbClr val="000000"/>
                </a:solidFill>
                <a:effectLst/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L'ancrage institutionnel et les missions de la direction</a:t>
            </a:r>
            <a:endParaRPr lang="fr-FR" sz="1800" dirty="0">
              <a:effectLst/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426D647-0E0C-43CC-897A-E3961F3A41F6}"/>
              </a:ext>
            </a:extLst>
          </p:cNvPr>
          <p:cNvSpPr txBox="1">
            <a:spLocks/>
          </p:cNvSpPr>
          <p:nvPr/>
        </p:nvSpPr>
        <p:spPr>
          <a:xfrm>
            <a:off x="1169113" y="1246895"/>
            <a:ext cx="9872953" cy="5333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32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Une présentation en quatre axes majeurs :</a:t>
            </a:r>
            <a:endParaRPr lang="fr-FR" sz="3200" b="1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FB683191-5922-4933-A593-3339ACCDC8A2}"/>
              </a:ext>
            </a:extLst>
          </p:cNvPr>
          <p:cNvSpPr txBox="1">
            <a:spLocks/>
          </p:cNvSpPr>
          <p:nvPr/>
        </p:nvSpPr>
        <p:spPr>
          <a:xfrm>
            <a:off x="1978019" y="3200371"/>
            <a:ext cx="8689976" cy="3879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Les activités majeures annuelles</a:t>
            </a:r>
            <a:endParaRPr lang="fr-FR" sz="1800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863C93E9-8A65-43CB-922D-6D814BC12A7D}"/>
              </a:ext>
            </a:extLst>
          </p:cNvPr>
          <p:cNvSpPr txBox="1">
            <a:spLocks/>
          </p:cNvSpPr>
          <p:nvPr/>
        </p:nvSpPr>
        <p:spPr>
          <a:xfrm>
            <a:off x="2435219" y="3740655"/>
            <a:ext cx="8953217" cy="3879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Les attentes vis-à-vis des responsables des services déconcentrés</a:t>
            </a:r>
            <a:endParaRPr lang="fr-FR" sz="1800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03E9C4E9-023E-44AB-8840-533E243FDB7E}"/>
              </a:ext>
            </a:extLst>
          </p:cNvPr>
          <p:cNvSpPr txBox="1">
            <a:spLocks/>
          </p:cNvSpPr>
          <p:nvPr/>
        </p:nvSpPr>
        <p:spPr>
          <a:xfrm>
            <a:off x="2850856" y="4319132"/>
            <a:ext cx="6584091" cy="3879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Les documents attendus du terrain.</a:t>
            </a:r>
            <a:endParaRPr lang="fr-FR" sz="1800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pic>
        <p:nvPicPr>
          <p:cNvPr id="11" name="Image 10" descr="ARMOIRIES AMELIOREES">
            <a:extLst>
              <a:ext uri="{FF2B5EF4-FFF2-40B4-BE49-F238E27FC236}">
                <a16:creationId xmlns:a16="http://schemas.microsoft.com/office/drawing/2014/main" id="{EEDA094E-A6D4-47EE-AADB-6AE08AAD8149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87084" y="92777"/>
            <a:ext cx="1299174" cy="1545885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5569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426D647-0E0C-43CC-897A-E3961F3A41F6}"/>
              </a:ext>
            </a:extLst>
          </p:cNvPr>
          <p:cNvSpPr txBox="1">
            <a:spLocks/>
          </p:cNvSpPr>
          <p:nvPr/>
        </p:nvSpPr>
        <p:spPr>
          <a:xfrm>
            <a:off x="1386829" y="682171"/>
            <a:ext cx="9872953" cy="9094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Ancrage institutionnel et Missions de la Direction de l’Education Civique et de l’Intégration Nationale (DECIN) : </a:t>
            </a:r>
            <a:endParaRPr lang="fr-FR" sz="2400" b="1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pic>
        <p:nvPicPr>
          <p:cNvPr id="11" name="Image 10" descr="ARMOIRIES AMELIOREES">
            <a:extLst>
              <a:ext uri="{FF2B5EF4-FFF2-40B4-BE49-F238E27FC236}">
                <a16:creationId xmlns:a16="http://schemas.microsoft.com/office/drawing/2014/main" id="{EEDA094E-A6D4-47EE-AADB-6AE08AAD8149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87084" y="92777"/>
            <a:ext cx="1299174" cy="15458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1831332-693D-4F91-9E48-C1C07DD97554}"/>
              </a:ext>
            </a:extLst>
          </p:cNvPr>
          <p:cNvSpPr txBox="1"/>
          <p:nvPr/>
        </p:nvSpPr>
        <p:spPr>
          <a:xfrm>
            <a:off x="706580" y="1695177"/>
            <a:ext cx="10778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b="1" i="1" dirty="0">
                <a:latin typeface="Avenir Next LT Pro Light" panose="020B0304020202020204" pitchFamily="34" charset="0"/>
              </a:rPr>
              <a:t>Conformément à l’article 41 alinéa 1 du décret n° 2012/565 du 28 novembre 2012 portant organisation du Ministère de la Jeunesse et de l’Éducation Civique, la DECIN est chargée de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63308E0-0FA5-43D8-AAEA-1E6949BFFC51}"/>
              </a:ext>
            </a:extLst>
          </p:cNvPr>
          <p:cNvSpPr txBox="1"/>
          <p:nvPr/>
        </p:nvSpPr>
        <p:spPr>
          <a:xfrm>
            <a:off x="318649" y="2374279"/>
            <a:ext cx="1158240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363" indent="-360363" algn="just"/>
            <a:r>
              <a:rPr lang="fr-FR" sz="2800" dirty="0"/>
              <a:t>•	Assurer la coordination et le contrôle des activités relatives à l'action civique, à l'éducation citoyenne et à l'éducation populaire.</a:t>
            </a:r>
          </a:p>
          <a:p>
            <a:pPr marL="360363" indent="-360363" algn="just"/>
            <a:r>
              <a:rPr lang="fr-FR" sz="2800" dirty="0"/>
              <a:t>•	Développer, promouvoir et superviser les activités d'éducation citoyenne et d'action civique.</a:t>
            </a:r>
          </a:p>
          <a:p>
            <a:pPr marL="360363" indent="-360363" algn="just"/>
            <a:r>
              <a:rPr lang="fr-FR" sz="2800" dirty="0"/>
              <a:t>•	Élaborer et suivre les programmes d'éducation civique en milieux scolaire, universitaire et extrascolaire, en liaison avec les administrations concernées.</a:t>
            </a:r>
          </a:p>
          <a:p>
            <a:pPr marL="360363" indent="-360363" algn="just"/>
            <a:r>
              <a:rPr lang="fr-FR" sz="2800" dirty="0"/>
              <a:t>•	Promouvoir la culture de la paix, de la tolérance, du travail, de l'intégrité et lutter contre la corruption.</a:t>
            </a:r>
          </a:p>
          <a:p>
            <a:pPr marL="360363" indent="-360363" algn="just"/>
            <a:r>
              <a:rPr lang="fr-FR" sz="2800" dirty="0"/>
              <a:t>•	Renforcer les valeurs démocratiques, de solidarité et d'intégration nationale.</a:t>
            </a:r>
          </a:p>
          <a:p>
            <a:pPr marL="360363" indent="-360363" algn="just"/>
            <a:r>
              <a:rPr lang="fr-FR" sz="2800" dirty="0"/>
              <a:t>•	Promouvoir l'égalité des chances.</a:t>
            </a:r>
          </a:p>
        </p:txBody>
      </p:sp>
    </p:spTree>
    <p:extLst>
      <p:ext uri="{BB962C8B-B14F-4D97-AF65-F5344CB8AC3E}">
        <p14:creationId xmlns:p14="http://schemas.microsoft.com/office/powerpoint/2010/main" val="142494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426D647-0E0C-43CC-897A-E3961F3A41F6}"/>
              </a:ext>
            </a:extLst>
          </p:cNvPr>
          <p:cNvSpPr txBox="1">
            <a:spLocks/>
          </p:cNvSpPr>
          <p:nvPr/>
        </p:nvSpPr>
        <p:spPr>
          <a:xfrm>
            <a:off x="1386829" y="682171"/>
            <a:ext cx="9872953" cy="9094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Ancrage institutionnel et Missions de la Direction de l’Education Civique et de l’Intégration Nationale (DECIN) : </a:t>
            </a:r>
            <a:endParaRPr lang="fr-FR" sz="2400" b="1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pic>
        <p:nvPicPr>
          <p:cNvPr id="11" name="Image 10" descr="ARMOIRIES AMELIOREES">
            <a:extLst>
              <a:ext uri="{FF2B5EF4-FFF2-40B4-BE49-F238E27FC236}">
                <a16:creationId xmlns:a16="http://schemas.microsoft.com/office/drawing/2014/main" id="{EEDA094E-A6D4-47EE-AADB-6AE08AAD8149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87084" y="92777"/>
            <a:ext cx="1299174" cy="15458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1751C192-1BFF-4761-8759-910E4ED49FDA}"/>
              </a:ext>
            </a:extLst>
          </p:cNvPr>
          <p:cNvSpPr txBox="1"/>
          <p:nvPr/>
        </p:nvSpPr>
        <p:spPr>
          <a:xfrm>
            <a:off x="304797" y="1845535"/>
            <a:ext cx="115824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2913" indent="-442913" algn="just"/>
            <a:r>
              <a:rPr lang="fr-FR" sz="2800" dirty="0"/>
              <a:t>•	Promouvoir le dialogue interculturel, intergénérationnel et le brassage des populations.</a:t>
            </a:r>
          </a:p>
          <a:p>
            <a:pPr marL="442913" indent="-442913" algn="just"/>
            <a:r>
              <a:rPr lang="fr-FR" sz="2800" dirty="0"/>
              <a:t>•	Élaborer et mettre en œuvre des stratégies de lutte contre les déviances et la délinquance juvénile, en collaboration avec les administrations compétentes.</a:t>
            </a:r>
          </a:p>
          <a:p>
            <a:pPr marL="442913" indent="-442913" algn="just"/>
            <a:r>
              <a:rPr lang="fr-FR" sz="2800" dirty="0"/>
              <a:t>•	Prévenir les conflits interculturels et interreligieux.</a:t>
            </a:r>
          </a:p>
          <a:p>
            <a:pPr marL="442913" indent="-442913" algn="just"/>
            <a:r>
              <a:rPr lang="fr-FR" sz="2800" dirty="0"/>
              <a:t>•	Élaborer des stratégies d'intégration des citoyens camerounais de la diaspora.</a:t>
            </a:r>
          </a:p>
          <a:p>
            <a:pPr marL="442913" indent="-442913" algn="just"/>
            <a:r>
              <a:rPr lang="fr-FR" sz="2800" dirty="0"/>
              <a:t>•	définir des stratégies d'intégration socio-économique des réfugiés et personnes déplacées.</a:t>
            </a:r>
          </a:p>
          <a:p>
            <a:pPr marL="442913" indent="-442913" algn="just"/>
            <a:r>
              <a:rPr lang="fr-FR" sz="2800" dirty="0"/>
              <a:t>•	Organiser et suivre les échanges de jeunes aux plans national et international.</a:t>
            </a:r>
          </a:p>
        </p:txBody>
      </p:sp>
    </p:spTree>
    <p:extLst>
      <p:ext uri="{BB962C8B-B14F-4D97-AF65-F5344CB8AC3E}">
        <p14:creationId xmlns:p14="http://schemas.microsoft.com/office/powerpoint/2010/main" val="2604731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426D647-0E0C-43CC-897A-E3961F3A41F6}"/>
              </a:ext>
            </a:extLst>
          </p:cNvPr>
          <p:cNvSpPr txBox="1">
            <a:spLocks/>
          </p:cNvSpPr>
          <p:nvPr/>
        </p:nvSpPr>
        <p:spPr>
          <a:xfrm>
            <a:off x="1386829" y="682171"/>
            <a:ext cx="9872953" cy="9094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Ancrage institutionnel et Missions de la Direction de l’Education Civique et de l’Intégration Nationale (DECIN) : </a:t>
            </a:r>
            <a:endParaRPr lang="fr-FR" sz="2400" b="1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pic>
        <p:nvPicPr>
          <p:cNvPr id="11" name="Image 10" descr="ARMOIRIES AMELIOREES">
            <a:extLst>
              <a:ext uri="{FF2B5EF4-FFF2-40B4-BE49-F238E27FC236}">
                <a16:creationId xmlns:a16="http://schemas.microsoft.com/office/drawing/2014/main" id="{EEDA094E-A6D4-47EE-AADB-6AE08AAD8149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87084" y="92777"/>
            <a:ext cx="1299174" cy="15458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464A22A-E6D0-46CF-8045-E745D73CEF7D}"/>
              </a:ext>
            </a:extLst>
          </p:cNvPr>
          <p:cNvSpPr txBox="1"/>
          <p:nvPr/>
        </p:nvSpPr>
        <p:spPr>
          <a:xfrm>
            <a:off x="374071" y="1931610"/>
            <a:ext cx="11388438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/>
              <a:t>Pour mener à bien ces missions, la DECIN dispose de </a:t>
            </a:r>
            <a:r>
              <a:rPr lang="fr-FR" sz="2800" b="1" dirty="0"/>
              <a:t>3 Sous-directions</a:t>
            </a:r>
            <a:r>
              <a:rPr lang="fr-FR" sz="2800" dirty="0"/>
              <a:t>:</a:t>
            </a:r>
          </a:p>
          <a:p>
            <a:endParaRPr lang="fr-FR" sz="1000" dirty="0"/>
          </a:p>
          <a:p>
            <a:pPr marL="360363"/>
            <a:r>
              <a:rPr lang="fr-FR" sz="2800" dirty="0"/>
              <a:t>1-	</a:t>
            </a:r>
            <a:r>
              <a:rPr lang="fr-FR" sz="2800" i="1" dirty="0"/>
              <a:t>la Sous-Direction de l’Education Civique en milieu scolaire et Universitaire</a:t>
            </a:r>
          </a:p>
          <a:p>
            <a:pPr marL="360363"/>
            <a:r>
              <a:rPr lang="fr-FR" sz="2800" i="1" dirty="0"/>
              <a:t>2-	la Sous-Direction de l’Education Civique en milieu Extrascolaire et </a:t>
            </a:r>
          </a:p>
          <a:p>
            <a:pPr marL="360363"/>
            <a:r>
              <a:rPr lang="fr-FR" sz="2800" i="1" dirty="0"/>
              <a:t>3-	la Sous-Direction de la Promotion de l’Intégration Nationale.</a:t>
            </a:r>
          </a:p>
          <a:p>
            <a:pPr marL="360363"/>
            <a:endParaRPr lang="fr-FR" sz="1000" i="1" dirty="0"/>
          </a:p>
          <a:p>
            <a:r>
              <a:rPr lang="fr-FR" sz="2800" dirty="0"/>
              <a:t>Au regard de nos missions, notre cible est constituée:</a:t>
            </a:r>
          </a:p>
          <a:p>
            <a:pPr marL="360363"/>
            <a:r>
              <a:rPr lang="fr-FR" sz="2800" dirty="0"/>
              <a:t>-	des jeunes</a:t>
            </a:r>
          </a:p>
          <a:p>
            <a:pPr marL="360363"/>
            <a:r>
              <a:rPr lang="fr-FR" sz="2800" dirty="0"/>
              <a:t>-	des moins jeunes</a:t>
            </a:r>
          </a:p>
          <a:p>
            <a:pPr marL="360363"/>
            <a:r>
              <a:rPr lang="fr-FR" sz="2800" dirty="0"/>
              <a:t>-	des adultes</a:t>
            </a:r>
          </a:p>
          <a:p>
            <a:pPr marL="360363"/>
            <a:r>
              <a:rPr lang="fr-FR" sz="2800" dirty="0"/>
              <a:t>-	des camerounais de la diaspora.</a:t>
            </a:r>
          </a:p>
        </p:txBody>
      </p:sp>
    </p:spTree>
    <p:extLst>
      <p:ext uri="{BB962C8B-B14F-4D97-AF65-F5344CB8AC3E}">
        <p14:creationId xmlns:p14="http://schemas.microsoft.com/office/powerpoint/2010/main" val="3964278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426D647-0E0C-43CC-897A-E3961F3A41F6}"/>
              </a:ext>
            </a:extLst>
          </p:cNvPr>
          <p:cNvSpPr txBox="1">
            <a:spLocks/>
          </p:cNvSpPr>
          <p:nvPr/>
        </p:nvSpPr>
        <p:spPr>
          <a:xfrm>
            <a:off x="929630" y="1154343"/>
            <a:ext cx="5900662" cy="4693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Activités majeures annuelles</a:t>
            </a:r>
            <a:endParaRPr lang="fr-FR" sz="2400" b="1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pic>
        <p:nvPicPr>
          <p:cNvPr id="11" name="Image 10" descr="ARMOIRIES AMELIOREES">
            <a:extLst>
              <a:ext uri="{FF2B5EF4-FFF2-40B4-BE49-F238E27FC236}">
                <a16:creationId xmlns:a16="http://schemas.microsoft.com/office/drawing/2014/main" id="{EEDA094E-A6D4-47EE-AADB-6AE08AAD8149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87084" y="92777"/>
            <a:ext cx="1299174" cy="15458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B213259A-5E79-4AFB-B519-4433D705E298}"/>
              </a:ext>
            </a:extLst>
          </p:cNvPr>
          <p:cNvSpPr txBox="1"/>
          <p:nvPr/>
        </p:nvSpPr>
        <p:spPr>
          <a:xfrm>
            <a:off x="568036" y="2136339"/>
            <a:ext cx="10861964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800" dirty="0"/>
              <a:t>Les activités de la DECIN s'inscrivent dans les programmes opérationnels du MINJEC suivants:</a:t>
            </a:r>
          </a:p>
          <a:p>
            <a:pPr marL="442913" indent="-442913" algn="just"/>
            <a:r>
              <a:rPr lang="fr-FR" sz="2800" dirty="0"/>
              <a:t>•	Programme 280 : « Éducation civique et Volontariat », Action 0 « Renforcement de l'éducation civique ».</a:t>
            </a:r>
          </a:p>
          <a:p>
            <a:pPr marL="442913" indent="-442913" algn="just"/>
            <a:r>
              <a:rPr lang="fr-FR" sz="2800" dirty="0"/>
              <a:t>•	Programme 282 : « Intégration nationale et Participation citoyenne », Action 0 « Promotion des valeurs de cohésion sociale ».</a:t>
            </a:r>
          </a:p>
          <a:p>
            <a:pPr algn="just"/>
            <a:endParaRPr lang="fr-FR" sz="1400" dirty="0"/>
          </a:p>
          <a:p>
            <a:pPr algn="just"/>
            <a:r>
              <a:rPr lang="fr-FR" sz="2800" dirty="0"/>
              <a:t>La DECIN déploie ses actions tout au long de l'année à travers:</a:t>
            </a:r>
          </a:p>
        </p:txBody>
      </p:sp>
    </p:spTree>
    <p:extLst>
      <p:ext uri="{BB962C8B-B14F-4D97-AF65-F5344CB8AC3E}">
        <p14:creationId xmlns:p14="http://schemas.microsoft.com/office/powerpoint/2010/main" val="2039053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426D647-0E0C-43CC-897A-E3961F3A41F6}"/>
              </a:ext>
            </a:extLst>
          </p:cNvPr>
          <p:cNvSpPr txBox="1">
            <a:spLocks/>
          </p:cNvSpPr>
          <p:nvPr/>
        </p:nvSpPr>
        <p:spPr>
          <a:xfrm>
            <a:off x="929630" y="1154343"/>
            <a:ext cx="5900662" cy="4693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Activités majeures annuelles</a:t>
            </a:r>
            <a:endParaRPr lang="fr-FR" sz="2400" b="1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pic>
        <p:nvPicPr>
          <p:cNvPr id="11" name="Image 10" descr="ARMOIRIES AMELIOREES">
            <a:extLst>
              <a:ext uri="{FF2B5EF4-FFF2-40B4-BE49-F238E27FC236}">
                <a16:creationId xmlns:a16="http://schemas.microsoft.com/office/drawing/2014/main" id="{EEDA094E-A6D4-47EE-AADB-6AE08AAD8149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87084" y="92777"/>
            <a:ext cx="1299174" cy="15458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311BFFE-A78A-4CEB-A3FA-981BE84E98F8}"/>
              </a:ext>
            </a:extLst>
          </p:cNvPr>
          <p:cNvSpPr txBox="1"/>
          <p:nvPr/>
        </p:nvSpPr>
        <p:spPr>
          <a:xfrm>
            <a:off x="360218" y="2014740"/>
            <a:ext cx="1147156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/>
              <a:t>1.	</a:t>
            </a:r>
            <a:r>
              <a:rPr lang="fr-FR" sz="2400" b="1" dirty="0"/>
              <a:t>CAMPAGNES ET SENSIBILISATION </a:t>
            </a:r>
            <a:r>
              <a:rPr lang="fr-FR" sz="2400" dirty="0"/>
              <a:t>:</a:t>
            </a:r>
          </a:p>
          <a:p>
            <a:pPr marL="442913" indent="-442913" algn="just"/>
            <a:r>
              <a:rPr lang="fr-FR" sz="2800" dirty="0"/>
              <a:t>•	La </a:t>
            </a:r>
            <a:r>
              <a:rPr lang="fr-FR" sz="2800" b="1" i="1" dirty="0"/>
              <a:t>Campagne Nationale d'Éducation Populaire et Civique </a:t>
            </a:r>
            <a:r>
              <a:rPr lang="fr-FR" sz="2800" dirty="0"/>
              <a:t>(CNECIN), avec les opérations « </a:t>
            </a:r>
            <a:r>
              <a:rPr lang="fr-FR" sz="2800" i="1" dirty="0"/>
              <a:t>Vacances, Rentrées scolaires, Fêtes de fin d'année et CAN citoyennes et patriotiques </a:t>
            </a:r>
            <a:r>
              <a:rPr lang="fr-FR" sz="2800" dirty="0"/>
              <a:t>» et le déploiement des e-volontaires, les finales nationales FENASSCO A et B, Jeux Universitaires, UNIFAC, l'ascension du Mont Cameroun….</a:t>
            </a:r>
          </a:p>
          <a:p>
            <a:pPr marL="442913" indent="-442913"/>
            <a:r>
              <a:rPr lang="fr-FR" sz="2800" dirty="0"/>
              <a:t>•	La prévention contre la consommation des substances illicites et psychotropes.</a:t>
            </a:r>
          </a:p>
          <a:p>
            <a:pPr marL="442913" indent="-442913"/>
            <a:r>
              <a:rPr lang="fr-FR" sz="2800" dirty="0"/>
              <a:t>•	La sensibilisation à l'utilisation responsable des réseaux sociaux.</a:t>
            </a:r>
          </a:p>
          <a:p>
            <a:pPr marL="442913" indent="-442913"/>
            <a:r>
              <a:rPr lang="fr-FR" sz="2800" dirty="0"/>
              <a:t>•	La prévention des migrations irrégulières et de la fuite des cerveaux.</a:t>
            </a:r>
          </a:p>
        </p:txBody>
      </p:sp>
    </p:spTree>
    <p:extLst>
      <p:ext uri="{BB962C8B-B14F-4D97-AF65-F5344CB8AC3E}">
        <p14:creationId xmlns:p14="http://schemas.microsoft.com/office/powerpoint/2010/main" val="81542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426D647-0E0C-43CC-897A-E3961F3A41F6}"/>
              </a:ext>
            </a:extLst>
          </p:cNvPr>
          <p:cNvSpPr txBox="1">
            <a:spLocks/>
          </p:cNvSpPr>
          <p:nvPr/>
        </p:nvSpPr>
        <p:spPr>
          <a:xfrm>
            <a:off x="929630" y="1029650"/>
            <a:ext cx="5900662" cy="4693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Activités majeures annuelles</a:t>
            </a:r>
            <a:endParaRPr lang="fr-FR" sz="2400" b="1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pic>
        <p:nvPicPr>
          <p:cNvPr id="11" name="Image 10" descr="ARMOIRIES AMELIOREES">
            <a:extLst>
              <a:ext uri="{FF2B5EF4-FFF2-40B4-BE49-F238E27FC236}">
                <a16:creationId xmlns:a16="http://schemas.microsoft.com/office/drawing/2014/main" id="{EEDA094E-A6D4-47EE-AADB-6AE08AAD8149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45519" y="23502"/>
            <a:ext cx="1299174" cy="15458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E32784F-CD07-4A16-918E-70F0DCE14667}"/>
              </a:ext>
            </a:extLst>
          </p:cNvPr>
          <p:cNvSpPr txBox="1"/>
          <p:nvPr/>
        </p:nvSpPr>
        <p:spPr>
          <a:xfrm>
            <a:off x="401781" y="1781268"/>
            <a:ext cx="1179021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/>
              <a:t>2.	</a:t>
            </a:r>
            <a:r>
              <a:rPr lang="fr-FR" sz="2400" b="1" dirty="0"/>
              <a:t>FORMATION ET ENCADREMENT </a:t>
            </a:r>
            <a:r>
              <a:rPr lang="fr-FR" sz="2400" dirty="0"/>
              <a:t>:</a:t>
            </a:r>
          </a:p>
          <a:p>
            <a:pPr marL="442913" indent="-263525"/>
            <a:r>
              <a:rPr lang="fr-FR" sz="2400" dirty="0"/>
              <a:t>•	La formation de la communauté éducative et des acteurs du secteur non formel à la citoyenneté.</a:t>
            </a:r>
          </a:p>
          <a:p>
            <a:pPr marL="442913" indent="-263525"/>
            <a:r>
              <a:rPr lang="fr-FR" sz="2400" dirty="0"/>
              <a:t>•	La mise en œuvre de l'éducation civique en milieu extrascolaire.</a:t>
            </a:r>
          </a:p>
          <a:p>
            <a:endParaRPr lang="fr-FR" sz="1000" dirty="0"/>
          </a:p>
          <a:p>
            <a:r>
              <a:rPr lang="fr-FR" sz="2400" dirty="0"/>
              <a:t>3.	</a:t>
            </a:r>
            <a:r>
              <a:rPr lang="fr-FR" sz="2400" b="1" dirty="0"/>
              <a:t>CÉLÉBRATIONS ET ÉVÉNEMENTS DE MASSE </a:t>
            </a:r>
            <a:r>
              <a:rPr lang="fr-FR" sz="2400" dirty="0"/>
              <a:t>:</a:t>
            </a:r>
          </a:p>
          <a:p>
            <a:pPr indent="179388"/>
            <a:r>
              <a:rPr lang="fr-FR" sz="2400" dirty="0"/>
              <a:t>•	L'organisation de la Fête de la Jeunesse et de la Fête Nationale </a:t>
            </a:r>
          </a:p>
          <a:p>
            <a:pPr indent="179388"/>
            <a:r>
              <a:rPr lang="fr-FR" sz="2400" dirty="0"/>
              <a:t>•	L'organisation de la Journée Internationale de la Paix.</a:t>
            </a:r>
          </a:p>
          <a:p>
            <a:endParaRPr lang="fr-FR" sz="1000" dirty="0"/>
          </a:p>
          <a:p>
            <a:r>
              <a:rPr lang="fr-FR" sz="2400" dirty="0"/>
              <a:t>4.	</a:t>
            </a:r>
            <a:r>
              <a:rPr lang="fr-FR" sz="2400" b="1" dirty="0"/>
              <a:t>COHÉSION SOCIALE ET INTÉGRATION </a:t>
            </a:r>
            <a:r>
              <a:rPr lang="fr-FR" sz="2400" dirty="0"/>
              <a:t>:</a:t>
            </a:r>
          </a:p>
          <a:p>
            <a:pPr marL="442913" indent="-263525"/>
            <a:r>
              <a:rPr lang="fr-FR" sz="2400" dirty="0"/>
              <a:t>•	Le renforcement des valeurs de paix, de solidarité et la prévention de l'extrémisme violent.</a:t>
            </a:r>
          </a:p>
          <a:p>
            <a:pPr marL="442913" indent="-263525"/>
            <a:r>
              <a:rPr lang="fr-FR" sz="2400" dirty="0"/>
              <a:t>•	L'organisation des camps d'Intégration Nationale et des « </a:t>
            </a:r>
            <a:r>
              <a:rPr lang="fr-FR" sz="2400" i="1" dirty="0"/>
              <a:t>Carrefours du vivre ensemble</a:t>
            </a:r>
            <a:r>
              <a:rPr lang="fr-FR" sz="2400" dirty="0"/>
              <a:t> » (dialogue interculturel, intergénérationnel et interreligieux).</a:t>
            </a:r>
          </a:p>
          <a:p>
            <a:pPr marL="442913" indent="-263525"/>
            <a:r>
              <a:rPr lang="fr-FR" sz="2400" dirty="0"/>
              <a:t>•	L'intégration des Camerounais de la diaspora.</a:t>
            </a:r>
          </a:p>
        </p:txBody>
      </p:sp>
    </p:spTree>
    <p:extLst>
      <p:ext uri="{BB962C8B-B14F-4D97-AF65-F5344CB8AC3E}">
        <p14:creationId xmlns:p14="http://schemas.microsoft.com/office/powerpoint/2010/main" val="1316725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426D647-0E0C-43CC-897A-E3961F3A41F6}"/>
              </a:ext>
            </a:extLst>
          </p:cNvPr>
          <p:cNvSpPr txBox="1">
            <a:spLocks/>
          </p:cNvSpPr>
          <p:nvPr/>
        </p:nvSpPr>
        <p:spPr>
          <a:xfrm>
            <a:off x="971195" y="692729"/>
            <a:ext cx="7258406" cy="9320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Avenir Next LT Pro Light" panose="020B0304020202020204" pitchFamily="34" charset="0"/>
                <a:ea typeface="Times New Roman" panose="02020603050405020304" pitchFamily="18" charset="0"/>
                <a:cs typeface="DejaVu Sans"/>
              </a:rPr>
              <a:t>Attentes vis-à-vis des responsables des services déconcentrés</a:t>
            </a:r>
            <a:endParaRPr lang="fr-FR" sz="2400" b="1" dirty="0">
              <a:latin typeface="Avenir Next LT Pro Light" panose="020B0304020202020204" pitchFamily="34" charset="0"/>
              <a:ea typeface="Times New Roman" panose="02020603050405020304" pitchFamily="18" charset="0"/>
              <a:cs typeface="DejaVu Sans"/>
            </a:endParaRPr>
          </a:p>
        </p:txBody>
      </p:sp>
      <p:pic>
        <p:nvPicPr>
          <p:cNvPr id="11" name="Image 10" descr="ARMOIRIES AMELIOREES">
            <a:extLst>
              <a:ext uri="{FF2B5EF4-FFF2-40B4-BE49-F238E27FC236}">
                <a16:creationId xmlns:a16="http://schemas.microsoft.com/office/drawing/2014/main" id="{EEDA094E-A6D4-47EE-AADB-6AE08AAD8149}"/>
              </a:ext>
            </a:extLst>
          </p:cNvPr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13228" r="30927" b="39682"/>
          <a:stretch>
            <a:fillRect/>
          </a:stretch>
        </p:blipFill>
        <p:spPr bwMode="auto">
          <a:xfrm>
            <a:off x="45519" y="23502"/>
            <a:ext cx="1299174" cy="15458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B7753DC-7FCC-44C8-8764-C16F6C841079}"/>
              </a:ext>
            </a:extLst>
          </p:cNvPr>
          <p:cNvSpPr txBox="1"/>
          <p:nvPr/>
        </p:nvSpPr>
        <p:spPr>
          <a:xfrm>
            <a:off x="706583" y="1942554"/>
            <a:ext cx="1094509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/>
              <a:t>Il est attendu des responsables locaux :</a:t>
            </a:r>
          </a:p>
          <a:p>
            <a:endParaRPr lang="fr-FR" sz="1400" dirty="0"/>
          </a:p>
          <a:p>
            <a:pPr marL="442913" indent="-442913" algn="just"/>
            <a:r>
              <a:rPr lang="fr-FR" sz="2400" dirty="0"/>
              <a:t>•	Une exemplarité comportementale, traduisant une appropriation effective des valeurs civiques et républicaines.</a:t>
            </a:r>
          </a:p>
          <a:p>
            <a:pPr marL="442913" indent="-442913" algn="just"/>
            <a:r>
              <a:rPr lang="fr-FR" sz="2400" dirty="0"/>
              <a:t>•	Un engagement actif dans la mise en œuvre locale des activités, dans le respect strict des orientations et du calendrier de la CNECIN.</a:t>
            </a:r>
          </a:p>
          <a:p>
            <a:pPr marL="442913" indent="-442913" algn="just"/>
            <a:r>
              <a:rPr lang="fr-FR" sz="2400" dirty="0"/>
              <a:t>•	Le respect des piliers du PRONEC-REAMORCE.</a:t>
            </a:r>
          </a:p>
          <a:p>
            <a:pPr marL="442913" indent="-442913" algn="just"/>
            <a:r>
              <a:rPr lang="fr-FR" sz="2400" dirty="0"/>
              <a:t>•	Une collaboration étroite avec les autorités administratives locales.</a:t>
            </a:r>
          </a:p>
          <a:p>
            <a:pPr marL="442913" indent="-442913" algn="just"/>
            <a:r>
              <a:rPr lang="fr-FR" sz="2400" dirty="0"/>
              <a:t>•	La transmission régulière des rapports, des matrices de collecte de données et des bonnes pratiques issues du terrain.</a:t>
            </a:r>
          </a:p>
          <a:p>
            <a:pPr marL="442913" indent="-442913" algn="just"/>
            <a:r>
              <a:rPr lang="fr-FR" sz="2400" dirty="0"/>
              <a:t>•	Une contribution active à la préservation de la paix et de la cohésion sociale, y compris sur les espaces numériques.</a:t>
            </a:r>
          </a:p>
        </p:txBody>
      </p:sp>
    </p:spTree>
    <p:extLst>
      <p:ext uri="{BB962C8B-B14F-4D97-AF65-F5344CB8AC3E}">
        <p14:creationId xmlns:p14="http://schemas.microsoft.com/office/powerpoint/2010/main" val="1453406894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Ronds dans l’eau</Template>
  <TotalTime>102</TotalTime>
  <Words>958</Words>
  <Application>Microsoft Office PowerPoint</Application>
  <PresentationFormat>Grand écran</PresentationFormat>
  <Paragraphs>78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Avenir Next LT Pro Light</vt:lpstr>
      <vt:lpstr>Century Gothic</vt:lpstr>
      <vt:lpstr>Tw Cen MT</vt:lpstr>
      <vt:lpstr>Wingdings</vt:lpstr>
      <vt:lpstr>Ronds dans l’eau</vt:lpstr>
      <vt:lpstr>PRE FORUM NATIONAL  DE LA JEUNESSE</vt:lpstr>
      <vt:lpstr>L'ancrage institutionnel et les missions de la direction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 FORUM NATIONAL DE LA JEUNESSE</dc:title>
  <dc:creator>HP PROBOOK X360</dc:creator>
  <cp:lastModifiedBy>HP PROBOOK X360</cp:lastModifiedBy>
  <cp:revision>2</cp:revision>
  <dcterms:created xsi:type="dcterms:W3CDTF">2026-01-09T06:54:12Z</dcterms:created>
  <dcterms:modified xsi:type="dcterms:W3CDTF">2026-01-09T08:41:54Z</dcterms:modified>
</cp:coreProperties>
</file>