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9" r:id="rId4"/>
    <p:sldId id="259" r:id="rId5"/>
    <p:sldId id="260" r:id="rId6"/>
    <p:sldId id="268" r:id="rId7"/>
    <p:sldId id="261" r:id="rId8"/>
    <p:sldId id="264" r:id="rId9"/>
    <p:sldId id="267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A3036-EA38-4C1B-B1E4-6314AA7102F1}" type="datetimeFigureOut">
              <a:rPr lang="fr-FR" smtClean="0"/>
              <a:t>11/01/2026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98E40-A942-4B31-B613-2B7ACC0D18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3301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A3036-EA38-4C1B-B1E4-6314AA7102F1}" type="datetimeFigureOut">
              <a:rPr lang="fr-FR" smtClean="0"/>
              <a:t>11/01/2026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98E40-A942-4B31-B613-2B7ACC0D18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4772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A3036-EA38-4C1B-B1E4-6314AA7102F1}" type="datetimeFigureOut">
              <a:rPr lang="fr-FR" smtClean="0"/>
              <a:t>11/01/2026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98E40-A942-4B31-B613-2B7ACC0D18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113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A3036-EA38-4C1B-B1E4-6314AA7102F1}" type="datetimeFigureOut">
              <a:rPr lang="fr-FR" smtClean="0"/>
              <a:t>11/01/2026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98E40-A942-4B31-B613-2B7ACC0D18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771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A3036-EA38-4C1B-B1E4-6314AA7102F1}" type="datetimeFigureOut">
              <a:rPr lang="fr-FR" smtClean="0"/>
              <a:t>11/01/2026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98E40-A942-4B31-B613-2B7ACC0D18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5404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A3036-EA38-4C1B-B1E4-6314AA7102F1}" type="datetimeFigureOut">
              <a:rPr lang="fr-FR" smtClean="0"/>
              <a:t>11/01/2026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98E40-A942-4B31-B613-2B7ACC0D18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0102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A3036-EA38-4C1B-B1E4-6314AA7102F1}" type="datetimeFigureOut">
              <a:rPr lang="fr-FR" smtClean="0"/>
              <a:t>11/01/2026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98E40-A942-4B31-B613-2B7ACC0D18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009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A3036-EA38-4C1B-B1E4-6314AA7102F1}" type="datetimeFigureOut">
              <a:rPr lang="fr-FR" smtClean="0"/>
              <a:t>11/01/2026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98E40-A942-4B31-B613-2B7ACC0D18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7588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A3036-EA38-4C1B-B1E4-6314AA7102F1}" type="datetimeFigureOut">
              <a:rPr lang="fr-FR" smtClean="0"/>
              <a:t>11/01/2026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98E40-A942-4B31-B613-2B7ACC0D18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5947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A3036-EA38-4C1B-B1E4-6314AA7102F1}" type="datetimeFigureOut">
              <a:rPr lang="fr-FR" smtClean="0"/>
              <a:t>11/01/2026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98E40-A942-4B31-B613-2B7ACC0D18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1534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A3036-EA38-4C1B-B1E4-6314AA7102F1}" type="datetimeFigureOut">
              <a:rPr lang="fr-FR" smtClean="0"/>
              <a:t>11/01/2026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98E40-A942-4B31-B613-2B7ACC0D18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2555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A3036-EA38-4C1B-B1E4-6314AA7102F1}" type="datetimeFigureOut">
              <a:rPr lang="fr-FR" smtClean="0"/>
              <a:t>11/01/2026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98E40-A942-4B31-B613-2B7ACC0D18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0771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grpSp>
        <p:nvGrpSpPr>
          <p:cNvPr id="4" name="Groupe 3"/>
          <p:cNvGrpSpPr/>
          <p:nvPr/>
        </p:nvGrpSpPr>
        <p:grpSpPr>
          <a:xfrm>
            <a:off x="-112474" y="13443"/>
            <a:ext cx="12317921" cy="6869924"/>
            <a:chOff x="-125921" y="0"/>
            <a:chExt cx="12317921" cy="6869924"/>
          </a:xfrm>
        </p:grpSpPr>
        <p:pic>
          <p:nvPicPr>
            <p:cNvPr id="5" name="Picture 3" descr="G:\Image1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623" y="0"/>
              <a:ext cx="824894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Rectangle 5"/>
            <p:cNvSpPr/>
            <p:nvPr/>
          </p:nvSpPr>
          <p:spPr>
            <a:xfrm rot="16200000">
              <a:off x="-2035418" y="2710135"/>
              <a:ext cx="4588435" cy="76944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endParaRPr lang="fr-FR" sz="4400" b="1" cap="none" spc="0" dirty="0">
                <a:ln w="13462">
                  <a:solidFill>
                    <a:schemeClr val="bg1"/>
                  </a:solidFill>
                  <a:prstDash val="solid"/>
                </a:ln>
                <a:blipFill>
                  <a:blip r:embed="rId3"/>
                  <a:stretch>
                    <a:fillRect/>
                  </a:stretch>
                </a:blipFill>
                <a:effectLst>
                  <a:outerShdw dist="38100" dir="2700000" algn="bl" rotWithShape="0">
                    <a:schemeClr val="accent5"/>
                  </a:outerShdw>
                </a:effectLst>
              </a:endParaRPr>
            </a:p>
          </p:txBody>
        </p:sp>
        <p:pic>
          <p:nvPicPr>
            <p:cNvPr id="7" name="Picture 2" descr="G:\Image2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5" y="6444043"/>
              <a:ext cx="12187085" cy="4258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9" name="Picture 4" descr="cameroun_a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-26317" y="-11928"/>
            <a:ext cx="1137000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ZoneTexte 9"/>
          <p:cNvSpPr txBox="1"/>
          <p:nvPr/>
        </p:nvSpPr>
        <p:spPr>
          <a:xfrm>
            <a:off x="908978" y="3350484"/>
            <a:ext cx="10444822" cy="13234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buClr>
                <a:srgbClr val="92D050"/>
              </a:buClr>
              <a:defRPr/>
            </a:pPr>
            <a:r>
              <a:rPr lang="fr-FR" sz="4000" b="1" dirty="0" smtClean="0">
                <a:latin typeface="Tw Cen MT Condensed Extra Bold" panose="020B0803020202020204" pitchFamily="34" charset="0"/>
                <a:cs typeface="Times New Roman" panose="02020603050405020304" pitchFamily="18" charset="0"/>
              </a:rPr>
              <a:t>PROGRAMME </a:t>
            </a:r>
            <a:r>
              <a:rPr lang="fr-FR" sz="4000" b="1" dirty="0" smtClean="0">
                <a:latin typeface="Tw Cen MT Condensed Extra Bold" panose="020B0803020202020204" pitchFamily="34" charset="0"/>
                <a:cs typeface="Times New Roman" panose="02020603050405020304" pitchFamily="18" charset="0"/>
              </a:rPr>
              <a:t>281 : INSERTION SOCIO-ECONOMIQUE DES JEUNES</a:t>
            </a:r>
            <a:endParaRPr lang="fr-FR" sz="4000" dirty="0">
              <a:latin typeface="Tw Cen MT Condensed Extra Bold" panose="020B0803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300182" y="4673923"/>
            <a:ext cx="994185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latin typeface="Century Gothic" panose="020B0502020202020204" pitchFamily="34" charset="0"/>
              </a:rPr>
              <a:t>Effectuée par :</a:t>
            </a:r>
          </a:p>
          <a:p>
            <a:pPr algn="ctr"/>
            <a:endParaRPr lang="fr-FR" dirty="0">
              <a:latin typeface="Century Gothic" panose="020B0502020202020204" pitchFamily="34" charset="0"/>
            </a:endParaRPr>
          </a:p>
          <a:p>
            <a:pPr algn="ctr"/>
            <a:r>
              <a:rPr lang="fr-FR" sz="2400" b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M. MGBATOU N. EBENEZER</a:t>
            </a:r>
            <a:endParaRPr lang="fr-FR" sz="2400" b="1" dirty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fr-FR" b="1" i="1" dirty="0" smtClean="0">
                <a:latin typeface="Century Gothic" panose="020B0502020202020204" pitchFamily="34" charset="0"/>
              </a:rPr>
              <a:t>Responsable du Programme </a:t>
            </a:r>
            <a:endParaRPr lang="fr-FR" b="1" i="1" dirty="0">
              <a:latin typeface="Century Gothic" panose="020B0502020202020204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74847" y="98362"/>
            <a:ext cx="4363656" cy="2068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200" b="1" cap="all" dirty="0">
                <a:latin typeface="Tw Cen MT" panose="020B06020201040206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République du Cameroun</a:t>
            </a:r>
            <a:endParaRPr lang="fr-FR" sz="1200" b="1" dirty="0">
              <a:latin typeface="Tw Cen MT" panose="020B06020201040206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200" b="1" dirty="0">
                <a:latin typeface="Tw Cen MT" panose="020B06020201040206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Paix - Travail -Patrie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200" b="1" dirty="0">
                <a:latin typeface="Tw Cen MT" panose="020B06020201040206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---------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200" b="1" cap="all" dirty="0">
                <a:latin typeface="Tw Cen MT" panose="020B06020201040206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Ministère de la Jeunesse ET DE l’EDUCATION CIVIQUE</a:t>
            </a:r>
            <a:endParaRPr lang="fr-FR" sz="1200" b="1" dirty="0">
              <a:latin typeface="Tw Cen MT" panose="020B06020201040206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1200" b="1" dirty="0">
                <a:latin typeface="Tw Cen MT" panose="020B06020201040206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---------</a:t>
            </a:r>
            <a:endParaRPr lang="fr-FR" sz="1200" b="1" dirty="0">
              <a:latin typeface="Tw Cen MT" panose="020B06020201040206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200" b="1" cap="all" dirty="0">
                <a:latin typeface="Tw Cen MT" panose="020B06020201040206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Secrétariat Général</a:t>
            </a:r>
            <a:endParaRPr lang="fr-FR" sz="1200" b="1" dirty="0">
              <a:latin typeface="Tw Cen MT" panose="020B06020201040206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1200" b="1" dirty="0">
                <a:latin typeface="Tw Cen MT" panose="020B06020201040206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---------</a:t>
            </a:r>
            <a:endParaRPr lang="fr-FR" sz="1200" b="1" dirty="0">
              <a:latin typeface="Tw Cen MT" panose="020B06020201040206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200" b="1" cap="all" dirty="0" smtClean="0">
                <a:latin typeface="Tw Cen MT" panose="020B06020201040206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PROGRAMME 281 INSERTION SOCIO-ECONOMIQUE DES JEUNES</a:t>
            </a:r>
            <a:endParaRPr lang="fr-FR" sz="1200" b="1" dirty="0">
              <a:latin typeface="Tw Cen MT" panose="020B06020201040206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200" b="1" cap="all" dirty="0" smtClean="0">
                <a:latin typeface="Tw Cen MT" panose="020B06020201040206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----------</a:t>
            </a:r>
            <a:endParaRPr lang="fr-FR" sz="1200" b="1" dirty="0">
              <a:latin typeface="Tw Cen MT" panose="020B06020201040206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7534875" y="80326"/>
            <a:ext cx="43636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cap="all" dirty="0">
                <a:latin typeface="Tw Cen MT" panose="020B0602020104020603" pitchFamily="34" charset="0"/>
              </a:rPr>
              <a:t>RepubliC OF CameroON</a:t>
            </a:r>
            <a:endParaRPr lang="fr-FR" sz="1200" dirty="0">
              <a:latin typeface="Tw Cen MT" panose="020B0602020104020603" pitchFamily="34" charset="0"/>
            </a:endParaRPr>
          </a:p>
          <a:p>
            <a:pPr algn="ctr"/>
            <a:r>
              <a:rPr lang="fr-FR" sz="1200" b="1" dirty="0">
                <a:latin typeface="Tw Cen MT" panose="020B0602020104020603" pitchFamily="34" charset="0"/>
              </a:rPr>
              <a:t>Peace -Work - Fatherland</a:t>
            </a:r>
            <a:endParaRPr lang="fr-FR" sz="1200" dirty="0">
              <a:latin typeface="Tw Cen MT" panose="020B0602020104020603" pitchFamily="34" charset="0"/>
            </a:endParaRPr>
          </a:p>
          <a:p>
            <a:pPr algn="ctr"/>
            <a:r>
              <a:rPr lang="fr-FR" sz="1200" b="1" dirty="0">
                <a:latin typeface="Tw Cen MT" panose="020B0602020104020603" pitchFamily="34" charset="0"/>
              </a:rPr>
              <a:t>---------</a:t>
            </a:r>
            <a:endParaRPr lang="fr-FR" sz="1200" dirty="0">
              <a:latin typeface="Tw Cen MT" panose="020B0602020104020603" pitchFamily="34" charset="0"/>
            </a:endParaRPr>
          </a:p>
          <a:p>
            <a:pPr algn="ctr"/>
            <a:r>
              <a:rPr lang="fr-FR" sz="1200" b="1" cap="all" dirty="0">
                <a:latin typeface="Tw Cen MT" panose="020B0602020104020603" pitchFamily="34" charset="0"/>
              </a:rPr>
              <a:t>MinistRY OF YOUTH AND CIVIC EDUCATION</a:t>
            </a:r>
            <a:endParaRPr lang="fr-FR" sz="1200" dirty="0">
              <a:latin typeface="Tw Cen MT" panose="020B0602020104020603" pitchFamily="34" charset="0"/>
            </a:endParaRPr>
          </a:p>
          <a:p>
            <a:pPr algn="ctr"/>
            <a:r>
              <a:rPr lang="en-GB" sz="1200" b="1" dirty="0">
                <a:latin typeface="Tw Cen MT" panose="020B0602020104020603" pitchFamily="34" charset="0"/>
              </a:rPr>
              <a:t>---------</a:t>
            </a:r>
            <a:endParaRPr lang="fr-FR" sz="1200" dirty="0">
              <a:latin typeface="Tw Cen MT" panose="020B0602020104020603" pitchFamily="34" charset="0"/>
            </a:endParaRPr>
          </a:p>
          <a:p>
            <a:pPr algn="ctr"/>
            <a:r>
              <a:rPr lang="fr-FR" sz="1200" b="1" cap="all" dirty="0">
                <a:latin typeface="Tw Cen MT" panose="020B0602020104020603" pitchFamily="34" charset="0"/>
              </a:rPr>
              <a:t>SecrEtariat GEnEral</a:t>
            </a:r>
            <a:endParaRPr lang="fr-FR" sz="1200" dirty="0">
              <a:latin typeface="Tw Cen MT" panose="020B0602020104020603" pitchFamily="34" charset="0"/>
            </a:endParaRPr>
          </a:p>
          <a:p>
            <a:pPr algn="ctr"/>
            <a:r>
              <a:rPr lang="en-GB" sz="1200" b="1" dirty="0">
                <a:latin typeface="Tw Cen MT" panose="020B0602020104020603" pitchFamily="34" charset="0"/>
              </a:rPr>
              <a:t>---------</a:t>
            </a:r>
            <a:endParaRPr lang="fr-FR" sz="1200" dirty="0">
              <a:latin typeface="Tw Cen MT" panose="020B0602020104020603" pitchFamily="34" charset="0"/>
            </a:endParaRPr>
          </a:p>
          <a:p>
            <a:pPr algn="ctr"/>
            <a:r>
              <a:rPr lang="fr-FR" sz="1200" b="1" cap="all" dirty="0" smtClean="0">
                <a:latin typeface="Tw Cen MT" panose="020B0602020104020603" pitchFamily="34" charset="0"/>
              </a:rPr>
              <a:t>PROGRAM 281 YOUTH socio-ECONOMIC INTEGRATION</a:t>
            </a:r>
            <a:endParaRPr lang="fr-FR" sz="1200" dirty="0">
              <a:latin typeface="Tw Cen MT" panose="020B0602020104020603" pitchFamily="34" charset="0"/>
            </a:endParaRPr>
          </a:p>
          <a:p>
            <a:pPr algn="ctr"/>
            <a:r>
              <a:rPr lang="fr-FR" sz="1200" b="1" cap="all" dirty="0" smtClean="0">
                <a:latin typeface="Tw Cen MT" panose="020B0602020104020603" pitchFamily="34" charset="0"/>
              </a:rPr>
              <a:t>----------</a:t>
            </a:r>
            <a:endParaRPr lang="fr-FR" sz="1200" dirty="0">
              <a:latin typeface="Tw Cen MT" panose="020B0602020104020603" pitchFamily="34" charset="0"/>
            </a:endParaRPr>
          </a:p>
        </p:txBody>
      </p:sp>
      <p:sp>
        <p:nvSpPr>
          <p:cNvPr id="14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652842A-F977-47B2-82B2-FEB0D40744EA}" type="slidenum">
              <a:rPr lang="fr-FR" smtClean="0"/>
              <a:t>1</a:t>
            </a:fld>
            <a:endParaRPr lang="fr-FR"/>
          </a:p>
        </p:txBody>
      </p:sp>
      <p:sp>
        <p:nvSpPr>
          <p:cNvPr id="16" name="TextBox 3">
            <a:extLst>
              <a:ext uri="{FF2B5EF4-FFF2-40B4-BE49-F238E27FC236}">
                <a16:creationId xmlns:a16="http://schemas.microsoft.com/office/drawing/2014/main" id="{A3029C93-C4D2-6807-CC54-BB6B139F3041}"/>
              </a:ext>
            </a:extLst>
          </p:cNvPr>
          <p:cNvSpPr txBox="1"/>
          <p:nvPr/>
        </p:nvSpPr>
        <p:spPr>
          <a:xfrm>
            <a:off x="3289160" y="6157327"/>
            <a:ext cx="5818094" cy="3228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CM" sz="1400" b="1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PALAIS DES CONGRES</a:t>
            </a:r>
            <a:r>
              <a:rPr lang="fr-CM" sz="1400" b="1" dirty="0" smtClean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CM" sz="14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Yaoundé </a:t>
            </a:r>
            <a:r>
              <a:rPr lang="fr-CM" sz="1400" b="1" dirty="0" smtClean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 janvier </a:t>
            </a:r>
            <a:r>
              <a:rPr lang="fr-CM" sz="1400" b="1" dirty="0" smtClean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2026</a:t>
            </a:r>
            <a:endParaRPr lang="fr-FR" sz="14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7" name="Imag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7250" y="142510"/>
            <a:ext cx="1969307" cy="1858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ZoneTexte 1"/>
          <p:cNvSpPr txBox="1">
            <a:spLocks noGrp="1" noChangeArrowheads="1"/>
          </p:cNvSpPr>
          <p:nvPr>
            <p:ph type="ctrTitle"/>
          </p:nvPr>
        </p:nvSpPr>
        <p:spPr bwMode="auto">
          <a:xfrm>
            <a:off x="1332526" y="2281818"/>
            <a:ext cx="9144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800" b="1" cap="all" dirty="0">
                <a:latin typeface="Tw Cen MT" panose="020B06020201040206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Conférences des Services Centraux, Déconcentrés, Rattachés et Sous tutelle du MINJEC</a:t>
            </a:r>
          </a:p>
        </p:txBody>
      </p:sp>
    </p:spTree>
    <p:extLst>
      <p:ext uri="{BB962C8B-B14F-4D97-AF65-F5344CB8AC3E}">
        <p14:creationId xmlns:p14="http://schemas.microsoft.com/office/powerpoint/2010/main" val="963067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-125921" y="-4"/>
            <a:ext cx="12317921" cy="6858004"/>
            <a:chOff x="-125921" y="0"/>
            <a:chExt cx="12317921" cy="6869924"/>
          </a:xfrm>
        </p:grpSpPr>
        <p:pic>
          <p:nvPicPr>
            <p:cNvPr id="3" name="Picture 3" descr="G:\Image1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623" y="0"/>
              <a:ext cx="824894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ectangle 3"/>
            <p:cNvSpPr/>
            <p:nvPr/>
          </p:nvSpPr>
          <p:spPr>
            <a:xfrm rot="16200000">
              <a:off x="-2035418" y="2710135"/>
              <a:ext cx="4588435" cy="76944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endParaRPr lang="fr-FR" sz="4400" b="1" cap="none" spc="0" dirty="0">
                <a:ln w="13462">
                  <a:solidFill>
                    <a:schemeClr val="bg1"/>
                  </a:solidFill>
                  <a:prstDash val="solid"/>
                </a:ln>
                <a:blipFill>
                  <a:blip r:embed="rId3"/>
                  <a:stretch>
                    <a:fillRect/>
                  </a:stretch>
                </a:blipFill>
                <a:effectLst>
                  <a:outerShdw dist="38100" dir="2700000" algn="bl" rotWithShape="0">
                    <a:schemeClr val="accent5"/>
                  </a:outerShdw>
                </a:effectLst>
              </a:endParaRPr>
            </a:p>
          </p:txBody>
        </p:sp>
        <p:pic>
          <p:nvPicPr>
            <p:cNvPr id="5" name="Picture 2" descr="G:\Image2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5" y="6444043"/>
              <a:ext cx="12187085" cy="4258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Titre 1"/>
          <p:cNvSpPr txBox="1">
            <a:spLocks/>
          </p:cNvSpPr>
          <p:nvPr/>
        </p:nvSpPr>
        <p:spPr>
          <a:xfrm>
            <a:off x="820270" y="270075"/>
            <a:ext cx="11161197" cy="77809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</a:t>
            </a:r>
            <a:r>
              <a:rPr lang="fr-FR" sz="28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PLAN</a:t>
            </a:r>
            <a:endParaRPr lang="fr-FR" sz="28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1094165" y="717445"/>
            <a:ext cx="10529084" cy="555138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AutoNum type="romanUcPeriod"/>
            </a:pPr>
            <a:r>
              <a:rPr lang="fr-F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STRATEGIE DU PROGRAMME</a:t>
            </a:r>
          </a:p>
          <a:p>
            <a:pPr marL="0" indent="0">
              <a:lnSpc>
                <a:spcPct val="120000"/>
              </a:lnSpc>
              <a:buNone/>
            </a:pPr>
            <a:endParaRPr lang="fr-FR" sz="1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fr-F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II. ACTIONS DU PROGRAMME</a:t>
            </a: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endParaRPr lang="fr-FR" sz="1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fr-F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ACTIVITES MAJEURES </a:t>
            </a: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endParaRPr lang="fr-FR" sz="1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AutoNum type="romanUcPeriod" startAt="4"/>
            </a:pPr>
            <a:r>
              <a:rPr lang="fr-F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ACTEURS DE LA MISE EN ŒUVRE</a:t>
            </a:r>
          </a:p>
          <a:p>
            <a:pPr marL="0" indent="0">
              <a:lnSpc>
                <a:spcPct val="120000"/>
              </a:lnSpc>
              <a:buNone/>
            </a:pPr>
            <a:endParaRPr lang="fr-FR" sz="1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fr-F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VII. PERSPECTIVES ET PRIORITES STRATEGIQUES</a:t>
            </a: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endParaRPr lang="fr-FR" sz="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5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-125921" y="-4"/>
            <a:ext cx="12317921" cy="6858004"/>
            <a:chOff x="-125921" y="0"/>
            <a:chExt cx="12317921" cy="6869924"/>
          </a:xfrm>
        </p:grpSpPr>
        <p:pic>
          <p:nvPicPr>
            <p:cNvPr id="3" name="Picture 3" descr="G:\Image1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623" y="0"/>
              <a:ext cx="824894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ectangle 3"/>
            <p:cNvSpPr/>
            <p:nvPr/>
          </p:nvSpPr>
          <p:spPr>
            <a:xfrm rot="16200000">
              <a:off x="-2035418" y="2710135"/>
              <a:ext cx="4588435" cy="76944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endParaRPr lang="fr-FR" sz="4400" b="1" cap="none" spc="0" dirty="0">
                <a:ln w="13462">
                  <a:solidFill>
                    <a:schemeClr val="bg1"/>
                  </a:solidFill>
                  <a:prstDash val="solid"/>
                </a:ln>
                <a:blipFill>
                  <a:blip r:embed="rId3"/>
                  <a:stretch>
                    <a:fillRect/>
                  </a:stretch>
                </a:blipFill>
                <a:effectLst>
                  <a:outerShdw dist="38100" dir="2700000" algn="bl" rotWithShape="0">
                    <a:schemeClr val="accent5"/>
                  </a:outerShdw>
                </a:effectLst>
              </a:endParaRPr>
            </a:p>
          </p:txBody>
        </p:sp>
        <p:pic>
          <p:nvPicPr>
            <p:cNvPr id="5" name="Picture 2" descr="G:\Image2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5" y="6444043"/>
              <a:ext cx="12187085" cy="4258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Titre 1"/>
          <p:cNvSpPr txBox="1">
            <a:spLocks/>
          </p:cNvSpPr>
          <p:nvPr/>
        </p:nvSpPr>
        <p:spPr>
          <a:xfrm>
            <a:off x="820270" y="270075"/>
            <a:ext cx="11161197" cy="77809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</a:t>
            </a:r>
            <a:r>
              <a:rPr lang="fr-FR" sz="36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STRATEGIE DU PROGRAMME</a:t>
            </a:r>
            <a:endParaRPr lang="fr-FR" sz="36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941569" y="719052"/>
            <a:ext cx="11111414" cy="53235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anose="020B0604020202020204" pitchFamily="34" charset="0"/>
              <a:buNone/>
            </a:pPr>
            <a:endParaRPr lang="fr-FR" sz="11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 domaine d’intervention prioritaire du Programme porte essentiellement sur les préoccupations </a:t>
            </a:r>
            <a:r>
              <a:rPr lang="fr-FR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d’insertion sociale </a:t>
            </a: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 </a:t>
            </a:r>
            <a:r>
              <a:rPr lang="fr-FR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économique des jeunes </a:t>
            </a: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 </a:t>
            </a:r>
          </a:p>
          <a:p>
            <a:pPr marL="0" indent="0">
              <a:buNone/>
            </a:pPr>
            <a:endParaRPr lang="en-US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il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question pour le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Programme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d’aider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les</a:t>
            </a: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jeunes à devenir des citoyens productifs et responsables au regard </a:t>
            </a: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 sous-emploi 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difficulté d’accès à </a:t>
            </a: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l’emploi 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la vulnérabilité des jeunes 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du </a:t>
            </a: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chômage de </a:t>
            </a: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cette frange de la </a:t>
            </a: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population.</a:t>
            </a:r>
            <a:endParaRPr lang="fr-F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85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-125921" y="-4"/>
            <a:ext cx="12317921" cy="6869924"/>
            <a:chOff x="-125921" y="0"/>
            <a:chExt cx="12317921" cy="6869924"/>
          </a:xfrm>
        </p:grpSpPr>
        <p:pic>
          <p:nvPicPr>
            <p:cNvPr id="3" name="Picture 3" descr="G:\Image1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623" y="0"/>
              <a:ext cx="824894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ectangle 3"/>
            <p:cNvSpPr/>
            <p:nvPr/>
          </p:nvSpPr>
          <p:spPr>
            <a:xfrm rot="16200000">
              <a:off x="-2035418" y="2710135"/>
              <a:ext cx="4588435" cy="76944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endParaRPr lang="fr-FR" sz="4400" b="1" cap="none" spc="0" dirty="0">
                <a:ln w="13462">
                  <a:solidFill>
                    <a:schemeClr val="bg1"/>
                  </a:solidFill>
                  <a:prstDash val="solid"/>
                </a:ln>
                <a:blipFill>
                  <a:blip r:embed="rId3"/>
                  <a:stretch>
                    <a:fillRect/>
                  </a:stretch>
                </a:blipFill>
                <a:effectLst>
                  <a:outerShdw dist="38100" dir="2700000" algn="bl" rotWithShape="0">
                    <a:schemeClr val="accent5"/>
                  </a:outerShdw>
                </a:effectLst>
              </a:endParaRPr>
            </a:p>
          </p:txBody>
        </p:sp>
        <p:pic>
          <p:nvPicPr>
            <p:cNvPr id="5" name="Picture 2" descr="G:\Image2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5" y="6444043"/>
              <a:ext cx="12187085" cy="4258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Titre 1"/>
          <p:cNvSpPr txBox="1">
            <a:spLocks/>
          </p:cNvSpPr>
          <p:nvPr/>
        </p:nvSpPr>
        <p:spPr>
          <a:xfrm>
            <a:off x="764820" y="222665"/>
            <a:ext cx="7666021" cy="77809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ACTIONS </a:t>
            </a:r>
            <a:r>
              <a:rPr lang="fr-FR" sz="36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 PROGRAMME</a:t>
            </a:r>
            <a:endParaRPr lang="fr-FR" sz="36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820270" y="844226"/>
            <a:ext cx="11178690" cy="558788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Amélioration </a:t>
            </a: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l’information sur les initiatives d’insertion économique des jeunes encadrés dans les structures du </a:t>
            </a: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MINJEC </a:t>
            </a: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Promotion de l’insertion sociale des jeunes en </a:t>
            </a: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difficulté </a:t>
            </a: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marL="0" indent="0">
              <a:lnSpc>
                <a:spcPct val="200000"/>
              </a:lnSpc>
              <a:buNone/>
            </a:pPr>
            <a:endParaRPr lang="fr-FR" sz="3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Développement de l’entrepreneuriat des jeunes encadrés par les structures du MINJEC </a:t>
            </a: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marL="0" indent="0">
              <a:lnSpc>
                <a:spcPct val="100000"/>
              </a:lnSpc>
              <a:buNone/>
            </a:pPr>
            <a:endParaRPr lang="fr-FR" sz="9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Amélioration de l’employabilité des jeunes encadrés par les structures du </a:t>
            </a: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MINJEC ;</a:t>
            </a:r>
            <a:endParaRPr lang="fr-F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Développement des </a:t>
            </a: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Centres Multifonctionnels de Promotion des Jeunes</a:t>
            </a: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fr-F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1" indent="0">
              <a:buNone/>
            </a:pPr>
            <a:endParaRPr lang="fr-F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1" indent="0">
              <a:buNone/>
            </a:pPr>
            <a:endParaRPr lang="fr-FR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1" indent="0">
              <a:buNone/>
            </a:pPr>
            <a:endParaRPr lang="fr-F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48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-125921" y="0"/>
            <a:ext cx="12317921" cy="6869924"/>
            <a:chOff x="-125921" y="0"/>
            <a:chExt cx="12317921" cy="6869924"/>
          </a:xfrm>
        </p:grpSpPr>
        <p:pic>
          <p:nvPicPr>
            <p:cNvPr id="3" name="Picture 3" descr="G:\Image1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623" y="0"/>
              <a:ext cx="824894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ectangle 3"/>
            <p:cNvSpPr/>
            <p:nvPr/>
          </p:nvSpPr>
          <p:spPr>
            <a:xfrm rot="16200000">
              <a:off x="-2035418" y="2710135"/>
              <a:ext cx="4588435" cy="76944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endParaRPr lang="fr-FR" sz="4400" b="1" cap="none" spc="0" dirty="0">
                <a:ln w="13462">
                  <a:solidFill>
                    <a:schemeClr val="bg1"/>
                  </a:solidFill>
                  <a:prstDash val="solid"/>
                </a:ln>
                <a:blipFill>
                  <a:blip r:embed="rId3"/>
                  <a:stretch>
                    <a:fillRect/>
                  </a:stretch>
                </a:blipFill>
                <a:effectLst>
                  <a:outerShdw dist="38100" dir="2700000" algn="bl" rotWithShape="0">
                    <a:schemeClr val="accent5"/>
                  </a:outerShdw>
                </a:effectLst>
              </a:endParaRPr>
            </a:p>
          </p:txBody>
        </p:sp>
        <p:pic>
          <p:nvPicPr>
            <p:cNvPr id="5" name="Picture 2" descr="G:\Image2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5" y="6444043"/>
              <a:ext cx="12187085" cy="4258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Titre 1"/>
          <p:cNvSpPr txBox="1">
            <a:spLocks/>
          </p:cNvSpPr>
          <p:nvPr/>
        </p:nvSpPr>
        <p:spPr>
          <a:xfrm>
            <a:off x="764820" y="245097"/>
            <a:ext cx="9793201" cy="77809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fr-FR" sz="36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fr-FR" sz="36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ACTIVITES MAJEURES</a:t>
            </a:r>
            <a:endParaRPr lang="fr-FR" sz="36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944513" y="846605"/>
            <a:ext cx="11103553" cy="566426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dirty="0" smtClean="0"/>
              <a:t>Référencement </a:t>
            </a:r>
            <a:r>
              <a:rPr lang="fr-FR" dirty="0"/>
              <a:t>des jeunes filles et des jeunes garçons inscrits à la plateforme de l’ONJ vers les guichets appropriés à leurs </a:t>
            </a:r>
            <a:r>
              <a:rPr lang="fr-FR" dirty="0" smtClean="0"/>
              <a:t>besoins ;</a:t>
            </a:r>
          </a:p>
          <a:p>
            <a:pPr marL="0" indent="0">
              <a:buNone/>
            </a:pPr>
            <a:endParaRPr lang="fr-FR" sz="1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dirty="0"/>
              <a:t>Accompagnement à la réintégration socioéconomique des ex-combattants des Centres </a:t>
            </a:r>
            <a:r>
              <a:rPr lang="fr-FR" dirty="0" smtClean="0"/>
              <a:t>DDR ;</a:t>
            </a:r>
          </a:p>
          <a:p>
            <a:pPr marL="0" indent="0">
              <a:buNone/>
            </a:pPr>
            <a:endParaRPr lang="fr-FR" sz="7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dirty="0"/>
              <a:t>Accompagnement à la réinsertion sociale des jeunes filles et des jeunes garçons issus du milieu </a:t>
            </a:r>
            <a:r>
              <a:rPr lang="fr-FR" dirty="0" smtClean="0"/>
              <a:t>carcéral ;</a:t>
            </a:r>
          </a:p>
          <a:p>
            <a:pPr marL="0" indent="0">
              <a:buNone/>
            </a:pPr>
            <a:endParaRPr lang="fr-FR" sz="1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 Accompagnement </a:t>
            </a:r>
            <a:r>
              <a:rPr lang="fr-FR" dirty="0"/>
              <a:t>à l’insertion socio-économique des jeunes filles et des jeunes garçons en difficulté des milieux urbain et </a:t>
            </a:r>
            <a:r>
              <a:rPr lang="fr-FR" dirty="0" smtClean="0"/>
              <a:t>rural ;</a:t>
            </a:r>
          </a:p>
          <a:p>
            <a:pPr marL="0" indent="0">
              <a:buNone/>
            </a:pPr>
            <a:endParaRPr lang="fr-FR" sz="1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dirty="0"/>
              <a:t>Accompagnement financier des jeunes filles et garçons porteurs de projets y compris ceux de la </a:t>
            </a:r>
            <a:r>
              <a:rPr lang="fr-FR" dirty="0" smtClean="0"/>
              <a:t>diaspora ; </a:t>
            </a:r>
          </a:p>
        </p:txBody>
      </p:sp>
    </p:spTree>
    <p:extLst>
      <p:ext uri="{BB962C8B-B14F-4D97-AF65-F5344CB8AC3E}">
        <p14:creationId xmlns:p14="http://schemas.microsoft.com/office/powerpoint/2010/main" val="1171996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-125921" y="0"/>
            <a:ext cx="12317921" cy="6869924"/>
            <a:chOff x="-125921" y="0"/>
            <a:chExt cx="12317921" cy="6869924"/>
          </a:xfrm>
        </p:grpSpPr>
        <p:pic>
          <p:nvPicPr>
            <p:cNvPr id="3" name="Picture 3" descr="G:\Image1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623" y="0"/>
              <a:ext cx="824894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ectangle 3"/>
            <p:cNvSpPr/>
            <p:nvPr/>
          </p:nvSpPr>
          <p:spPr>
            <a:xfrm rot="16200000">
              <a:off x="-2035418" y="2710135"/>
              <a:ext cx="4588435" cy="76944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endParaRPr lang="fr-FR" sz="4400" b="1" cap="none" spc="0" dirty="0">
                <a:ln w="13462">
                  <a:solidFill>
                    <a:schemeClr val="bg1"/>
                  </a:solidFill>
                  <a:prstDash val="solid"/>
                </a:ln>
                <a:blipFill>
                  <a:blip r:embed="rId3"/>
                  <a:stretch>
                    <a:fillRect/>
                  </a:stretch>
                </a:blipFill>
                <a:effectLst>
                  <a:outerShdw dist="38100" dir="2700000" algn="bl" rotWithShape="0">
                    <a:schemeClr val="accent5"/>
                  </a:outerShdw>
                </a:effectLst>
              </a:endParaRPr>
            </a:p>
          </p:txBody>
        </p:sp>
        <p:pic>
          <p:nvPicPr>
            <p:cNvPr id="5" name="Picture 2" descr="G:\Image2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5" y="6444043"/>
              <a:ext cx="12187085" cy="4258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Titre 1"/>
          <p:cNvSpPr txBox="1">
            <a:spLocks/>
          </p:cNvSpPr>
          <p:nvPr/>
        </p:nvSpPr>
        <p:spPr>
          <a:xfrm>
            <a:off x="764820" y="245097"/>
            <a:ext cx="9793201" cy="77809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fr-FR" sz="36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fr-FR" sz="3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ACTIVITES </a:t>
            </a:r>
            <a:r>
              <a:rPr lang="fr-FR" sz="36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MAJEURES (suite)</a:t>
            </a:r>
            <a:endParaRPr lang="fr-FR" sz="36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820271" y="830623"/>
            <a:ext cx="11178690" cy="552304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fr-FR" sz="36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dirty="0"/>
              <a:t>Appui à la résilience socioéconomique des jeunes filles et des jeunes garçons vulnérables </a:t>
            </a:r>
            <a:r>
              <a:rPr lang="fr-FR" dirty="0" smtClean="0"/>
              <a:t>;</a:t>
            </a:r>
          </a:p>
          <a:p>
            <a:pPr marL="0" indent="0">
              <a:buNone/>
            </a:pPr>
            <a:endParaRPr lang="fr-FR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36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dirty="0"/>
              <a:t>Opérationnalisation du Programme Conjoint ONU-Gouvernement </a:t>
            </a:r>
            <a:r>
              <a:rPr lang="fr-FR" dirty="0" err="1"/>
              <a:t>Youth</a:t>
            </a:r>
            <a:r>
              <a:rPr lang="fr-FR" dirty="0"/>
              <a:t> </a:t>
            </a:r>
            <a:r>
              <a:rPr lang="fr-FR" dirty="0" err="1"/>
              <a:t>Connekt</a:t>
            </a:r>
            <a:r>
              <a:rPr lang="fr-FR" dirty="0"/>
              <a:t> </a:t>
            </a:r>
            <a:r>
              <a:rPr lang="fr-FR" dirty="0" err="1"/>
              <a:t>Cameroon</a:t>
            </a:r>
            <a:r>
              <a:rPr lang="fr-FR" b="1" dirty="0"/>
              <a:t> </a:t>
            </a:r>
            <a:r>
              <a:rPr lang="fr-FR" b="1" dirty="0" smtClean="0"/>
              <a:t>;</a:t>
            </a:r>
          </a:p>
          <a:p>
            <a:pPr marL="0" indent="0">
              <a:buNone/>
            </a:pPr>
            <a:endParaRPr lang="fr-FR" sz="20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36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dirty="0"/>
              <a:t>Formation des cadres moyens de jeunesse et d’animation</a:t>
            </a:r>
            <a:r>
              <a:rPr lang="fr-FR" b="1" dirty="0"/>
              <a:t> </a:t>
            </a:r>
            <a:r>
              <a:rPr lang="fr-FR" b="1" dirty="0" smtClean="0"/>
              <a:t>;</a:t>
            </a:r>
          </a:p>
          <a:p>
            <a:pPr marL="0" indent="0">
              <a:buNone/>
            </a:pPr>
            <a:endParaRPr lang="fr-FR" sz="20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36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dirty="0"/>
              <a:t>Immersion professionnelle des jeunes filles et des jeunes garçons </a:t>
            </a:r>
            <a:r>
              <a:rPr lang="fr-FR" dirty="0" smtClean="0"/>
              <a:t>;</a:t>
            </a:r>
          </a:p>
          <a:p>
            <a:pPr marL="0" indent="0">
              <a:buNone/>
            </a:pPr>
            <a:endParaRPr lang="fr-FR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36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dirty="0"/>
              <a:t>Installation des jeunes filles et des jeunes garçons formés dans les CMPJ</a:t>
            </a:r>
            <a:r>
              <a:rPr lang="fr-FR" dirty="0" smtClean="0"/>
              <a:t>.</a:t>
            </a:r>
            <a:endParaRPr lang="fr-FR" sz="36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94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-125921" y="-4"/>
            <a:ext cx="12317921" cy="6869924"/>
            <a:chOff x="-125921" y="0"/>
            <a:chExt cx="12317921" cy="6869924"/>
          </a:xfrm>
        </p:grpSpPr>
        <p:pic>
          <p:nvPicPr>
            <p:cNvPr id="3" name="Picture 3" descr="G:\Image1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623" y="0"/>
              <a:ext cx="824894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ectangle 3"/>
            <p:cNvSpPr/>
            <p:nvPr/>
          </p:nvSpPr>
          <p:spPr>
            <a:xfrm rot="16200000">
              <a:off x="-2035418" y="2710135"/>
              <a:ext cx="4588435" cy="76944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endParaRPr lang="fr-FR" sz="4400" b="1" cap="none" spc="0" dirty="0">
                <a:ln w="13462">
                  <a:solidFill>
                    <a:schemeClr val="bg1"/>
                  </a:solidFill>
                  <a:prstDash val="solid"/>
                </a:ln>
                <a:blipFill>
                  <a:blip r:embed="rId3"/>
                  <a:stretch>
                    <a:fillRect/>
                  </a:stretch>
                </a:blipFill>
                <a:effectLst>
                  <a:outerShdw dist="38100" dir="2700000" algn="bl" rotWithShape="0">
                    <a:schemeClr val="accent5"/>
                  </a:outerShdw>
                </a:effectLst>
              </a:endParaRPr>
            </a:p>
          </p:txBody>
        </p:sp>
        <p:pic>
          <p:nvPicPr>
            <p:cNvPr id="5" name="Picture 2" descr="G:\Image2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5" y="6444043"/>
              <a:ext cx="12187085" cy="4258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Titre 1"/>
          <p:cNvSpPr txBox="1">
            <a:spLocks/>
          </p:cNvSpPr>
          <p:nvPr/>
        </p:nvSpPr>
        <p:spPr>
          <a:xfrm>
            <a:off x="820271" y="286173"/>
            <a:ext cx="9106154" cy="77809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fr-FR" sz="32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r>
              <a:rPr lang="fr-FR" sz="32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fr-FR" sz="32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ACTEURS DE LA MISE EN ŒUVRE</a:t>
            </a:r>
            <a:endParaRPr lang="fr-FR" sz="24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941570" y="871717"/>
            <a:ext cx="10915151" cy="557232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fr-FR" b="1" dirty="0" smtClean="0"/>
              <a:t> Au </a:t>
            </a:r>
            <a:r>
              <a:rPr lang="fr-FR" b="1" dirty="0"/>
              <a:t>niveau central</a:t>
            </a:r>
            <a:r>
              <a:rPr lang="fr-FR" dirty="0"/>
              <a:t> </a:t>
            </a:r>
            <a:r>
              <a:rPr lang="fr-FR" dirty="0" smtClean="0"/>
              <a:t>:</a:t>
            </a:r>
          </a:p>
          <a:p>
            <a:r>
              <a:rPr lang="fr-FR" dirty="0" smtClean="0"/>
              <a:t>L’Inspection Générale des Programmes et Méthodes d’Enseignement (IGPMEF) </a:t>
            </a:r>
          </a:p>
          <a:p>
            <a:r>
              <a:rPr lang="fr-FR" dirty="0" smtClean="0"/>
              <a:t>les </a:t>
            </a:r>
            <a:r>
              <a:rPr lang="fr-FR" dirty="0"/>
              <a:t>Directions techniques (DPEJ et DISJEV);</a:t>
            </a:r>
          </a:p>
          <a:p>
            <a:r>
              <a:rPr lang="fr-FR" dirty="0" smtClean="0"/>
              <a:t>les </a:t>
            </a:r>
            <a:r>
              <a:rPr lang="fr-FR" dirty="0"/>
              <a:t>Programmes et projets </a:t>
            </a:r>
            <a:r>
              <a:rPr lang="fr-FR" dirty="0" smtClean="0"/>
              <a:t>d’insertion (PAJER-U </a:t>
            </a:r>
            <a:r>
              <a:rPr lang="fr-FR" dirty="0"/>
              <a:t>; PIFMAS ; </a:t>
            </a:r>
            <a:r>
              <a:rPr lang="fr-FR" dirty="0" smtClean="0"/>
              <a:t>PARIJEDI ; </a:t>
            </a:r>
            <a:r>
              <a:rPr lang="fr-FR" dirty="0" smtClean="0"/>
              <a:t>O.N.J; </a:t>
            </a:r>
            <a:r>
              <a:rPr lang="fr-FR" dirty="0"/>
              <a:t>YOUTH </a:t>
            </a:r>
            <a:r>
              <a:rPr lang="fr-FR" dirty="0"/>
              <a:t>CONNEKT </a:t>
            </a:r>
            <a:r>
              <a:rPr lang="fr-FR" dirty="0" smtClean="0"/>
              <a:t>CAMEROON ; PARSE ; PPEJ ; </a:t>
            </a:r>
            <a:r>
              <a:rPr lang="fr-FR" dirty="0"/>
              <a:t>FOGAJEUNE) ; </a:t>
            </a:r>
            <a:endParaRPr lang="fr-FR" dirty="0" smtClean="0"/>
          </a:p>
          <a:p>
            <a:pPr marL="0" indent="0">
              <a:buNone/>
            </a:pPr>
            <a:endParaRPr lang="fr-FR" sz="9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b="1" dirty="0" smtClean="0"/>
              <a:t> Au </a:t>
            </a:r>
            <a:r>
              <a:rPr lang="fr-FR" b="1" dirty="0"/>
              <a:t>niveau déconcentré et au niveau local</a:t>
            </a:r>
            <a:r>
              <a:rPr lang="fr-FR" dirty="0"/>
              <a:t> :</a:t>
            </a:r>
          </a:p>
          <a:p>
            <a:r>
              <a:rPr lang="fr-FR" dirty="0"/>
              <a:t>l</a:t>
            </a:r>
            <a:r>
              <a:rPr lang="fr-FR" dirty="0" smtClean="0"/>
              <a:t>es Délégations Régionales de Jeunesse et Education Civique (DRJEC) ;</a:t>
            </a:r>
            <a:endParaRPr lang="fr-FR" dirty="0" smtClean="0"/>
          </a:p>
          <a:p>
            <a:r>
              <a:rPr lang="fr-FR" dirty="0" smtClean="0"/>
              <a:t>les </a:t>
            </a:r>
            <a:r>
              <a:rPr lang="fr-FR" dirty="0"/>
              <a:t>Centres Multifonctionnels de Promotion des Jeunes (CMPJ) ;</a:t>
            </a:r>
          </a:p>
          <a:p>
            <a:r>
              <a:rPr lang="fr-FR" dirty="0" smtClean="0"/>
              <a:t>le </a:t>
            </a:r>
            <a:r>
              <a:rPr lang="fr-FR" dirty="0"/>
              <a:t>Centre National de Jeunesse et des Sports (CENAJES) de Kribi;</a:t>
            </a:r>
          </a:p>
          <a:p>
            <a:r>
              <a:rPr lang="fr-FR" dirty="0" smtClean="0"/>
              <a:t>les </a:t>
            </a:r>
            <a:r>
              <a:rPr lang="fr-FR" dirty="0"/>
              <a:t>Collectivités Territoriales Décentralisées (CTD</a:t>
            </a:r>
            <a:r>
              <a:rPr lang="fr-FR" dirty="0" smtClean="0"/>
              <a:t>).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5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-125921" y="-4"/>
            <a:ext cx="12317921" cy="6869924"/>
            <a:chOff x="-125921" y="0"/>
            <a:chExt cx="12317921" cy="6869924"/>
          </a:xfrm>
        </p:grpSpPr>
        <p:pic>
          <p:nvPicPr>
            <p:cNvPr id="3" name="Picture 3" descr="G:\Image1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623" y="0"/>
              <a:ext cx="824894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ectangle 3"/>
            <p:cNvSpPr/>
            <p:nvPr/>
          </p:nvSpPr>
          <p:spPr>
            <a:xfrm rot="16200000">
              <a:off x="-2035418" y="2710135"/>
              <a:ext cx="4588435" cy="76944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endParaRPr lang="fr-FR" sz="4400" b="1" cap="none" spc="0" dirty="0">
                <a:ln w="13462">
                  <a:solidFill>
                    <a:schemeClr val="bg1"/>
                  </a:solidFill>
                  <a:prstDash val="solid"/>
                </a:ln>
                <a:blipFill>
                  <a:blip r:embed="rId3"/>
                  <a:stretch>
                    <a:fillRect/>
                  </a:stretch>
                </a:blipFill>
                <a:effectLst>
                  <a:outerShdw dist="38100" dir="2700000" algn="bl" rotWithShape="0">
                    <a:schemeClr val="accent5"/>
                  </a:outerShdw>
                </a:effectLst>
              </a:endParaRPr>
            </a:p>
          </p:txBody>
        </p:sp>
        <p:pic>
          <p:nvPicPr>
            <p:cNvPr id="5" name="Picture 2" descr="G:\Image2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5" y="6444043"/>
              <a:ext cx="12187085" cy="4258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Titre 1"/>
          <p:cNvSpPr txBox="1">
            <a:spLocks/>
          </p:cNvSpPr>
          <p:nvPr/>
        </p:nvSpPr>
        <p:spPr>
          <a:xfrm>
            <a:off x="915837" y="274320"/>
            <a:ext cx="10827097" cy="812800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fr-FR" sz="36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fr-FR" sz="36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PERSPECTIVES ET PRIORITÉS STRATÉGIQUES</a:t>
            </a:r>
            <a:endParaRPr lang="fr-FR" sz="36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915837" y="1176807"/>
            <a:ext cx="10981523" cy="483791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fr-F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fr-FR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ntensifier </a:t>
            </a:r>
            <a:r>
              <a:rPr lang="fr-F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les actions en faveur de l’insertion sociale et économique des </a:t>
            </a:r>
            <a:r>
              <a:rPr lang="fr-FR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jeunes </a:t>
            </a:r>
            <a:r>
              <a:rPr lang="fr-FR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marL="0" indent="0">
              <a:lnSpc>
                <a:spcPct val="100000"/>
              </a:lnSpc>
              <a:buNone/>
            </a:pPr>
            <a:endParaRPr lang="fr-FR" sz="3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0000"/>
              </a:lnSpc>
            </a:pPr>
            <a:r>
              <a:rPr lang="fr-F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</a:t>
            </a:r>
            <a:r>
              <a:rPr lang="fr-FR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évelopper </a:t>
            </a:r>
            <a:r>
              <a:rPr lang="fr-F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 stratégies pour atteindre le maximum de jeunes en quête d’emploi ou d’auto-emploi </a:t>
            </a:r>
            <a:r>
              <a:rPr lang="en-US" sz="4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  <a:endParaRPr lang="fr-FR" sz="4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fr-FR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Former </a:t>
            </a:r>
            <a:r>
              <a:rPr lang="fr-F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 </a:t>
            </a:r>
            <a:r>
              <a:rPr lang="fr-FR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accompagner les jeunes</a:t>
            </a:r>
            <a:r>
              <a:rPr lang="en-US" sz="4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fr-FR" sz="4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2956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2"/>
          <p:cNvGrpSpPr/>
          <p:nvPr/>
        </p:nvGrpSpPr>
        <p:grpSpPr>
          <a:xfrm>
            <a:off x="-125921" y="-4"/>
            <a:ext cx="12317921" cy="6869924"/>
            <a:chOff x="-125921" y="0"/>
            <a:chExt cx="12317921" cy="6869924"/>
          </a:xfrm>
        </p:grpSpPr>
        <p:pic>
          <p:nvPicPr>
            <p:cNvPr id="4" name="Picture 3" descr="G:\Image1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623" y="0"/>
              <a:ext cx="824894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Rectangle 4"/>
            <p:cNvSpPr/>
            <p:nvPr/>
          </p:nvSpPr>
          <p:spPr>
            <a:xfrm rot="16200000">
              <a:off x="-2035418" y="2710135"/>
              <a:ext cx="4588435" cy="76944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endParaRPr lang="fr-FR" sz="4400" b="1" cap="none" spc="0" dirty="0">
                <a:ln w="13462">
                  <a:solidFill>
                    <a:schemeClr val="bg1"/>
                  </a:solidFill>
                  <a:prstDash val="solid"/>
                </a:ln>
                <a:blipFill>
                  <a:blip r:embed="rId3"/>
                  <a:stretch>
                    <a:fillRect/>
                  </a:stretch>
                </a:blipFill>
                <a:effectLst>
                  <a:outerShdw dist="38100" dir="2700000" algn="bl" rotWithShape="0">
                    <a:schemeClr val="accent5"/>
                  </a:outerShdw>
                </a:effectLst>
              </a:endParaRPr>
            </a:p>
          </p:txBody>
        </p:sp>
        <p:pic>
          <p:nvPicPr>
            <p:cNvPr id="6" name="Picture 2" descr="G:\Image2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5" y="6444043"/>
              <a:ext cx="12187085" cy="4258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" name="Rectangle 6"/>
          <p:cNvSpPr/>
          <p:nvPr/>
        </p:nvSpPr>
        <p:spPr>
          <a:xfrm>
            <a:off x="1273735" y="2160189"/>
            <a:ext cx="9272345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6600" b="1" cap="none" spc="0" dirty="0">
                <a:ln w="13462">
                  <a:solidFill>
                    <a:schemeClr val="bg1"/>
                  </a:solidFill>
                  <a:prstDash val="solid"/>
                </a:ln>
                <a:blipFill>
                  <a:blip r:embed="rId3"/>
                  <a:stretch>
                    <a:fillRect/>
                  </a:stretch>
                </a:blipFill>
                <a:effectLst>
                  <a:outerShdw dist="38100" dir="2700000" algn="bl" rotWithShape="0">
                    <a:schemeClr val="accent5"/>
                  </a:outerShdw>
                </a:effectLst>
              </a:rPr>
              <a:t>MERCI </a:t>
            </a:r>
            <a:r>
              <a:rPr lang="fr-FR" sz="66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blipFill>
                  <a:blip r:embed="rId3"/>
                  <a:stretch>
                    <a:fillRect/>
                  </a:stretch>
                </a:blipFill>
                <a:effectLst>
                  <a:outerShdw dist="38100" dir="2700000" algn="bl" rotWithShape="0">
                    <a:schemeClr val="accent5"/>
                  </a:outerShdw>
                </a:effectLst>
              </a:rPr>
              <a:t>DE </a:t>
            </a:r>
            <a:r>
              <a:rPr lang="fr-FR" sz="6600" b="1" cap="none" spc="0" dirty="0">
                <a:ln w="13462">
                  <a:solidFill>
                    <a:schemeClr val="bg1"/>
                  </a:solidFill>
                  <a:prstDash val="solid"/>
                </a:ln>
                <a:blipFill>
                  <a:blip r:embed="rId3"/>
                  <a:stretch>
                    <a:fillRect/>
                  </a:stretch>
                </a:blipFill>
                <a:effectLst>
                  <a:outerShdw dist="38100" dir="2700000" algn="bl" rotWithShape="0">
                    <a:schemeClr val="accent5"/>
                  </a:outerShdw>
                </a:effectLst>
              </a:rPr>
              <a:t>VOTRE </a:t>
            </a:r>
            <a:r>
              <a:rPr lang="fr-FR" sz="66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blipFill>
                  <a:blip r:embed="rId3"/>
                  <a:stretch>
                    <a:fillRect/>
                  </a:stretch>
                </a:blipFill>
                <a:effectLst>
                  <a:outerShdw dist="38100" dir="2700000" algn="bl" rotWithShape="0">
                    <a:schemeClr val="accent5"/>
                  </a:outerShdw>
                </a:effectLst>
              </a:rPr>
              <a:t>BIEN AIMABLE </a:t>
            </a:r>
            <a:r>
              <a:rPr lang="fr-FR" sz="6600" b="1" cap="none" spc="0" dirty="0">
                <a:ln w="13462">
                  <a:solidFill>
                    <a:schemeClr val="bg1"/>
                  </a:solidFill>
                  <a:prstDash val="solid"/>
                </a:ln>
                <a:blipFill>
                  <a:blip r:embed="rId3"/>
                  <a:stretch>
                    <a:fillRect/>
                  </a:stretch>
                </a:blipFill>
                <a:effectLst>
                  <a:outerShdw dist="38100" dir="2700000" algn="bl" rotWithShape="0">
                    <a:schemeClr val="accent5"/>
                  </a:outerShdw>
                </a:effectLst>
              </a:rPr>
              <a:t>ATTENTION</a:t>
            </a:r>
          </a:p>
        </p:txBody>
      </p:sp>
    </p:spTree>
    <p:extLst>
      <p:ext uri="{BB962C8B-B14F-4D97-AF65-F5344CB8AC3E}">
        <p14:creationId xmlns:p14="http://schemas.microsoft.com/office/powerpoint/2010/main" val="80396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1192</TotalTime>
  <Words>513</Words>
  <Application>Microsoft Office PowerPoint</Application>
  <PresentationFormat>Grand écran</PresentationFormat>
  <Paragraphs>91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Tahoma</vt:lpstr>
      <vt:lpstr>Times New Roman</vt:lpstr>
      <vt:lpstr>Tw Cen MT</vt:lpstr>
      <vt:lpstr>Tw Cen MT Condensed Extra Bold</vt:lpstr>
      <vt:lpstr>Wingdings</vt:lpstr>
      <vt:lpstr>Thème Office</vt:lpstr>
      <vt:lpstr>Conférences des Services Centraux, Déconcentrés, Rattachés et Sous tutelle du MINJEC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Elitebook</dc:creator>
  <cp:lastModifiedBy>Elitebook</cp:lastModifiedBy>
  <cp:revision>18</cp:revision>
  <dcterms:created xsi:type="dcterms:W3CDTF">2026-01-07T13:15:56Z</dcterms:created>
  <dcterms:modified xsi:type="dcterms:W3CDTF">2026-01-12T04:16:20Z</dcterms:modified>
</cp:coreProperties>
</file>