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77" r:id="rId5"/>
    <p:sldId id="273" r:id="rId6"/>
    <p:sldId id="269" r:id="rId7"/>
    <p:sldId id="274" r:id="rId8"/>
    <p:sldId id="275" r:id="rId9"/>
    <p:sldId id="276" r:id="rId10"/>
    <p:sldId id="261" r:id="rId11"/>
    <p:sldId id="267" r:id="rId12"/>
    <p:sldId id="262" r:id="rId13"/>
    <p:sldId id="265" r:id="rId14"/>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69" d="100"/>
          <a:sy n="69" d="100"/>
        </p:scale>
        <p:origin x="1416" y="9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5BCAD085-E8A6-8845-BD4E-CB4CCA059FC4}" type="datetimeFigureOut">
              <a:rPr lang="en-US" smtClean="0"/>
              <a:t>1/14/2026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‹N°›</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1/14/2026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‹N°›</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1/14/2026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‹N°›</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1/14/2026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‹N°›</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1/14/2026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‹N°›</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5BCAD085-E8A6-8845-BD4E-CB4CCA059FC4}" type="datetimeFigureOut">
              <a:rPr lang="en-US" smtClean="0"/>
              <a:t>1/14/2026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‹N°›</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5BCAD085-E8A6-8845-BD4E-CB4CCA059FC4}" type="datetimeFigureOut">
              <a:rPr lang="en-US" smtClean="0"/>
              <a:t>1/14/2026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‹N°›</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5BCAD085-E8A6-8845-BD4E-CB4CCA059FC4}" type="datetimeFigureOut">
              <a:rPr lang="en-US" smtClean="0"/>
              <a:t>1/14/2026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‹N°›</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1/14/2026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‹N°›</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1/14/2026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‹N°›</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1/14/2026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‹N°›</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1/14/2026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‹N°›</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panose="020B0604020202020204"/>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panose="020B0604020202020204"/>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panose="020B0604020202020204"/>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panose="020B0604020202020204"/>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panose="020B0604020202020204"/>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panose="020B0604020202020204"/>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panose="020B0604020202020204"/>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panose="020B0604020202020204"/>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panose="020B0604020202020204"/>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841500" y="4435475"/>
            <a:ext cx="6400800" cy="1752600"/>
          </a:xfrm>
        </p:spPr>
        <p:txBody>
          <a:bodyPr>
            <a:normAutofit fontScale="55000" lnSpcReduction="20000"/>
          </a:bodyPr>
          <a:lstStyle/>
          <a:p>
            <a:r>
              <a:rPr lang="fr-FR" dirty="0"/>
              <a:t>Forum National de la Jeunesse 2026 – Jour 1 (26 janvier 2026)</a:t>
            </a:r>
          </a:p>
          <a:p>
            <a:r>
              <a:rPr lang="fr-FR" dirty="0"/>
              <a:t>Conférences des Services Centraux, Déconcentrés, Rattachés et Sous tutelle du MINJEC</a:t>
            </a:r>
          </a:p>
          <a:p>
            <a:endParaRPr lang="fr-FR" dirty="0"/>
          </a:p>
          <a:p>
            <a:r>
              <a:rPr lang="fr-FR" dirty="0"/>
              <a:t>[CENTRE NATIONAL D’EDUCATION POPULAIRE ET CIVIQUE (CNEPCI)]</a:t>
            </a:r>
          </a:p>
        </p:txBody>
      </p:sp>
      <p:pic>
        <p:nvPicPr>
          <p:cNvPr id="4" name="Image 3">
            <a:extLst>
              <a:ext uri="{FF2B5EF4-FFF2-40B4-BE49-F238E27FC236}">
                <a16:creationId xmlns:a16="http://schemas.microsoft.com/office/drawing/2014/main" id="{5E319358-8ED0-B5CE-DB60-81E088E4A193}"/>
              </a:ext>
            </a:extLst>
          </p:cNvPr>
          <p:cNvPicPr>
            <a:picLocks noChangeAspect="1"/>
          </p:cNvPicPr>
          <p:nvPr/>
        </p:nvPicPr>
        <p:blipFill>
          <a:blip r:embed="rId2"/>
          <a:stretch>
            <a:fillRect/>
          </a:stretch>
        </p:blipFill>
        <p:spPr>
          <a:xfrm>
            <a:off x="4024032" y="2205138"/>
            <a:ext cx="1472453" cy="1384106"/>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fr-FR"/>
              <a:t>5. Défis et contraintes opérationnels</a:t>
            </a:r>
          </a:p>
        </p:txBody>
      </p:sp>
      <p:sp>
        <p:nvSpPr>
          <p:cNvPr id="3" name="Content Placeholder 2"/>
          <p:cNvSpPr>
            <a:spLocks noGrp="1"/>
          </p:cNvSpPr>
          <p:nvPr>
            <p:ph idx="1"/>
          </p:nvPr>
        </p:nvSpPr>
        <p:spPr/>
        <p:txBody>
          <a:bodyPr>
            <a:normAutofit fontScale="92500" lnSpcReduction="10000"/>
          </a:bodyPr>
          <a:lstStyle/>
          <a:p>
            <a:r>
              <a:rPr lang="fr-FR" dirty="0"/>
              <a:t>Défis institutionnels ou liés à la coordination</a:t>
            </a:r>
          </a:p>
          <a:p>
            <a:pPr lvl="1"/>
            <a:r>
              <a:rPr lang="fr-FR" dirty="0"/>
              <a:t>Techniques (digitalisation des processus, Standardisation des curricula, mesurer l'impact réel des formations à moyen et long terme).</a:t>
            </a:r>
          </a:p>
          <a:p>
            <a:pPr lvl="1"/>
            <a:r>
              <a:rPr lang="fr-FR" dirty="0"/>
              <a:t>Contraintes en matière de capacité (Ressources Humaines )</a:t>
            </a:r>
          </a:p>
          <a:p>
            <a:pPr lvl="1"/>
            <a:r>
              <a:rPr lang="fr-FR" dirty="0"/>
              <a:t>Financiers  (Dépendance au Budget de l'État, Faible mobilisation de ressources propres, Accès limité aux financements internationaux) </a:t>
            </a:r>
          </a:p>
          <a:p>
            <a:pPr lvl="1"/>
            <a:r>
              <a:rPr lang="fr-FR" dirty="0"/>
              <a:t>Contraintes logistiques (Équipement informatique et technique, Mobilité et Matériel roulant)</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fr-FR" sz="3200" dirty="0"/>
              <a:t>6. Opportunités pour surmonter les défis et les contraintes</a:t>
            </a:r>
          </a:p>
        </p:txBody>
      </p:sp>
      <p:graphicFrame>
        <p:nvGraphicFramePr>
          <p:cNvPr id="6" name="Espace réservé du contenu 5">
            <a:extLst>
              <a:ext uri="{FF2B5EF4-FFF2-40B4-BE49-F238E27FC236}">
                <a16:creationId xmlns:a16="http://schemas.microsoft.com/office/drawing/2014/main" id="{B0F0A4DF-747F-400B-65FC-FA71933DBAC7}"/>
              </a:ext>
            </a:extLst>
          </p:cNvPr>
          <p:cNvGraphicFramePr>
            <a:graphicFrameLocks noGrp="1"/>
          </p:cNvGraphicFramePr>
          <p:nvPr>
            <p:ph idx="1"/>
            <p:extLst>
              <p:ext uri="{D42A27DB-BD31-4B8C-83A1-F6EECF244321}">
                <p14:modId xmlns:p14="http://schemas.microsoft.com/office/powerpoint/2010/main" val="1037236042"/>
              </p:ext>
            </p:extLst>
          </p:nvPr>
        </p:nvGraphicFramePr>
        <p:xfrm>
          <a:off x="204538" y="1549262"/>
          <a:ext cx="8759354" cy="5106170"/>
        </p:xfrm>
        <a:graphic>
          <a:graphicData uri="http://schemas.openxmlformats.org/drawingml/2006/table">
            <a:tbl>
              <a:tblPr firstRow="1" firstCol="1" bandRow="1">
                <a:tableStyleId>{5C22544A-7EE6-4342-B048-85BDC9FD1C3A}</a:tableStyleId>
              </a:tblPr>
              <a:tblGrid>
                <a:gridCol w="3029817">
                  <a:extLst>
                    <a:ext uri="{9D8B030D-6E8A-4147-A177-3AD203B41FA5}">
                      <a16:colId xmlns:a16="http://schemas.microsoft.com/office/drawing/2014/main" val="1120335229"/>
                    </a:ext>
                  </a:extLst>
                </a:gridCol>
                <a:gridCol w="5729537">
                  <a:extLst>
                    <a:ext uri="{9D8B030D-6E8A-4147-A177-3AD203B41FA5}">
                      <a16:colId xmlns:a16="http://schemas.microsoft.com/office/drawing/2014/main" val="126672677"/>
                    </a:ext>
                  </a:extLst>
                </a:gridCol>
              </a:tblGrid>
              <a:tr h="290816">
                <a:tc>
                  <a:txBody>
                    <a:bodyPr/>
                    <a:lstStyle/>
                    <a:p>
                      <a:pPr>
                        <a:lnSpc>
                          <a:spcPct val="115000"/>
                        </a:lnSpc>
                        <a:spcAft>
                          <a:spcPts val="1000"/>
                        </a:spcAft>
                        <a:buNone/>
                      </a:pPr>
                      <a:r>
                        <a:rPr lang="en-CM" sz="1400">
                          <a:effectLst/>
                        </a:rPr>
                        <a:t>Type d'Opportunité</a:t>
                      </a:r>
                      <a:endParaRPr lang="en-CM" sz="1400">
                        <a:effectLst/>
                        <a:latin typeface="Calibri" panose="020F0502020204030204" pitchFamily="34" charset="0"/>
                        <a:ea typeface="Calibri" panose="020F0502020204030204" pitchFamily="34" charset="0"/>
                        <a:cs typeface="Times New Roman" panose="02020603050405020304" pitchFamily="18" charset="0"/>
                      </a:endParaRPr>
                    </a:p>
                  </a:txBody>
                  <a:tcPr marL="99557" marR="99557" marT="66371" marB="66371" anchor="ctr"/>
                </a:tc>
                <a:tc>
                  <a:txBody>
                    <a:bodyPr/>
                    <a:lstStyle/>
                    <a:p>
                      <a:pPr>
                        <a:lnSpc>
                          <a:spcPct val="115000"/>
                        </a:lnSpc>
                        <a:spcAft>
                          <a:spcPts val="1000"/>
                        </a:spcAft>
                        <a:buNone/>
                      </a:pPr>
                      <a:r>
                        <a:rPr lang="en-CM" sz="1400">
                          <a:effectLst/>
                        </a:rPr>
                        <a:t>Leviers &amp; Facteurs Favorables</a:t>
                      </a:r>
                      <a:endParaRPr lang="en-CM" sz="1400">
                        <a:effectLst/>
                        <a:latin typeface="Calibri" panose="020F0502020204030204" pitchFamily="34" charset="0"/>
                        <a:ea typeface="Calibri" panose="020F0502020204030204" pitchFamily="34" charset="0"/>
                        <a:cs typeface="Times New Roman" panose="02020603050405020304" pitchFamily="18" charset="0"/>
                      </a:endParaRPr>
                    </a:p>
                  </a:txBody>
                  <a:tcPr marL="99557" marR="99557" marT="66371" marB="66371" anchor="ctr"/>
                </a:tc>
                <a:extLst>
                  <a:ext uri="{0D108BD9-81ED-4DB2-BD59-A6C34878D82A}">
                    <a16:rowId xmlns:a16="http://schemas.microsoft.com/office/drawing/2014/main" val="2863910184"/>
                  </a:ext>
                </a:extLst>
              </a:tr>
              <a:tr h="626655">
                <a:tc>
                  <a:txBody>
                    <a:bodyPr/>
                    <a:lstStyle/>
                    <a:p>
                      <a:pPr>
                        <a:lnSpc>
                          <a:spcPct val="115000"/>
                        </a:lnSpc>
                        <a:spcAft>
                          <a:spcPts val="1000"/>
                        </a:spcAft>
                        <a:buNone/>
                      </a:pPr>
                      <a:r>
                        <a:rPr lang="en-CM" sz="1400">
                          <a:effectLst/>
                        </a:rPr>
                        <a:t>1. TECHNIQUE</a:t>
                      </a:r>
                    </a:p>
                    <a:p>
                      <a:pPr>
                        <a:lnSpc>
                          <a:spcPct val="115000"/>
                        </a:lnSpc>
                        <a:spcAft>
                          <a:spcPts val="1000"/>
                        </a:spcAft>
                        <a:buNone/>
                      </a:pPr>
                      <a:r>
                        <a:rPr lang="en-CM" sz="1400">
                          <a:effectLst/>
                        </a:rPr>
                        <a:t>(Savoir-faire &amp; Méthodes)</a:t>
                      </a:r>
                      <a:endParaRPr lang="en-CM" sz="1400">
                        <a:effectLst/>
                        <a:latin typeface="Calibri" panose="020F0502020204030204" pitchFamily="34" charset="0"/>
                        <a:ea typeface="Calibri" panose="020F0502020204030204" pitchFamily="34" charset="0"/>
                        <a:cs typeface="Times New Roman" panose="02020603050405020304" pitchFamily="18" charset="0"/>
                      </a:endParaRPr>
                    </a:p>
                  </a:txBody>
                  <a:tcPr marL="99557" marR="99557" marT="66371" marB="66371" anchor="ctr"/>
                </a:tc>
                <a:tc>
                  <a:txBody>
                    <a:bodyPr/>
                    <a:lstStyle/>
                    <a:p>
                      <a:pPr>
                        <a:lnSpc>
                          <a:spcPct val="115000"/>
                        </a:lnSpc>
                        <a:spcAft>
                          <a:spcPts val="1000"/>
                        </a:spcAft>
                        <a:buNone/>
                      </a:pPr>
                      <a:r>
                        <a:rPr lang="fr-FR" sz="1400" dirty="0">
                          <a:effectLst/>
                        </a:rPr>
                        <a:t>Demande de compétence : L'accent présidentiel sur la compétence et l'économie numérique.</a:t>
                      </a:r>
                      <a:endParaRPr lang="en-CM"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99557" marR="99557" marT="66371" marB="66371" anchor="ctr"/>
                </a:tc>
                <a:extLst>
                  <a:ext uri="{0D108BD9-81ED-4DB2-BD59-A6C34878D82A}">
                    <a16:rowId xmlns:a16="http://schemas.microsoft.com/office/drawing/2014/main" val="3653275219"/>
                  </a:ext>
                </a:extLst>
              </a:tr>
              <a:tr h="905193">
                <a:tc>
                  <a:txBody>
                    <a:bodyPr/>
                    <a:lstStyle/>
                    <a:p>
                      <a:pPr>
                        <a:lnSpc>
                          <a:spcPct val="115000"/>
                        </a:lnSpc>
                        <a:spcAft>
                          <a:spcPts val="1000"/>
                        </a:spcAft>
                        <a:buNone/>
                      </a:pPr>
                      <a:r>
                        <a:rPr lang="en-CM" sz="1400">
                          <a:effectLst/>
                        </a:rPr>
                        <a:t>2. CAPACITÉ</a:t>
                      </a:r>
                    </a:p>
                    <a:p>
                      <a:pPr>
                        <a:lnSpc>
                          <a:spcPct val="115000"/>
                        </a:lnSpc>
                        <a:spcAft>
                          <a:spcPts val="1000"/>
                        </a:spcAft>
                        <a:buNone/>
                      </a:pPr>
                      <a:r>
                        <a:rPr lang="en-CM" sz="1400">
                          <a:effectLst/>
                        </a:rPr>
                        <a:t>(Ressources Humaines &amp; Déploiement)</a:t>
                      </a:r>
                      <a:endParaRPr lang="en-CM" sz="1400">
                        <a:effectLst/>
                        <a:latin typeface="Calibri" panose="020F0502020204030204" pitchFamily="34" charset="0"/>
                        <a:ea typeface="Calibri" panose="020F0502020204030204" pitchFamily="34" charset="0"/>
                        <a:cs typeface="Times New Roman" panose="02020603050405020304" pitchFamily="18" charset="0"/>
                      </a:endParaRPr>
                    </a:p>
                  </a:txBody>
                  <a:tcPr marL="99557" marR="99557" marT="66371" marB="66371" anchor="ctr"/>
                </a:tc>
                <a:tc>
                  <a:txBody>
                    <a:bodyPr/>
                    <a:lstStyle/>
                    <a:p>
                      <a:pPr>
                        <a:lnSpc>
                          <a:spcPct val="115000"/>
                        </a:lnSpc>
                        <a:spcAft>
                          <a:spcPts val="1000"/>
                        </a:spcAft>
                        <a:buNone/>
                      </a:pPr>
                      <a:r>
                        <a:rPr lang="fr-FR" sz="1400">
                          <a:effectLst/>
                        </a:rPr>
                        <a:t>Bassin de main-d'œuvre : Disponibilité de jeunes diplômés et de retraités expérimentés.</a:t>
                      </a:r>
                      <a:endParaRPr lang="en-CM" sz="1400">
                        <a:effectLst/>
                      </a:endParaRPr>
                    </a:p>
                    <a:p>
                      <a:pPr>
                        <a:lnSpc>
                          <a:spcPct val="115000"/>
                        </a:lnSpc>
                        <a:spcAft>
                          <a:spcPts val="1000"/>
                        </a:spcAft>
                        <a:buNone/>
                      </a:pPr>
                      <a:r>
                        <a:rPr lang="fr-FR" sz="1400">
                          <a:effectLst/>
                        </a:rPr>
                        <a:t>Réseaux existants : Tissu associatif dense (CNJC, associations locales).</a:t>
                      </a:r>
                      <a:endParaRPr lang="en-CM" sz="1400">
                        <a:effectLst/>
                        <a:latin typeface="Calibri" panose="020F0502020204030204" pitchFamily="34" charset="0"/>
                        <a:ea typeface="Calibri" panose="020F0502020204030204" pitchFamily="34" charset="0"/>
                        <a:cs typeface="Times New Roman" panose="02020603050405020304" pitchFamily="18" charset="0"/>
                      </a:endParaRPr>
                    </a:p>
                  </a:txBody>
                  <a:tcPr marL="99557" marR="99557" marT="66371" marB="66371" anchor="ctr"/>
                </a:tc>
                <a:extLst>
                  <a:ext uri="{0D108BD9-81ED-4DB2-BD59-A6C34878D82A}">
                    <a16:rowId xmlns:a16="http://schemas.microsoft.com/office/drawing/2014/main" val="2077285355"/>
                  </a:ext>
                </a:extLst>
              </a:tr>
              <a:tr h="1351650">
                <a:tc>
                  <a:txBody>
                    <a:bodyPr/>
                    <a:lstStyle/>
                    <a:p>
                      <a:pPr>
                        <a:lnSpc>
                          <a:spcPct val="115000"/>
                        </a:lnSpc>
                        <a:spcAft>
                          <a:spcPts val="1000"/>
                        </a:spcAft>
                        <a:buNone/>
                      </a:pPr>
                      <a:r>
                        <a:rPr lang="en-CM" sz="1400">
                          <a:effectLst/>
                        </a:rPr>
                        <a:t>3. FINANCIÈRE</a:t>
                      </a:r>
                    </a:p>
                    <a:p>
                      <a:pPr>
                        <a:lnSpc>
                          <a:spcPct val="115000"/>
                        </a:lnSpc>
                        <a:spcAft>
                          <a:spcPts val="1000"/>
                        </a:spcAft>
                        <a:buNone/>
                      </a:pPr>
                      <a:r>
                        <a:rPr lang="en-CM" sz="1400">
                          <a:effectLst/>
                        </a:rPr>
                        <a:t>(Ressources &amp; Budget)</a:t>
                      </a:r>
                      <a:endParaRPr lang="en-CM" sz="1400">
                        <a:effectLst/>
                        <a:latin typeface="Calibri" panose="020F0502020204030204" pitchFamily="34" charset="0"/>
                        <a:ea typeface="Calibri" panose="020F0502020204030204" pitchFamily="34" charset="0"/>
                        <a:cs typeface="Times New Roman" panose="02020603050405020304" pitchFamily="18" charset="0"/>
                      </a:endParaRPr>
                    </a:p>
                  </a:txBody>
                  <a:tcPr marL="99557" marR="99557" marT="66371" marB="66371" anchor="ctr"/>
                </a:tc>
                <a:tc>
                  <a:txBody>
                    <a:bodyPr/>
                    <a:lstStyle/>
                    <a:p>
                      <a:pPr>
                        <a:lnSpc>
                          <a:spcPct val="115000"/>
                        </a:lnSpc>
                        <a:spcAft>
                          <a:spcPts val="1000"/>
                        </a:spcAft>
                        <a:buNone/>
                      </a:pPr>
                      <a:r>
                        <a:rPr lang="fr-FR" sz="1400" dirty="0">
                          <a:effectLst/>
                        </a:rPr>
                        <a:t>Provision Budgétaire 2026 : Les 50 milliards de FCFA annoncés pour l'emploi jeune.</a:t>
                      </a:r>
                      <a:endParaRPr lang="en-CM" sz="1400" dirty="0">
                        <a:effectLst/>
                      </a:endParaRPr>
                    </a:p>
                    <a:p>
                      <a:pPr>
                        <a:lnSpc>
                          <a:spcPct val="115000"/>
                        </a:lnSpc>
                        <a:spcAft>
                          <a:spcPts val="1000"/>
                        </a:spcAft>
                        <a:buNone/>
                      </a:pPr>
                      <a:r>
                        <a:rPr lang="fr-FR" sz="1400" dirty="0">
                          <a:effectLst/>
                        </a:rPr>
                        <a:t>Bailleurs de fonds : Intérêt des partenaires (PNUD, UNESCO) pour la paix et la stabilité.</a:t>
                      </a:r>
                      <a:endParaRPr lang="en-CM" sz="1400" dirty="0">
                        <a:effectLst/>
                      </a:endParaRPr>
                    </a:p>
                    <a:p>
                      <a:pPr>
                        <a:lnSpc>
                          <a:spcPct val="115000"/>
                        </a:lnSpc>
                        <a:spcAft>
                          <a:spcPts val="1000"/>
                        </a:spcAft>
                        <a:buNone/>
                      </a:pPr>
                      <a:r>
                        <a:rPr lang="fr-FR" sz="1400" dirty="0">
                          <a:effectLst/>
                        </a:rPr>
                        <a:t>Besoin de RSE : Entreprises cherchant à investir dans le social.</a:t>
                      </a:r>
                      <a:endParaRPr lang="en-CM"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99557" marR="99557" marT="66371" marB="66371" anchor="ctr"/>
                </a:tc>
                <a:extLst>
                  <a:ext uri="{0D108BD9-81ED-4DB2-BD59-A6C34878D82A}">
                    <a16:rowId xmlns:a16="http://schemas.microsoft.com/office/drawing/2014/main" val="834938135"/>
                  </a:ext>
                </a:extLst>
              </a:tr>
              <a:tr h="1351650">
                <a:tc>
                  <a:txBody>
                    <a:bodyPr/>
                    <a:lstStyle/>
                    <a:p>
                      <a:pPr>
                        <a:lnSpc>
                          <a:spcPct val="115000"/>
                        </a:lnSpc>
                        <a:spcAft>
                          <a:spcPts val="1000"/>
                        </a:spcAft>
                        <a:buNone/>
                      </a:pPr>
                      <a:r>
                        <a:rPr lang="en-CM" sz="1400">
                          <a:effectLst/>
                        </a:rPr>
                        <a:t>4. LOGISTIQUE</a:t>
                      </a:r>
                    </a:p>
                    <a:p>
                      <a:pPr>
                        <a:lnSpc>
                          <a:spcPct val="115000"/>
                        </a:lnSpc>
                        <a:spcAft>
                          <a:spcPts val="1000"/>
                        </a:spcAft>
                        <a:buNone/>
                      </a:pPr>
                      <a:r>
                        <a:rPr lang="en-CM" sz="1400">
                          <a:effectLst/>
                        </a:rPr>
                        <a:t>(Infrastructures &amp; Matériel)</a:t>
                      </a:r>
                      <a:endParaRPr lang="en-CM" sz="1400">
                        <a:effectLst/>
                        <a:latin typeface="Calibri" panose="020F0502020204030204" pitchFamily="34" charset="0"/>
                        <a:ea typeface="Calibri" panose="020F0502020204030204" pitchFamily="34" charset="0"/>
                        <a:cs typeface="Times New Roman" panose="02020603050405020304" pitchFamily="18" charset="0"/>
                      </a:endParaRPr>
                    </a:p>
                  </a:txBody>
                  <a:tcPr marL="99557" marR="99557" marT="66371" marB="66371" anchor="ctr"/>
                </a:tc>
                <a:tc>
                  <a:txBody>
                    <a:bodyPr/>
                    <a:lstStyle/>
                    <a:p>
                      <a:pPr>
                        <a:lnSpc>
                          <a:spcPct val="115000"/>
                        </a:lnSpc>
                        <a:spcAft>
                          <a:spcPts val="1000"/>
                        </a:spcAft>
                        <a:buNone/>
                      </a:pPr>
                      <a:r>
                        <a:rPr lang="fr-FR" sz="1400" dirty="0">
                          <a:effectLst/>
                        </a:rPr>
                        <a:t>Décentralisation : Transfert de compétences et ressources aux communes.</a:t>
                      </a:r>
                      <a:endParaRPr lang="en-CM" sz="1400" dirty="0">
                        <a:effectLst/>
                      </a:endParaRPr>
                    </a:p>
                    <a:p>
                      <a:pPr>
                        <a:lnSpc>
                          <a:spcPct val="115000"/>
                        </a:lnSpc>
                        <a:spcAft>
                          <a:spcPts val="1000"/>
                        </a:spcAft>
                        <a:buNone/>
                      </a:pPr>
                      <a:r>
                        <a:rPr lang="fr-FR" sz="1400" dirty="0">
                          <a:effectLst/>
                        </a:rPr>
                        <a:t>Infrastructures existantes : Réseau des CMPJ, maisons de la culture, foyers municipaux.</a:t>
                      </a:r>
                      <a:endParaRPr lang="en-CM" sz="1400" dirty="0">
                        <a:effectLst/>
                      </a:endParaRPr>
                    </a:p>
                    <a:p>
                      <a:pPr>
                        <a:lnSpc>
                          <a:spcPct val="115000"/>
                        </a:lnSpc>
                        <a:spcAft>
                          <a:spcPts val="1000"/>
                        </a:spcAft>
                        <a:buNone/>
                      </a:pPr>
                      <a:r>
                        <a:rPr lang="fr-FR" sz="1400" dirty="0">
                          <a:effectLst/>
                        </a:rPr>
                        <a:t>Outils virtuels : Pénétration d'internet et du mobile.</a:t>
                      </a:r>
                      <a:endParaRPr lang="en-CM"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99557" marR="99557" marT="66371" marB="66371" anchor="ctr"/>
                </a:tc>
                <a:extLst>
                  <a:ext uri="{0D108BD9-81ED-4DB2-BD59-A6C34878D82A}">
                    <a16:rowId xmlns:a16="http://schemas.microsoft.com/office/drawing/2014/main" val="2002248258"/>
                  </a:ext>
                </a:extLst>
              </a:tr>
            </a:tbl>
          </a:graphicData>
        </a:graphic>
      </p:graphicFrame>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fr-FR"/>
              <a:t>7. Les attentes du terrain (perspectives et priorités stratégiques)</a:t>
            </a:r>
          </a:p>
        </p:txBody>
      </p:sp>
      <p:sp>
        <p:nvSpPr>
          <p:cNvPr id="3" name="Content Placeholder 2"/>
          <p:cNvSpPr>
            <a:spLocks noGrp="1"/>
          </p:cNvSpPr>
          <p:nvPr>
            <p:ph idx="1"/>
          </p:nvPr>
        </p:nvSpPr>
        <p:spPr>
          <a:xfrm>
            <a:off x="457199" y="1600200"/>
            <a:ext cx="8395855" cy="4525963"/>
          </a:xfrm>
        </p:spPr>
        <p:txBody>
          <a:bodyPr/>
          <a:lstStyle/>
          <a:p>
            <a:r>
              <a:rPr lang="fr-FR" dirty="0"/>
              <a:t>Priorités à court et moyen terme</a:t>
            </a:r>
          </a:p>
          <a:p>
            <a:pPr lvl="1"/>
            <a:r>
              <a:rPr lang="fr-FR" dirty="0" smtClean="0"/>
              <a:t>Appropriation des missions du CNEPCI par les structures et les personnels du MINJEC</a:t>
            </a:r>
          </a:p>
          <a:p>
            <a:pPr lvl="1"/>
            <a:r>
              <a:rPr lang="fr-FR" dirty="0" smtClean="0"/>
              <a:t>Possibilités </a:t>
            </a:r>
            <a:r>
              <a:rPr lang="fr-FR" dirty="0"/>
              <a:t>de synergies avec d'autres unités techniques opérationnelles du </a:t>
            </a:r>
            <a:r>
              <a:rPr lang="fr-FR" dirty="0" smtClean="0"/>
              <a:t>MINJEC, notamment </a:t>
            </a:r>
            <a:r>
              <a:rPr lang="fr-FR" dirty="0">
                <a:solidFill>
                  <a:prstClr val="black"/>
                </a:solidFill>
              </a:rPr>
              <a:t>les structures déconcentrées et rattachées du MINJEC en vue de la mise en œuvre effective des Réformes ou innovations prévues</a:t>
            </a:r>
          </a:p>
          <a:p>
            <a:pPr lvl="1"/>
            <a:endParaRPr lang="fr-FR"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marL="0" indent="0">
              <a:buNone/>
            </a:pPr>
            <a:endParaRPr lang="fr-FR" sz="4000" dirty="0" smtClean="0">
              <a:solidFill>
                <a:prstClr val="black"/>
              </a:solidFill>
              <a:ea typeface="+mj-ea"/>
              <a:cs typeface="+mj-cs"/>
            </a:endParaRPr>
          </a:p>
          <a:p>
            <a:pPr marL="0" indent="0">
              <a:buNone/>
            </a:pPr>
            <a:endParaRPr lang="fr-FR" sz="4000" dirty="0">
              <a:solidFill>
                <a:prstClr val="black"/>
              </a:solidFill>
              <a:ea typeface="+mj-ea"/>
              <a:cs typeface="+mj-cs"/>
            </a:endParaRPr>
          </a:p>
          <a:p>
            <a:pPr marL="0" indent="0">
              <a:buNone/>
            </a:pPr>
            <a:r>
              <a:rPr lang="fr-FR" sz="4000" dirty="0" smtClean="0">
                <a:solidFill>
                  <a:prstClr val="black"/>
                </a:solidFill>
                <a:ea typeface="+mj-ea"/>
                <a:cs typeface="+mj-cs"/>
              </a:rPr>
              <a:t>Je </a:t>
            </a:r>
            <a:r>
              <a:rPr lang="fr-FR" sz="4000" dirty="0">
                <a:solidFill>
                  <a:prstClr val="black"/>
                </a:solidFill>
                <a:ea typeface="+mj-ea"/>
                <a:cs typeface="+mj-cs"/>
              </a:rPr>
              <a:t>vous </a:t>
            </a:r>
            <a:r>
              <a:rPr lang="fr-FR" sz="4000" dirty="0" smtClean="0">
                <a:solidFill>
                  <a:prstClr val="black"/>
                </a:solidFill>
                <a:ea typeface="+mj-ea"/>
                <a:cs typeface="+mj-cs"/>
              </a:rPr>
              <a:t>remercie</a:t>
            </a:r>
            <a:r>
              <a:rPr lang="fr-FR" sz="4000" dirty="0"/>
              <a:t> </a:t>
            </a:r>
            <a:r>
              <a:rPr lang="fr-FR" sz="4000" dirty="0" smtClean="0"/>
              <a:t>pour </a:t>
            </a:r>
            <a:r>
              <a:rPr lang="fr-FR" sz="4000" dirty="0"/>
              <a:t>votre </a:t>
            </a:r>
            <a:r>
              <a:rPr lang="fr-FR" sz="4000" dirty="0" smtClean="0"/>
              <a:t>attention</a:t>
            </a:r>
            <a:endParaRPr lang="fr-FR" sz="40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0316" y="86311"/>
            <a:ext cx="8795084" cy="870200"/>
          </a:xfrm>
        </p:spPr>
        <p:txBody>
          <a:bodyPr>
            <a:noAutofit/>
          </a:bodyPr>
          <a:lstStyle/>
          <a:p>
            <a:r>
              <a:rPr lang="fr-FR" sz="3600" dirty="0"/>
              <a:t>1. Cadre institutionnel et fondement juridique</a:t>
            </a:r>
          </a:p>
        </p:txBody>
      </p:sp>
      <p:sp>
        <p:nvSpPr>
          <p:cNvPr id="3" name="Content Placeholder 2"/>
          <p:cNvSpPr>
            <a:spLocks noGrp="1"/>
          </p:cNvSpPr>
          <p:nvPr>
            <p:ph idx="1"/>
          </p:nvPr>
        </p:nvSpPr>
        <p:spPr>
          <a:xfrm>
            <a:off x="0" y="1339431"/>
            <a:ext cx="9023684" cy="4525963"/>
          </a:xfrm>
        </p:spPr>
        <p:txBody>
          <a:bodyPr>
            <a:normAutofit fontScale="70000" lnSpcReduction="20000"/>
          </a:bodyPr>
          <a:lstStyle/>
          <a:p>
            <a:r>
              <a:rPr lang="fr-FR" dirty="0"/>
              <a:t>Mission et principales responsabilités du CNEPCI</a:t>
            </a:r>
          </a:p>
          <a:p>
            <a:pPr lvl="1" algn="just"/>
            <a:r>
              <a:rPr lang="fr-FR" sz="2400" dirty="0"/>
              <a:t>Le CNEPCI est un Service rattaché du MINJEC qui a été créé à la faveur du Décret N° 2012/565 du 28 novembre 2012 portant organisation du Ministère de la Jeunesse et de l’Education Civique (MINJEC) pour remplacer le Centre National d’Education Populaire et d’Alphabétisation (CNEPA). </a:t>
            </a:r>
          </a:p>
          <a:p>
            <a:pPr lvl="1" algn="just"/>
            <a:r>
              <a:rPr lang="fr-FR" sz="2400" dirty="0"/>
              <a:t> La signature par le Premier Ministre, Chef du Gouvernement du Décret N°2014/2949/PM du 18 Septembre 2014 portant organisation et fonctionnement du Centre National d’Education Populaire et Civique, constitue une avancée significative dans l’évolution du Centre. Il a pour mission la promotion et la mise en œuvre de la politique nationale d'éducation populaire et civique des populations jeunes et des adultes.</a:t>
            </a:r>
          </a:p>
          <a:p>
            <a:pPr lvl="1" algn="just"/>
            <a:r>
              <a:rPr lang="fr-FR" sz="2400" dirty="0"/>
              <a:t>A ce titre il est chargé de:</a:t>
            </a:r>
          </a:p>
          <a:p>
            <a:pPr lvl="2" algn="just"/>
            <a:r>
              <a:rPr lang="fr-FR" dirty="0"/>
              <a:t>la conception de l'élaboration des supports didactiques d'éducation populaire et d'éducation civique;</a:t>
            </a:r>
          </a:p>
          <a:p>
            <a:pPr lvl="2" algn="just"/>
            <a:r>
              <a:rPr lang="fr-FR" dirty="0"/>
              <a:t>la formation et le recyclage des formateurs en éducation populaire et en éducation civique en liaison avec les autres institutions publiques de formation;</a:t>
            </a:r>
          </a:p>
          <a:p>
            <a:pPr lvl="2" algn="just"/>
            <a:r>
              <a:rPr lang="fr-FR" dirty="0"/>
              <a:t>la négociation des partenariats en matière d'éducation populaire et d'éducation civique ;</a:t>
            </a:r>
          </a:p>
          <a:p>
            <a:pPr lvl="2" algn="just"/>
            <a:r>
              <a:rPr lang="fr-FR" dirty="0"/>
              <a:t>la participation à l'élaboration et à la mise en œuvre des programmes liés aux campagnes éducatives de masse.</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55541"/>
          </a:xfrm>
        </p:spPr>
        <p:txBody>
          <a:bodyPr>
            <a:normAutofit fontScale="90000"/>
          </a:bodyPr>
          <a:lstStyle/>
          <a:p>
            <a:r>
              <a:rPr lang="fr-FR" dirty="0"/>
              <a:t>2</a:t>
            </a:r>
            <a:r>
              <a:rPr lang="fr-FR" dirty="0" smtClean="0"/>
              <a:t>. Historique et évolution</a:t>
            </a:r>
            <a:endParaRPr lang="fr-FR" dirty="0"/>
          </a:p>
        </p:txBody>
      </p:sp>
      <p:sp>
        <p:nvSpPr>
          <p:cNvPr id="3" name="Content Placeholder 2"/>
          <p:cNvSpPr>
            <a:spLocks noGrp="1"/>
          </p:cNvSpPr>
          <p:nvPr>
            <p:ph idx="1"/>
          </p:nvPr>
        </p:nvSpPr>
        <p:spPr>
          <a:xfrm>
            <a:off x="108285" y="997577"/>
            <a:ext cx="8324515" cy="4525963"/>
          </a:xfrm>
        </p:spPr>
        <p:txBody>
          <a:bodyPr>
            <a:noAutofit/>
          </a:bodyPr>
          <a:lstStyle/>
          <a:p>
            <a:pPr marL="0" indent="0" algn="just">
              <a:lnSpc>
                <a:spcPct val="115000"/>
              </a:lnSpc>
              <a:spcAft>
                <a:spcPts val="800"/>
              </a:spcAft>
              <a:buNone/>
            </a:pPr>
            <a:r>
              <a:rPr lang="fr-FR" sz="1800" dirty="0" smtClean="0">
                <a:latin typeface="Calibri" panose="020F0502020204030204" pitchFamily="34" charset="0"/>
                <a:ea typeface="Calibri" panose="020F0502020204030204" pitchFamily="34" charset="0"/>
                <a:cs typeface="Times New Roman" panose="02020603050405020304" pitchFamily="18" charset="0"/>
              </a:rPr>
              <a:t>A titre de rappel,  c’est à la faveur d’un arrêté colonial du 27 juillet 1954 que le Cameroun, </a:t>
            </a:r>
            <a:r>
              <a:rPr lang="fr-FR" sz="1800" dirty="0">
                <a:latin typeface="Calibri" panose="020F0502020204030204" pitchFamily="34" charset="0"/>
                <a:ea typeface="Calibri" panose="020F0502020204030204" pitchFamily="34" charset="0"/>
                <a:cs typeface="Times New Roman" panose="02020603050405020304" pitchFamily="18" charset="0"/>
              </a:rPr>
              <a:t>aspirant à sa souveraineté nationale a mis en place des structures devant le conduire vers son auto-développement parmi lesquelles le service de la jeunesse et des sports, ancêtre de l’actuel Ministère de la Jeunesse et de l’Education Civique.</a:t>
            </a:r>
            <a:endParaRPr lang="en-US" sz="12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800"/>
              </a:spcAft>
            </a:pPr>
            <a:r>
              <a:rPr lang="fr-FR" sz="1800" dirty="0" smtClean="0">
                <a:latin typeface="Calibri" panose="020F0502020204030204" pitchFamily="34" charset="0"/>
                <a:ea typeface="Calibri" panose="020F0502020204030204" pitchFamily="34" charset="0"/>
                <a:cs typeface="Times New Roman" panose="02020603050405020304" pitchFamily="18" charset="0"/>
              </a:rPr>
              <a:t>Au lendemain de l’indépendance, le Décret </a:t>
            </a:r>
            <a:r>
              <a:rPr lang="fr-FR" sz="1800" dirty="0">
                <a:latin typeface="Calibri" panose="020F0502020204030204" pitchFamily="34" charset="0"/>
                <a:ea typeface="Calibri" panose="020F0502020204030204" pitchFamily="34" charset="0"/>
                <a:cs typeface="Times New Roman" panose="02020603050405020304" pitchFamily="18" charset="0"/>
              </a:rPr>
              <a:t>N° 62/DF/106 du 31 Mars 1962,</a:t>
            </a:r>
            <a:r>
              <a:rPr lang="fr-FR" sz="1800" b="1" dirty="0">
                <a:latin typeface="Calibri" panose="020F0502020204030204" pitchFamily="34" charset="0"/>
                <a:ea typeface="Calibri" panose="020F0502020204030204" pitchFamily="34" charset="0"/>
                <a:cs typeface="Times New Roman" panose="02020603050405020304" pitchFamily="18" charset="0"/>
              </a:rPr>
              <a:t> </a:t>
            </a:r>
            <a:r>
              <a:rPr lang="fr-FR" sz="1800" dirty="0">
                <a:latin typeface="Calibri" panose="020F0502020204030204" pitchFamily="34" charset="0"/>
                <a:ea typeface="Calibri" panose="020F0502020204030204" pitchFamily="34" charset="0"/>
                <a:cs typeface="Times New Roman" panose="02020603050405020304" pitchFamily="18" charset="0"/>
              </a:rPr>
              <a:t>portant création d'un Commissariat Général à la</a:t>
            </a:r>
            <a:r>
              <a:rPr lang="fr-FR" sz="1800" b="1" dirty="0">
                <a:latin typeface="Calibri" panose="020F0502020204030204" pitchFamily="34" charset="0"/>
                <a:ea typeface="Calibri" panose="020F0502020204030204" pitchFamily="34" charset="0"/>
                <a:cs typeface="Times New Roman" panose="02020603050405020304" pitchFamily="18" charset="0"/>
              </a:rPr>
              <a:t> </a:t>
            </a:r>
            <a:r>
              <a:rPr lang="fr-FR" sz="1800" dirty="0">
                <a:latin typeface="Calibri" panose="020F0502020204030204" pitchFamily="34" charset="0"/>
                <a:ea typeface="Calibri" panose="020F0502020204030204" pitchFamily="34" charset="0"/>
                <a:cs typeface="Times New Roman" panose="02020603050405020304" pitchFamily="18" charset="0"/>
              </a:rPr>
              <a:t>Jeunesse, aux Sports et à l'Education </a:t>
            </a:r>
            <a:r>
              <a:rPr lang="fr-FR" sz="1800" dirty="0" smtClean="0">
                <a:latin typeface="Calibri" panose="020F0502020204030204" pitchFamily="34" charset="0"/>
                <a:ea typeface="Calibri" panose="020F0502020204030204" pitchFamily="34" charset="0"/>
                <a:cs typeface="Times New Roman" panose="02020603050405020304" pitchFamily="18" charset="0"/>
              </a:rPr>
              <a:t>Populaire structurait peu à peu l’éducation </a:t>
            </a:r>
            <a:r>
              <a:rPr lang="fr-FR" sz="1800" dirty="0">
                <a:latin typeface="Calibri" panose="020F0502020204030204" pitchFamily="34" charset="0"/>
                <a:ea typeface="Calibri" panose="020F0502020204030204" pitchFamily="34" charset="0"/>
                <a:cs typeface="Times New Roman" panose="02020603050405020304" pitchFamily="18" charset="0"/>
              </a:rPr>
              <a:t>civique </a:t>
            </a:r>
            <a:r>
              <a:rPr lang="fr-FR" sz="1800" dirty="0" smtClean="0">
                <a:latin typeface="Calibri" panose="020F0502020204030204" pitchFamily="34" charset="0"/>
                <a:ea typeface="Calibri" panose="020F0502020204030204" pitchFamily="34" charset="0"/>
                <a:cs typeface="Times New Roman" panose="02020603050405020304" pitchFamily="18" charset="0"/>
              </a:rPr>
              <a:t>et populaire. </a:t>
            </a:r>
            <a:endParaRPr lang="en-US" sz="12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800"/>
              </a:spcAft>
            </a:pPr>
            <a:r>
              <a:rPr lang="fr-FR" sz="1800" dirty="0">
                <a:latin typeface="Calibri" panose="020F0502020204030204" pitchFamily="34" charset="0"/>
                <a:ea typeface="Calibri" panose="020F0502020204030204" pitchFamily="34" charset="0"/>
                <a:cs typeface="Times New Roman" panose="02020603050405020304" pitchFamily="18" charset="0"/>
              </a:rPr>
              <a:t>Le Décret N° 65/DF/374 DU 28 AOUT 1965</a:t>
            </a:r>
            <a:r>
              <a:rPr lang="fr-FR" sz="1800" b="1" dirty="0">
                <a:latin typeface="Calibri" panose="020F0502020204030204" pitchFamily="34" charset="0"/>
                <a:ea typeface="Calibri" panose="020F0502020204030204" pitchFamily="34" charset="0"/>
                <a:cs typeface="Times New Roman" panose="02020603050405020304" pitchFamily="18" charset="0"/>
              </a:rPr>
              <a:t> </a:t>
            </a:r>
            <a:r>
              <a:rPr lang="fr-FR" sz="1800" dirty="0">
                <a:latin typeface="Calibri" panose="020F0502020204030204" pitchFamily="34" charset="0"/>
                <a:ea typeface="Calibri" panose="020F0502020204030204" pitchFamily="34" charset="0"/>
                <a:cs typeface="Times New Roman" panose="02020603050405020304" pitchFamily="18" charset="0"/>
              </a:rPr>
              <a:t>abrogeant les dispositions des articles 10 et 11 du décret n° 65/DF/</a:t>
            </a:r>
            <a:r>
              <a:rPr lang="fr-FR" sz="1800" b="1" dirty="0">
                <a:latin typeface="Calibri" panose="020F0502020204030204" pitchFamily="34" charset="0"/>
                <a:ea typeface="Calibri" panose="020F0502020204030204" pitchFamily="34" charset="0"/>
                <a:cs typeface="Times New Roman" panose="02020603050405020304" pitchFamily="18" charset="0"/>
              </a:rPr>
              <a:t> </a:t>
            </a:r>
            <a:r>
              <a:rPr lang="fr-FR" sz="1800" dirty="0">
                <a:latin typeface="Calibri" panose="020F0502020204030204" pitchFamily="34" charset="0"/>
                <a:ea typeface="Calibri" panose="020F0502020204030204" pitchFamily="34" charset="0"/>
                <a:cs typeface="Times New Roman" panose="02020603050405020304" pitchFamily="18" charset="0"/>
              </a:rPr>
              <a:t>350 du 5 août 1965 portant réorganisation du Ministère de</a:t>
            </a:r>
            <a:r>
              <a:rPr lang="fr-FR" sz="1800" b="1" dirty="0">
                <a:latin typeface="Calibri" panose="020F0502020204030204" pitchFamily="34" charset="0"/>
                <a:ea typeface="Calibri" panose="020F0502020204030204" pitchFamily="34" charset="0"/>
                <a:cs typeface="Times New Roman" panose="02020603050405020304" pitchFamily="18" charset="0"/>
              </a:rPr>
              <a:t> </a:t>
            </a:r>
            <a:r>
              <a:rPr lang="fr-FR" sz="1800" dirty="0">
                <a:latin typeface="Calibri" panose="020F0502020204030204" pitchFamily="34" charset="0"/>
                <a:ea typeface="Calibri" panose="020F0502020204030204" pitchFamily="34" charset="0"/>
                <a:cs typeface="Times New Roman" panose="02020603050405020304" pitchFamily="18" charset="0"/>
              </a:rPr>
              <a:t>l'Education, de la Jeunesse et de la Culture et les remplaçant par les</a:t>
            </a:r>
            <a:r>
              <a:rPr lang="fr-FR" sz="1800" b="1" dirty="0">
                <a:latin typeface="Calibri" panose="020F0502020204030204" pitchFamily="34" charset="0"/>
                <a:ea typeface="Calibri" panose="020F0502020204030204" pitchFamily="34" charset="0"/>
                <a:cs typeface="Times New Roman" panose="02020603050405020304" pitchFamily="18" charset="0"/>
              </a:rPr>
              <a:t> </a:t>
            </a:r>
            <a:r>
              <a:rPr lang="fr-FR" sz="1800" dirty="0">
                <a:latin typeface="Calibri" panose="020F0502020204030204" pitchFamily="34" charset="0"/>
                <a:ea typeface="Calibri" panose="020F0502020204030204" pitchFamily="34" charset="0"/>
                <a:cs typeface="Times New Roman" panose="02020603050405020304" pitchFamily="18" charset="0"/>
              </a:rPr>
              <a:t>dispositions nouvelles, reprécise davantage les missions de l’éducation </a:t>
            </a:r>
            <a:r>
              <a:rPr lang="fr-FR" sz="1800" dirty="0" smtClean="0">
                <a:latin typeface="Calibri" panose="020F0502020204030204" pitchFamily="34" charset="0"/>
                <a:ea typeface="Calibri" panose="020F0502020204030204" pitchFamily="34" charset="0"/>
                <a:cs typeface="Times New Roman" panose="02020603050405020304" pitchFamily="18" charset="0"/>
              </a:rPr>
              <a:t>civique et populaire. </a:t>
            </a:r>
            <a:endParaRPr lang="en-US" sz="1200" dirty="0">
              <a:latin typeface="Calibri" panose="020F0502020204030204" pitchFamily="34" charset="0"/>
              <a:ea typeface="Calibri" panose="020F0502020204030204" pitchFamily="34" charset="0"/>
              <a:cs typeface="Times New Roman" panose="02020603050405020304" pitchFamily="18"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972271"/>
          </a:xfrm>
        </p:spPr>
        <p:txBody>
          <a:bodyPr/>
          <a:lstStyle/>
          <a:p>
            <a:r>
              <a:rPr lang="fr-FR" dirty="0" smtClean="0"/>
              <a:t>Historique et évolution</a:t>
            </a:r>
            <a:endParaRPr lang="en-US" dirty="0"/>
          </a:p>
        </p:txBody>
      </p:sp>
      <p:sp>
        <p:nvSpPr>
          <p:cNvPr id="3" name="Espace réservé du contenu 2"/>
          <p:cNvSpPr>
            <a:spLocks noGrp="1"/>
          </p:cNvSpPr>
          <p:nvPr>
            <p:ph idx="1"/>
          </p:nvPr>
        </p:nvSpPr>
        <p:spPr>
          <a:xfrm>
            <a:off x="457200" y="1343892"/>
            <a:ext cx="8229600" cy="4782272"/>
          </a:xfrm>
        </p:spPr>
        <p:txBody>
          <a:bodyPr>
            <a:normAutofit lnSpcReduction="10000"/>
          </a:bodyPr>
          <a:lstStyle/>
          <a:p>
            <a:pPr lvl="0" algn="just">
              <a:lnSpc>
                <a:spcPct val="115000"/>
              </a:lnSpc>
              <a:spcAft>
                <a:spcPts val="800"/>
              </a:spcAft>
            </a:pPr>
            <a:r>
              <a:rPr lang="fr-FR" sz="1800" dirty="0">
                <a:solidFill>
                  <a:prstClr val="black"/>
                </a:solidFill>
                <a:latin typeface="Calibri" panose="020F0502020204030204" pitchFamily="34" charset="0"/>
                <a:ea typeface="Calibri" panose="020F0502020204030204" pitchFamily="34" charset="0"/>
                <a:cs typeface="Times New Roman" panose="02020603050405020304" pitchFamily="18" charset="0"/>
              </a:rPr>
              <a:t>Ledit décret dispose en son article 11 nouveau que le Service de la Jeunesse, de l'Education Populaire et de </a:t>
            </a:r>
            <a:r>
              <a:rPr lang="fr-FR" sz="1800" dirty="0" smtClean="0">
                <a:solidFill>
                  <a:prstClr val="black"/>
                </a:solidFill>
                <a:latin typeface="Calibri" panose="020F0502020204030204" pitchFamily="34" charset="0"/>
                <a:ea typeface="Calibri" panose="020F0502020204030204" pitchFamily="34" charset="0"/>
                <a:cs typeface="Times New Roman" panose="02020603050405020304" pitchFamily="18" charset="0"/>
              </a:rPr>
              <a:t>l'Alphabétisation est </a:t>
            </a:r>
            <a:r>
              <a:rPr lang="fr-FR" sz="1800" dirty="0">
                <a:solidFill>
                  <a:prstClr val="black"/>
                </a:solidFill>
                <a:latin typeface="Calibri" panose="020F0502020204030204" pitchFamily="34" charset="0"/>
                <a:ea typeface="Calibri" panose="020F0502020204030204" pitchFamily="34" charset="0"/>
                <a:cs typeface="Times New Roman" panose="02020603050405020304" pitchFamily="18" charset="0"/>
              </a:rPr>
              <a:t>placé sous l'autorité d'un Chef de Service assisté de deux adjoints.</a:t>
            </a:r>
            <a:endParaRPr lang="en-US" sz="1200" dirty="0">
              <a:solidFill>
                <a:prstClr val="black"/>
              </a:solidFill>
              <a:latin typeface="Calibri" panose="020F0502020204030204" pitchFamily="34" charset="0"/>
              <a:ea typeface="Calibri" panose="020F0502020204030204" pitchFamily="34" charset="0"/>
              <a:cs typeface="Times New Roman" panose="02020603050405020304" pitchFamily="18" charset="0"/>
            </a:endParaRPr>
          </a:p>
          <a:p>
            <a:pPr lvl="0" algn="just">
              <a:lnSpc>
                <a:spcPct val="115000"/>
              </a:lnSpc>
              <a:buFont typeface="Symbol" panose="05050102010706020507" pitchFamily="18" charset="2"/>
              <a:buChar char=""/>
            </a:pPr>
            <a:r>
              <a:rPr lang="fr-FR" sz="1800" dirty="0">
                <a:solidFill>
                  <a:prstClr val="black"/>
                </a:solidFill>
                <a:latin typeface="Calibri" panose="020F0502020204030204" pitchFamily="34" charset="0"/>
                <a:ea typeface="Calibri" panose="020F0502020204030204" pitchFamily="34" charset="0"/>
                <a:cs typeface="Times New Roman" panose="02020603050405020304" pitchFamily="18" charset="0"/>
              </a:rPr>
              <a:t>Un Adjoint chargé de la Jeunesse et responsable des relations avec les mouvements de Jeunesse organisés ou à créer, (Action pour la</a:t>
            </a:r>
            <a:br>
              <a:rPr lang="fr-FR" sz="1800" dirty="0">
                <a:solidFill>
                  <a:prstClr val="black"/>
                </a:solidFill>
                <a:latin typeface="Calibri" panose="020F0502020204030204" pitchFamily="34" charset="0"/>
                <a:ea typeface="Calibri" panose="020F0502020204030204" pitchFamily="34" charset="0"/>
                <a:cs typeface="Times New Roman" panose="02020603050405020304" pitchFamily="18" charset="0"/>
              </a:rPr>
            </a:br>
            <a:r>
              <a:rPr lang="fr-FR" sz="1800" dirty="0">
                <a:solidFill>
                  <a:prstClr val="black"/>
                </a:solidFill>
                <a:latin typeface="Calibri" panose="020F0502020204030204" pitchFamily="34" charset="0"/>
                <a:ea typeface="Calibri" panose="020F0502020204030204" pitchFamily="34" charset="0"/>
                <a:cs typeface="Times New Roman" panose="02020603050405020304" pitchFamily="18" charset="0"/>
              </a:rPr>
              <a:t>Jeunesse, Echange de Jeunes, Colonies de Vacances, Jeunesse Nationale et Jeunesse Pionnière)</a:t>
            </a:r>
            <a:endParaRPr lang="en-US" sz="1200" dirty="0">
              <a:solidFill>
                <a:prstClr val="black"/>
              </a:solidFill>
              <a:latin typeface="Calibri" panose="020F0502020204030204" pitchFamily="34" charset="0"/>
              <a:ea typeface="Calibri" panose="020F0502020204030204" pitchFamily="34" charset="0"/>
              <a:cs typeface="Times New Roman" panose="02020603050405020304" pitchFamily="18" charset="0"/>
            </a:endParaRPr>
          </a:p>
          <a:p>
            <a:pPr lvl="0" algn="just">
              <a:lnSpc>
                <a:spcPct val="115000"/>
              </a:lnSpc>
              <a:spcAft>
                <a:spcPts val="800"/>
              </a:spcAft>
              <a:buFont typeface="Symbol" panose="05050102010706020507" pitchFamily="18" charset="2"/>
              <a:buChar char=""/>
            </a:pPr>
            <a:r>
              <a:rPr lang="fr-FR" sz="1800" dirty="0">
                <a:solidFill>
                  <a:prstClr val="black"/>
                </a:solidFill>
                <a:latin typeface="Calibri" panose="020F0502020204030204" pitchFamily="34" charset="0"/>
                <a:ea typeface="Calibri" panose="020F0502020204030204" pitchFamily="34" charset="0"/>
                <a:cs typeface="Times New Roman" panose="02020603050405020304" pitchFamily="18" charset="0"/>
              </a:rPr>
              <a:t>Un Adjoint chargé de l'Education Populaire et de l'Alphabétisation et responsable, de la formation civique et sociale des adultes, de la</a:t>
            </a:r>
            <a:br>
              <a:rPr lang="fr-FR" sz="1800" dirty="0">
                <a:solidFill>
                  <a:prstClr val="black"/>
                </a:solidFill>
                <a:latin typeface="Calibri" panose="020F0502020204030204" pitchFamily="34" charset="0"/>
                <a:ea typeface="Calibri" panose="020F0502020204030204" pitchFamily="34" charset="0"/>
                <a:cs typeface="Times New Roman" panose="02020603050405020304" pitchFamily="18" charset="0"/>
              </a:rPr>
            </a:br>
            <a:r>
              <a:rPr lang="fr-FR" sz="1800" dirty="0">
                <a:solidFill>
                  <a:prstClr val="black"/>
                </a:solidFill>
                <a:latin typeface="Calibri" panose="020F0502020204030204" pitchFamily="34" charset="0"/>
                <a:ea typeface="Calibri" panose="020F0502020204030204" pitchFamily="34" charset="0"/>
                <a:cs typeface="Times New Roman" panose="02020603050405020304" pitchFamily="18" charset="0"/>
              </a:rPr>
              <a:t>formation des cadres et des foyers ainsi que de la campagne d'alphabétisation. ».</a:t>
            </a:r>
            <a:endParaRPr lang="en-US" sz="1200" dirty="0">
              <a:solidFill>
                <a:prstClr val="black"/>
              </a:solidFill>
              <a:latin typeface="Calibri" panose="020F0502020204030204" pitchFamily="34" charset="0"/>
              <a:ea typeface="Calibri" panose="020F0502020204030204" pitchFamily="34" charset="0"/>
              <a:cs typeface="Times New Roman" panose="02020603050405020304" pitchFamily="18" charset="0"/>
            </a:endParaRPr>
          </a:p>
          <a:p>
            <a:pPr lvl="0" algn="just">
              <a:lnSpc>
                <a:spcPct val="115000"/>
              </a:lnSpc>
              <a:spcAft>
                <a:spcPts val="800"/>
              </a:spcAft>
            </a:pPr>
            <a:r>
              <a:rPr lang="fr-FR" sz="1800" dirty="0">
                <a:solidFill>
                  <a:prstClr val="black"/>
                </a:solidFill>
                <a:latin typeface="Calibri" panose="020F0502020204030204" pitchFamily="34" charset="0"/>
                <a:ea typeface="Calibri" panose="020F0502020204030204" pitchFamily="34" charset="0"/>
                <a:cs typeface="Times New Roman" panose="02020603050405020304" pitchFamily="18" charset="0"/>
              </a:rPr>
              <a:t>Ce décret pose dès lors les fondements de deux structures importantes dédiées à l’encadrement de la jeunesse, à savoir le CONAJEP entendu Comité National de la Jeunesse et de l’Education Populaire et le CNEPA, Centre National d’Education Populaire et de l’Alphabétisation, ancêtre du CNEPCI.</a:t>
            </a:r>
            <a:endParaRPr lang="en-US" sz="1200" dirty="0">
              <a:solidFill>
                <a:prstClr val="black"/>
              </a:solidFill>
              <a:latin typeface="Calibri" panose="020F0502020204030204" pitchFamily="34" charset="0"/>
              <a:ea typeface="Calibri" panose="020F0502020204030204" pitchFamily="34" charset="0"/>
              <a:cs typeface="Times New Roman" panose="02020603050405020304" pitchFamily="18" charset="0"/>
            </a:endParaRPr>
          </a:p>
          <a:p>
            <a:pPr lvl="0"/>
            <a:endParaRPr lang="fr-FR" sz="1200" dirty="0">
              <a:solidFill>
                <a:prstClr val="black"/>
              </a:solidFill>
            </a:endParaRPr>
          </a:p>
          <a:p>
            <a:endParaRPr lang="en-US" dirty="0"/>
          </a:p>
        </p:txBody>
      </p:sp>
    </p:spTree>
    <p:extLst>
      <p:ext uri="{BB962C8B-B14F-4D97-AF65-F5344CB8AC3E}">
        <p14:creationId xmlns:p14="http://schemas.microsoft.com/office/powerpoint/2010/main" val="395641979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5BD8618-4626-8F6F-9B8B-C436BD23E0E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2388D2A-0956-C45E-B2D9-72B9125B36BE}"/>
              </a:ext>
            </a:extLst>
          </p:cNvPr>
          <p:cNvSpPr>
            <a:spLocks noGrp="1"/>
          </p:cNvSpPr>
          <p:nvPr>
            <p:ph type="title"/>
          </p:nvPr>
        </p:nvSpPr>
        <p:spPr>
          <a:xfrm>
            <a:off x="457200" y="-51568"/>
            <a:ext cx="8229600" cy="555541"/>
          </a:xfrm>
        </p:spPr>
        <p:txBody>
          <a:bodyPr>
            <a:noAutofit/>
          </a:bodyPr>
          <a:lstStyle/>
          <a:p>
            <a:r>
              <a:rPr lang="fr-FR" sz="3200" dirty="0"/>
              <a:t>2. Orientations stratégiques</a:t>
            </a:r>
          </a:p>
        </p:txBody>
      </p:sp>
      <p:sp>
        <p:nvSpPr>
          <p:cNvPr id="3" name="Content Placeholder 2">
            <a:extLst>
              <a:ext uri="{FF2B5EF4-FFF2-40B4-BE49-F238E27FC236}">
                <a16:creationId xmlns:a16="http://schemas.microsoft.com/office/drawing/2014/main" id="{C68CADBF-BC32-AB48-3B14-48D9DFDA2889}"/>
              </a:ext>
            </a:extLst>
          </p:cNvPr>
          <p:cNvSpPr>
            <a:spLocks noGrp="1"/>
          </p:cNvSpPr>
          <p:nvPr>
            <p:ph idx="1"/>
          </p:nvPr>
        </p:nvSpPr>
        <p:spPr>
          <a:xfrm>
            <a:off x="-228600" y="322763"/>
            <a:ext cx="9264315" cy="555541"/>
          </a:xfrm>
        </p:spPr>
        <p:txBody>
          <a:bodyPr>
            <a:normAutofit/>
          </a:bodyPr>
          <a:lstStyle/>
          <a:p>
            <a:pPr lvl="1"/>
            <a:r>
              <a:rPr lang="fr-FR" sz="2000" b="1" dirty="0"/>
              <a:t>Contribution à la Stratégie Nationale de Développement 2020-2030 (SND30)</a:t>
            </a:r>
          </a:p>
        </p:txBody>
      </p:sp>
      <p:graphicFrame>
        <p:nvGraphicFramePr>
          <p:cNvPr id="7" name="Espace réservé du contenu 3">
            <a:extLst>
              <a:ext uri="{FF2B5EF4-FFF2-40B4-BE49-F238E27FC236}">
                <a16:creationId xmlns:a16="http://schemas.microsoft.com/office/drawing/2014/main" id="{34409964-1625-3E40-3183-FAFE0F63E39E}"/>
              </a:ext>
            </a:extLst>
          </p:cNvPr>
          <p:cNvGraphicFramePr>
            <a:graphicFrameLocks/>
          </p:cNvGraphicFramePr>
          <p:nvPr>
            <p:extLst>
              <p:ext uri="{D42A27DB-BD31-4B8C-83A1-F6EECF244321}">
                <p14:modId xmlns:p14="http://schemas.microsoft.com/office/powerpoint/2010/main" val="275276182"/>
              </p:ext>
            </p:extLst>
          </p:nvPr>
        </p:nvGraphicFramePr>
        <p:xfrm>
          <a:off x="0" y="695304"/>
          <a:ext cx="9144000" cy="6235186"/>
        </p:xfrm>
        <a:graphic>
          <a:graphicData uri="http://schemas.openxmlformats.org/drawingml/2006/table">
            <a:tbl>
              <a:tblPr firstRow="1" firstCol="1" bandRow="1">
                <a:tableStyleId>{5C22544A-7EE6-4342-B048-85BDC9FD1C3A}</a:tableStyleId>
              </a:tblPr>
              <a:tblGrid>
                <a:gridCol w="1840832">
                  <a:extLst>
                    <a:ext uri="{9D8B030D-6E8A-4147-A177-3AD203B41FA5}">
                      <a16:colId xmlns:a16="http://schemas.microsoft.com/office/drawing/2014/main" val="66489906"/>
                    </a:ext>
                  </a:extLst>
                </a:gridCol>
                <a:gridCol w="2045368">
                  <a:extLst>
                    <a:ext uri="{9D8B030D-6E8A-4147-A177-3AD203B41FA5}">
                      <a16:colId xmlns:a16="http://schemas.microsoft.com/office/drawing/2014/main" val="2149080621"/>
                    </a:ext>
                  </a:extLst>
                </a:gridCol>
                <a:gridCol w="2382253">
                  <a:extLst>
                    <a:ext uri="{9D8B030D-6E8A-4147-A177-3AD203B41FA5}">
                      <a16:colId xmlns:a16="http://schemas.microsoft.com/office/drawing/2014/main" val="1042368470"/>
                    </a:ext>
                  </a:extLst>
                </a:gridCol>
                <a:gridCol w="2875547">
                  <a:extLst>
                    <a:ext uri="{9D8B030D-6E8A-4147-A177-3AD203B41FA5}">
                      <a16:colId xmlns:a16="http://schemas.microsoft.com/office/drawing/2014/main" val="1278842006"/>
                    </a:ext>
                  </a:extLst>
                </a:gridCol>
              </a:tblGrid>
              <a:tr h="337936">
                <a:tc>
                  <a:txBody>
                    <a:bodyPr/>
                    <a:lstStyle/>
                    <a:p>
                      <a:pPr algn="just">
                        <a:lnSpc>
                          <a:spcPct val="115000"/>
                        </a:lnSpc>
                        <a:spcAft>
                          <a:spcPts val="1000"/>
                        </a:spcAft>
                        <a:buNone/>
                      </a:pPr>
                      <a:r>
                        <a:rPr lang="en-CM" sz="1400">
                          <a:effectLst/>
                        </a:rPr>
                        <a:t>Pilier de la SND30</a:t>
                      </a:r>
                      <a:endParaRPr lang="en-CM" sz="1400">
                        <a:effectLst/>
                        <a:latin typeface="Calibri" panose="020F0502020204030204" pitchFamily="34" charset="0"/>
                        <a:ea typeface="Calibri" panose="020F0502020204030204" pitchFamily="34" charset="0"/>
                        <a:cs typeface="Times New Roman" panose="02020603050405020304" pitchFamily="18" charset="0"/>
                      </a:endParaRPr>
                    </a:p>
                  </a:txBody>
                  <a:tcPr marL="61923" marR="61923" marT="0" marB="0"/>
                </a:tc>
                <a:tc>
                  <a:txBody>
                    <a:bodyPr/>
                    <a:lstStyle/>
                    <a:p>
                      <a:pPr algn="just">
                        <a:lnSpc>
                          <a:spcPct val="115000"/>
                        </a:lnSpc>
                        <a:spcAft>
                          <a:spcPts val="1000"/>
                        </a:spcAft>
                        <a:buNone/>
                      </a:pPr>
                      <a:r>
                        <a:rPr lang="en-CM" sz="1400">
                          <a:effectLst/>
                        </a:rPr>
                        <a:t>Objectif Stratégique (SND30)</a:t>
                      </a:r>
                      <a:endParaRPr lang="en-CM" sz="1400">
                        <a:effectLst/>
                        <a:latin typeface="Calibri" panose="020F0502020204030204" pitchFamily="34" charset="0"/>
                        <a:ea typeface="Calibri" panose="020F0502020204030204" pitchFamily="34" charset="0"/>
                        <a:cs typeface="Times New Roman" panose="02020603050405020304" pitchFamily="18" charset="0"/>
                      </a:endParaRPr>
                    </a:p>
                  </a:txBody>
                  <a:tcPr marL="61923" marR="61923" marT="0" marB="0"/>
                </a:tc>
                <a:tc>
                  <a:txBody>
                    <a:bodyPr/>
                    <a:lstStyle/>
                    <a:p>
                      <a:pPr algn="just">
                        <a:lnSpc>
                          <a:spcPct val="115000"/>
                        </a:lnSpc>
                        <a:spcAft>
                          <a:spcPts val="1000"/>
                        </a:spcAft>
                        <a:buNone/>
                      </a:pPr>
                      <a:r>
                        <a:rPr lang="en-CM" sz="1400" dirty="0">
                          <a:effectLst/>
                        </a:rPr>
                        <a:t>Contribution </a:t>
                      </a:r>
                      <a:r>
                        <a:rPr lang="en-CM" sz="1400" dirty="0" err="1">
                          <a:effectLst/>
                        </a:rPr>
                        <a:t>Spécifique</a:t>
                      </a:r>
                      <a:r>
                        <a:rPr lang="en-CM" sz="1400" dirty="0">
                          <a:effectLst/>
                        </a:rPr>
                        <a:t> du CNEPCI</a:t>
                      </a:r>
                      <a:endParaRPr lang="en-CM"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1923" marR="61923" marT="0" marB="0"/>
                </a:tc>
                <a:tc>
                  <a:txBody>
                    <a:bodyPr/>
                    <a:lstStyle/>
                    <a:p>
                      <a:pPr algn="just">
                        <a:lnSpc>
                          <a:spcPct val="115000"/>
                        </a:lnSpc>
                        <a:spcAft>
                          <a:spcPts val="1000"/>
                        </a:spcAft>
                        <a:buNone/>
                      </a:pPr>
                      <a:r>
                        <a:rPr lang="en-CM" sz="1400">
                          <a:effectLst/>
                        </a:rPr>
                        <a:t>Dispositifs &amp; Actions Concrètes</a:t>
                      </a:r>
                      <a:endParaRPr lang="en-CM" sz="1400">
                        <a:effectLst/>
                        <a:latin typeface="Calibri" panose="020F0502020204030204" pitchFamily="34" charset="0"/>
                        <a:ea typeface="Calibri" panose="020F0502020204030204" pitchFamily="34" charset="0"/>
                        <a:cs typeface="Times New Roman" panose="02020603050405020304" pitchFamily="18" charset="0"/>
                      </a:endParaRPr>
                    </a:p>
                  </a:txBody>
                  <a:tcPr marL="61923" marR="61923" marT="0" marB="0"/>
                </a:tc>
                <a:extLst>
                  <a:ext uri="{0D108BD9-81ED-4DB2-BD59-A6C34878D82A}">
                    <a16:rowId xmlns:a16="http://schemas.microsoft.com/office/drawing/2014/main" val="2142413076"/>
                  </a:ext>
                </a:extLst>
              </a:tr>
              <a:tr h="1263563">
                <a:tc>
                  <a:txBody>
                    <a:bodyPr/>
                    <a:lstStyle/>
                    <a:p>
                      <a:pPr algn="just">
                        <a:lnSpc>
                          <a:spcPct val="115000"/>
                        </a:lnSpc>
                        <a:spcAft>
                          <a:spcPts val="1000"/>
                        </a:spcAft>
                        <a:buNone/>
                      </a:pPr>
                      <a:r>
                        <a:rPr lang="en-CM" sz="1400">
                          <a:effectLst/>
                        </a:rPr>
                        <a:t>1. Transformation Structurelle de l'Économie</a:t>
                      </a:r>
                      <a:endParaRPr lang="en-CM" sz="1400">
                        <a:effectLst/>
                        <a:latin typeface="Calibri" panose="020F0502020204030204" pitchFamily="34" charset="0"/>
                        <a:ea typeface="Calibri" panose="020F0502020204030204" pitchFamily="34" charset="0"/>
                        <a:cs typeface="Times New Roman" panose="02020603050405020304" pitchFamily="18" charset="0"/>
                      </a:endParaRPr>
                    </a:p>
                  </a:txBody>
                  <a:tcPr marL="61923" marR="61923" marT="0" marB="0"/>
                </a:tc>
                <a:tc>
                  <a:txBody>
                    <a:bodyPr/>
                    <a:lstStyle/>
                    <a:p>
                      <a:pPr algn="just">
                        <a:lnSpc>
                          <a:spcPct val="115000"/>
                        </a:lnSpc>
                        <a:spcAft>
                          <a:spcPts val="1000"/>
                        </a:spcAft>
                        <a:buNone/>
                      </a:pPr>
                      <a:r>
                        <a:rPr lang="fr-FR" sz="1400" dirty="0">
                          <a:effectLst/>
                        </a:rPr>
                        <a:t>Promouvoir l'Import-Substitution et le patriotisme économique.</a:t>
                      </a:r>
                      <a:endParaRPr lang="en-CM"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1923" marR="61923" marT="0" marB="0"/>
                </a:tc>
                <a:tc>
                  <a:txBody>
                    <a:bodyPr/>
                    <a:lstStyle/>
                    <a:p>
                      <a:pPr algn="just">
                        <a:lnSpc>
                          <a:spcPct val="115000"/>
                        </a:lnSpc>
                        <a:spcAft>
                          <a:spcPts val="1000"/>
                        </a:spcAft>
                        <a:buNone/>
                      </a:pPr>
                      <a:r>
                        <a:rPr lang="fr-FR" sz="1400" dirty="0">
                          <a:effectLst/>
                        </a:rPr>
                        <a:t>Ingénierie des mentalités économiques : Transformation du consommateur camerounais pour privilégier le "Made in Cameroon".</a:t>
                      </a:r>
                      <a:endParaRPr lang="en-CM"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1923" marR="61923" marT="0" marB="0"/>
                </a:tc>
                <a:tc>
                  <a:txBody>
                    <a:bodyPr/>
                    <a:lstStyle/>
                    <a:p>
                      <a:pPr marL="0" marR="0" lvl="0" indent="0" algn="just" defTabSz="457200" rtl="0" eaLnBrk="1" fontAlgn="auto" latinLnBrk="0" hangingPunct="1">
                        <a:lnSpc>
                          <a:spcPct val="115000"/>
                        </a:lnSpc>
                        <a:spcBef>
                          <a:spcPts val="0"/>
                        </a:spcBef>
                        <a:spcAft>
                          <a:spcPts val="1000"/>
                        </a:spcAft>
                        <a:buClrTx/>
                        <a:buSzTx/>
                        <a:buFontTx/>
                        <a:buNone/>
                        <a:tabLst/>
                        <a:defRPr/>
                      </a:pPr>
                      <a:r>
                        <a:rPr lang="fr-FR" sz="1400" dirty="0">
                          <a:effectLst/>
                        </a:rPr>
                        <a:t>- </a:t>
                      </a:r>
                      <a:r>
                        <a:rPr lang="fr-FR" sz="1400" dirty="0" smtClean="0">
                          <a:effectLst/>
                        </a:rPr>
                        <a:t>Programme d’Éducation </a:t>
                      </a:r>
                      <a:r>
                        <a:rPr lang="fr-FR" sz="1400" dirty="0">
                          <a:effectLst/>
                        </a:rPr>
                        <a:t>à la production et à la consommation </a:t>
                      </a:r>
                      <a:r>
                        <a:rPr lang="fr-FR" sz="1400" dirty="0" smtClean="0">
                          <a:effectLst/>
                        </a:rPr>
                        <a:t>responsables (PEPCOC).</a:t>
                      </a:r>
                      <a:endParaRPr lang="en-CM" sz="14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1000"/>
                        </a:spcAft>
                        <a:buNone/>
                      </a:pPr>
                      <a:r>
                        <a:rPr lang="fr-FR" sz="1400" dirty="0">
                          <a:effectLst/>
                        </a:rPr>
                        <a:t>- Campagnes de sensibilisation sur le patriotisme économique.</a:t>
                      </a:r>
                      <a:endParaRPr lang="en-CM" sz="1400" dirty="0">
                        <a:effectLst/>
                      </a:endParaRPr>
                    </a:p>
                    <a:p>
                      <a:pPr algn="just">
                        <a:lnSpc>
                          <a:spcPct val="115000"/>
                        </a:lnSpc>
                        <a:spcAft>
                          <a:spcPts val="1000"/>
                        </a:spcAft>
                        <a:buNone/>
                      </a:pPr>
                      <a:r>
                        <a:rPr lang="fr-FR" sz="1400" dirty="0">
                          <a:effectLst/>
                        </a:rPr>
                        <a:t>- Promotion des labels locaux lors des camps de jeunes.</a:t>
                      </a:r>
                      <a:endParaRPr lang="en-CM" sz="1400" dirty="0">
                        <a:effectLst/>
                      </a:endParaRPr>
                    </a:p>
                  </a:txBody>
                  <a:tcPr marL="61923" marR="61923" marT="0" marB="0"/>
                </a:tc>
                <a:extLst>
                  <a:ext uri="{0D108BD9-81ED-4DB2-BD59-A6C34878D82A}">
                    <a16:rowId xmlns:a16="http://schemas.microsoft.com/office/drawing/2014/main" val="2591098702"/>
                  </a:ext>
                </a:extLst>
              </a:tr>
              <a:tr h="1437634">
                <a:tc>
                  <a:txBody>
                    <a:bodyPr/>
                    <a:lstStyle/>
                    <a:p>
                      <a:pPr algn="just">
                        <a:lnSpc>
                          <a:spcPct val="115000"/>
                        </a:lnSpc>
                        <a:spcAft>
                          <a:spcPts val="1000"/>
                        </a:spcAft>
                        <a:buNone/>
                      </a:pPr>
                      <a:r>
                        <a:rPr lang="en-CM" sz="1400" dirty="0">
                          <a:effectLst/>
                        </a:rPr>
                        <a:t>2. Développement du Capital </a:t>
                      </a:r>
                      <a:r>
                        <a:rPr lang="en-CM" sz="1400" dirty="0" err="1">
                          <a:effectLst/>
                        </a:rPr>
                        <a:t>Humain</a:t>
                      </a:r>
                      <a:endParaRPr lang="en-CM"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1923" marR="61923" marT="0" marB="0"/>
                </a:tc>
                <a:tc>
                  <a:txBody>
                    <a:bodyPr/>
                    <a:lstStyle/>
                    <a:p>
                      <a:pPr algn="just">
                        <a:lnSpc>
                          <a:spcPct val="115000"/>
                        </a:lnSpc>
                        <a:spcAft>
                          <a:spcPts val="1000"/>
                        </a:spcAft>
                        <a:buNone/>
                      </a:pPr>
                      <a:r>
                        <a:rPr lang="fr-FR" sz="1400">
                          <a:effectLst/>
                        </a:rPr>
                        <a:t>Promouvoir la citoyenneté et l'identité culturelle.</a:t>
                      </a:r>
                      <a:endParaRPr lang="en-CM" sz="1400">
                        <a:effectLst/>
                        <a:latin typeface="Calibri" panose="020F0502020204030204" pitchFamily="34" charset="0"/>
                        <a:ea typeface="Calibri" panose="020F0502020204030204" pitchFamily="34" charset="0"/>
                        <a:cs typeface="Times New Roman" panose="02020603050405020304" pitchFamily="18" charset="0"/>
                      </a:endParaRPr>
                    </a:p>
                  </a:txBody>
                  <a:tcPr marL="61923" marR="61923" marT="0" marB="0"/>
                </a:tc>
                <a:tc>
                  <a:txBody>
                    <a:bodyPr/>
                    <a:lstStyle/>
                    <a:p>
                      <a:pPr algn="just">
                        <a:lnSpc>
                          <a:spcPct val="115000"/>
                        </a:lnSpc>
                        <a:spcAft>
                          <a:spcPts val="1000"/>
                        </a:spcAft>
                        <a:buNone/>
                      </a:pPr>
                      <a:r>
                        <a:rPr lang="fr-FR" sz="1400" dirty="0">
                          <a:effectLst/>
                        </a:rPr>
                        <a:t>Formation Morale et Civique  : Fabrication du "Camerounais de type nouveau".</a:t>
                      </a:r>
                      <a:endParaRPr lang="en-CM"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1923" marR="61923" marT="0" marB="0"/>
                </a:tc>
                <a:tc>
                  <a:txBody>
                    <a:bodyPr/>
                    <a:lstStyle/>
                    <a:p>
                      <a:pPr algn="just">
                        <a:lnSpc>
                          <a:spcPct val="115000"/>
                        </a:lnSpc>
                        <a:spcAft>
                          <a:spcPts val="1000"/>
                        </a:spcAft>
                        <a:buNone/>
                      </a:pPr>
                      <a:r>
                        <a:rPr lang="fr-FR" sz="1400" dirty="0">
                          <a:effectLst/>
                        </a:rPr>
                        <a:t>- Formation des formateurs en éducation civique et en éducation populaire .</a:t>
                      </a:r>
                      <a:endParaRPr lang="en-CM" sz="1400" dirty="0">
                        <a:effectLst/>
                      </a:endParaRPr>
                    </a:p>
                    <a:p>
                      <a:pPr algn="just">
                        <a:lnSpc>
                          <a:spcPct val="115000"/>
                        </a:lnSpc>
                        <a:spcAft>
                          <a:spcPts val="1000"/>
                        </a:spcAft>
                        <a:buNone/>
                      </a:pPr>
                      <a:r>
                        <a:rPr lang="fr-FR" sz="1400" dirty="0">
                          <a:effectLst/>
                        </a:rPr>
                        <a:t>- Lutte contre l'incivisme en milieu scolaire et extrascolaire.</a:t>
                      </a:r>
                      <a:endParaRPr lang="en-CM"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1923" marR="61923" marT="0" marB="0"/>
                </a:tc>
                <a:extLst>
                  <a:ext uri="{0D108BD9-81ED-4DB2-BD59-A6C34878D82A}">
                    <a16:rowId xmlns:a16="http://schemas.microsoft.com/office/drawing/2014/main" val="2625726224"/>
                  </a:ext>
                </a:extLst>
              </a:tr>
              <a:tr h="512007">
                <a:tc>
                  <a:txBody>
                    <a:bodyPr/>
                    <a:lstStyle/>
                    <a:p>
                      <a:pPr>
                        <a:buNone/>
                      </a:pPr>
                      <a:endParaRPr lang="en-CM" sz="1400">
                        <a:effectLst/>
                        <a:latin typeface="Calibri" panose="020F0502020204030204" pitchFamily="34" charset="0"/>
                        <a:cs typeface="Times New Roman" panose="02020603050405020304" pitchFamily="18" charset="0"/>
                      </a:endParaRPr>
                    </a:p>
                  </a:txBody>
                  <a:tcPr marL="61923" marR="61923" marT="0" marB="0"/>
                </a:tc>
                <a:tc>
                  <a:txBody>
                    <a:bodyPr/>
                    <a:lstStyle/>
                    <a:p>
                      <a:pPr algn="just">
                        <a:lnSpc>
                          <a:spcPct val="115000"/>
                        </a:lnSpc>
                        <a:spcAft>
                          <a:spcPts val="1000"/>
                        </a:spcAft>
                        <a:buNone/>
                      </a:pPr>
                      <a:r>
                        <a:rPr lang="fr-FR" sz="1400" dirty="0">
                          <a:effectLst/>
                        </a:rPr>
                        <a:t>Améliorer la santé et le bien-être social.</a:t>
                      </a:r>
                      <a:endParaRPr lang="en-CM"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1923" marR="61923" marT="0" marB="0"/>
                </a:tc>
                <a:tc>
                  <a:txBody>
                    <a:bodyPr/>
                    <a:lstStyle/>
                    <a:p>
                      <a:pPr algn="just">
                        <a:lnSpc>
                          <a:spcPct val="115000"/>
                        </a:lnSpc>
                        <a:spcAft>
                          <a:spcPts val="1000"/>
                        </a:spcAft>
                        <a:buNone/>
                      </a:pPr>
                      <a:r>
                        <a:rPr lang="fr-FR" sz="1400">
                          <a:effectLst/>
                        </a:rPr>
                        <a:t>Éducation Populaire préventive : Lutte contre les fléaux sociaux qui détruisent la force productive.</a:t>
                      </a:r>
                      <a:endParaRPr lang="en-CM" sz="1400">
                        <a:effectLst/>
                        <a:latin typeface="Calibri" panose="020F0502020204030204" pitchFamily="34" charset="0"/>
                        <a:ea typeface="Calibri" panose="020F0502020204030204" pitchFamily="34" charset="0"/>
                        <a:cs typeface="Times New Roman" panose="02020603050405020304" pitchFamily="18" charset="0"/>
                      </a:endParaRPr>
                    </a:p>
                  </a:txBody>
                  <a:tcPr marL="61923" marR="61923" marT="0" marB="0"/>
                </a:tc>
                <a:tc>
                  <a:txBody>
                    <a:bodyPr/>
                    <a:lstStyle/>
                    <a:p>
                      <a:pPr algn="just">
                        <a:lnSpc>
                          <a:spcPct val="115000"/>
                        </a:lnSpc>
                        <a:spcAft>
                          <a:spcPts val="1000"/>
                        </a:spcAft>
                        <a:buNone/>
                      </a:pPr>
                      <a:r>
                        <a:rPr lang="fr-FR" sz="1400" dirty="0">
                          <a:effectLst/>
                        </a:rPr>
                        <a:t>- Sensibilisation contre la consommation de drogues et stupéfiants.</a:t>
                      </a:r>
                      <a:endParaRPr lang="en-CM"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1923" marR="61923" marT="0" marB="0"/>
                </a:tc>
                <a:extLst>
                  <a:ext uri="{0D108BD9-81ED-4DB2-BD59-A6C34878D82A}">
                    <a16:rowId xmlns:a16="http://schemas.microsoft.com/office/drawing/2014/main" val="131768596"/>
                  </a:ext>
                </a:extLst>
              </a:tr>
              <a:tr h="974821">
                <a:tc>
                  <a:txBody>
                    <a:bodyPr/>
                    <a:lstStyle/>
                    <a:p>
                      <a:pPr algn="just">
                        <a:lnSpc>
                          <a:spcPct val="115000"/>
                        </a:lnSpc>
                        <a:spcAft>
                          <a:spcPts val="1000"/>
                        </a:spcAft>
                        <a:buNone/>
                      </a:pPr>
                      <a:r>
                        <a:rPr lang="en-CM" sz="1400">
                          <a:effectLst/>
                        </a:rPr>
                        <a:t>3. Gouvernance &amp; Décentralisation</a:t>
                      </a:r>
                      <a:endParaRPr lang="en-CM" sz="1400">
                        <a:effectLst/>
                        <a:latin typeface="Calibri" panose="020F0502020204030204" pitchFamily="34" charset="0"/>
                        <a:ea typeface="Calibri" panose="020F0502020204030204" pitchFamily="34" charset="0"/>
                        <a:cs typeface="Times New Roman" panose="02020603050405020304" pitchFamily="18" charset="0"/>
                      </a:endParaRPr>
                    </a:p>
                  </a:txBody>
                  <a:tcPr marL="61923" marR="61923" marT="0" marB="0"/>
                </a:tc>
                <a:tc>
                  <a:txBody>
                    <a:bodyPr/>
                    <a:lstStyle/>
                    <a:p>
                      <a:pPr algn="just">
                        <a:lnSpc>
                          <a:spcPct val="115000"/>
                        </a:lnSpc>
                        <a:spcAft>
                          <a:spcPts val="1000"/>
                        </a:spcAft>
                        <a:buNone/>
                      </a:pPr>
                      <a:r>
                        <a:rPr lang="fr-FR" sz="1400" dirty="0">
                          <a:effectLst/>
                        </a:rPr>
                        <a:t>Renforcer l'unité nationale et la cohésion sociale.</a:t>
                      </a:r>
                      <a:endParaRPr lang="en-CM"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1923" marR="61923" marT="0" marB="0"/>
                </a:tc>
                <a:tc>
                  <a:txBody>
                    <a:bodyPr/>
                    <a:lstStyle/>
                    <a:p>
                      <a:pPr algn="just">
                        <a:lnSpc>
                          <a:spcPct val="115000"/>
                        </a:lnSpc>
                        <a:spcAft>
                          <a:spcPts val="1000"/>
                        </a:spcAft>
                        <a:buNone/>
                      </a:pPr>
                      <a:r>
                        <a:rPr lang="fr-FR" sz="1400" dirty="0">
                          <a:effectLst/>
                        </a:rPr>
                        <a:t>Construction du "Vivre Ensemble" : Prévention des conflits et gestion de la diversité culturelle.</a:t>
                      </a:r>
                      <a:endParaRPr lang="en-CM"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1923" marR="61923" marT="0" marB="0"/>
                </a:tc>
                <a:tc>
                  <a:txBody>
                    <a:bodyPr/>
                    <a:lstStyle/>
                    <a:p>
                      <a:pPr algn="just">
                        <a:lnSpc>
                          <a:spcPct val="115000"/>
                        </a:lnSpc>
                        <a:spcAft>
                          <a:spcPts val="1000"/>
                        </a:spcAft>
                        <a:buNone/>
                      </a:pPr>
                      <a:r>
                        <a:rPr lang="fr-FR" sz="1400" dirty="0">
                          <a:effectLst/>
                        </a:rPr>
                        <a:t>- Formation à la médiation interculturelle, communautaire et à la paix.</a:t>
                      </a:r>
                      <a:endParaRPr lang="en-CM" sz="1400" dirty="0">
                        <a:effectLst/>
                      </a:endParaRPr>
                    </a:p>
                    <a:p>
                      <a:pPr algn="just">
                        <a:lnSpc>
                          <a:spcPct val="115000"/>
                        </a:lnSpc>
                        <a:spcAft>
                          <a:spcPts val="1000"/>
                        </a:spcAft>
                        <a:buNone/>
                      </a:pPr>
                      <a:r>
                        <a:rPr lang="fr-FR" sz="1400" dirty="0">
                          <a:effectLst/>
                        </a:rPr>
                        <a:t>- Lutte contre les discours de haine (</a:t>
                      </a:r>
                      <a:r>
                        <a:rPr lang="fr-FR" sz="1400" dirty="0" err="1">
                          <a:effectLst/>
                        </a:rPr>
                        <a:t>Hate</a:t>
                      </a:r>
                      <a:r>
                        <a:rPr lang="fr-FR" sz="1400" dirty="0">
                          <a:effectLst/>
                        </a:rPr>
                        <a:t> speech) et le tribalisme.</a:t>
                      </a:r>
                      <a:endParaRPr lang="en-CM"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1923" marR="61923" marT="0" marB="0"/>
                </a:tc>
                <a:extLst>
                  <a:ext uri="{0D108BD9-81ED-4DB2-BD59-A6C34878D82A}">
                    <a16:rowId xmlns:a16="http://schemas.microsoft.com/office/drawing/2014/main" val="1624369681"/>
                  </a:ext>
                </a:extLst>
              </a:tr>
            </a:tbl>
          </a:graphicData>
        </a:graphic>
      </p:graphicFrame>
    </p:spTree>
    <p:extLst>
      <p:ext uri="{BB962C8B-B14F-4D97-AF65-F5344CB8AC3E}">
        <p14:creationId xmlns:p14="http://schemas.microsoft.com/office/powerpoint/2010/main" val="400780919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1A8F857-21D7-872A-D654-C65FFC7686F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3BA7102-13B2-8443-C8DE-1CFF7271CB8A}"/>
              </a:ext>
            </a:extLst>
          </p:cNvPr>
          <p:cNvSpPr>
            <a:spLocks noGrp="1"/>
          </p:cNvSpPr>
          <p:nvPr>
            <p:ph type="title"/>
          </p:nvPr>
        </p:nvSpPr>
        <p:spPr>
          <a:xfrm>
            <a:off x="457200" y="274638"/>
            <a:ext cx="8229600" cy="555541"/>
          </a:xfrm>
        </p:spPr>
        <p:txBody>
          <a:bodyPr>
            <a:normAutofit fontScale="90000"/>
          </a:bodyPr>
          <a:lstStyle/>
          <a:p>
            <a:r>
              <a:rPr lang="fr-FR" dirty="0"/>
              <a:t>2. Orientations stratégiques</a:t>
            </a:r>
            <a:br>
              <a:rPr lang="fr-FR" dirty="0"/>
            </a:br>
            <a:endParaRPr lang="fr-FR" dirty="0"/>
          </a:p>
        </p:txBody>
      </p:sp>
      <p:sp>
        <p:nvSpPr>
          <p:cNvPr id="3" name="Content Placeholder 2">
            <a:extLst>
              <a:ext uri="{FF2B5EF4-FFF2-40B4-BE49-F238E27FC236}">
                <a16:creationId xmlns:a16="http://schemas.microsoft.com/office/drawing/2014/main" id="{36BD49AB-F60B-D87C-F6A6-7DBBB2234366}"/>
              </a:ext>
            </a:extLst>
          </p:cNvPr>
          <p:cNvSpPr>
            <a:spLocks noGrp="1"/>
          </p:cNvSpPr>
          <p:nvPr>
            <p:ph idx="1"/>
          </p:nvPr>
        </p:nvSpPr>
        <p:spPr>
          <a:xfrm>
            <a:off x="0" y="600534"/>
            <a:ext cx="9035715" cy="4525963"/>
          </a:xfrm>
        </p:spPr>
        <p:txBody>
          <a:bodyPr/>
          <a:lstStyle/>
          <a:p>
            <a:pPr lvl="1"/>
            <a:r>
              <a:rPr lang="fr-FR" dirty="0"/>
              <a:t>Ancrage à la Politique Nationale de la Jeunesse et au Plan Jeunesse</a:t>
            </a:r>
          </a:p>
        </p:txBody>
      </p:sp>
      <p:sp>
        <p:nvSpPr>
          <p:cNvPr id="5" name="ZoneTexte 4">
            <a:extLst>
              <a:ext uri="{FF2B5EF4-FFF2-40B4-BE49-F238E27FC236}">
                <a16:creationId xmlns:a16="http://schemas.microsoft.com/office/drawing/2014/main" id="{D917E8F2-F735-9EF9-2B4B-70DDDC3C2565}"/>
              </a:ext>
            </a:extLst>
          </p:cNvPr>
          <p:cNvSpPr txBox="1"/>
          <p:nvPr/>
        </p:nvSpPr>
        <p:spPr>
          <a:xfrm>
            <a:off x="852616" y="1985139"/>
            <a:ext cx="7636476" cy="923330"/>
          </a:xfrm>
          <a:prstGeom prst="rect">
            <a:avLst/>
          </a:prstGeom>
          <a:noFill/>
        </p:spPr>
        <p:txBody>
          <a:bodyPr wrap="square">
            <a:spAutoFit/>
          </a:bodyPr>
          <a:lstStyle/>
          <a:p>
            <a:pPr algn="just"/>
            <a:r>
              <a:rPr lang="fr-FR" dirty="0"/>
              <a:t>Les missions statutaires du CNEPCI s’intègrent dans les domaines d'actions prioritaires définis dans le Plan, notamment en matière d'éducation civique, de réarmement moral et de promotion de la paix.</a:t>
            </a:r>
            <a:endParaRPr lang="en-CM" dirty="0"/>
          </a:p>
        </p:txBody>
      </p:sp>
    </p:spTree>
    <p:extLst>
      <p:ext uri="{BB962C8B-B14F-4D97-AF65-F5344CB8AC3E}">
        <p14:creationId xmlns:p14="http://schemas.microsoft.com/office/powerpoint/2010/main" val="29124005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7345FA6-7873-28FC-0B07-0DAE0E8A9CD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7399010-7FAB-67CD-74FB-BB0FE7E3E146}"/>
              </a:ext>
            </a:extLst>
          </p:cNvPr>
          <p:cNvSpPr>
            <a:spLocks noGrp="1"/>
          </p:cNvSpPr>
          <p:nvPr>
            <p:ph type="title"/>
          </p:nvPr>
        </p:nvSpPr>
        <p:spPr>
          <a:xfrm>
            <a:off x="457200" y="274638"/>
            <a:ext cx="8229600" cy="555541"/>
          </a:xfrm>
        </p:spPr>
        <p:txBody>
          <a:bodyPr>
            <a:normAutofit fontScale="90000"/>
          </a:bodyPr>
          <a:lstStyle/>
          <a:p>
            <a:r>
              <a:rPr lang="fr-FR" dirty="0"/>
              <a:t>2. Orientations stratégiques</a:t>
            </a:r>
            <a:br>
              <a:rPr lang="fr-FR" dirty="0"/>
            </a:br>
            <a:endParaRPr lang="fr-FR" dirty="0"/>
          </a:p>
        </p:txBody>
      </p:sp>
      <p:sp>
        <p:nvSpPr>
          <p:cNvPr id="3" name="Content Placeholder 2">
            <a:extLst>
              <a:ext uri="{FF2B5EF4-FFF2-40B4-BE49-F238E27FC236}">
                <a16:creationId xmlns:a16="http://schemas.microsoft.com/office/drawing/2014/main" id="{243B10A2-0241-EA5C-50A4-B47AB89E0018}"/>
              </a:ext>
            </a:extLst>
          </p:cNvPr>
          <p:cNvSpPr>
            <a:spLocks noGrp="1"/>
          </p:cNvSpPr>
          <p:nvPr>
            <p:ph idx="1"/>
          </p:nvPr>
        </p:nvSpPr>
        <p:spPr>
          <a:xfrm>
            <a:off x="54142" y="352226"/>
            <a:ext cx="9035715" cy="400363"/>
          </a:xfrm>
        </p:spPr>
        <p:txBody>
          <a:bodyPr>
            <a:normAutofit/>
          </a:bodyPr>
          <a:lstStyle/>
          <a:p>
            <a:pPr lvl="1"/>
            <a:r>
              <a:rPr lang="fr-FR" sz="2000" dirty="0"/>
              <a:t>Ancrage à la Politique Nationale de la Jeunesse et au Plan Jeunesse</a:t>
            </a:r>
          </a:p>
        </p:txBody>
      </p:sp>
      <p:graphicFrame>
        <p:nvGraphicFramePr>
          <p:cNvPr id="4" name="Tableau 3">
            <a:extLst>
              <a:ext uri="{FF2B5EF4-FFF2-40B4-BE49-F238E27FC236}">
                <a16:creationId xmlns:a16="http://schemas.microsoft.com/office/drawing/2014/main" id="{AAD77A78-5832-C2CB-D3CF-712477CFD805}"/>
              </a:ext>
            </a:extLst>
          </p:cNvPr>
          <p:cNvGraphicFramePr>
            <a:graphicFrameLocks noGrp="1"/>
          </p:cNvGraphicFramePr>
          <p:nvPr>
            <p:extLst>
              <p:ext uri="{D42A27DB-BD31-4B8C-83A1-F6EECF244321}">
                <p14:modId xmlns:p14="http://schemas.microsoft.com/office/powerpoint/2010/main" val="509797618"/>
              </p:ext>
            </p:extLst>
          </p:nvPr>
        </p:nvGraphicFramePr>
        <p:xfrm>
          <a:off x="189781" y="752589"/>
          <a:ext cx="8845935" cy="6134100"/>
        </p:xfrm>
        <a:graphic>
          <a:graphicData uri="http://schemas.openxmlformats.org/drawingml/2006/table">
            <a:tbl>
              <a:tblPr firstRow="1" firstCol="1" bandRow="1">
                <a:tableStyleId>{5C22544A-7EE6-4342-B048-85BDC9FD1C3A}</a:tableStyleId>
              </a:tblPr>
              <a:tblGrid>
                <a:gridCol w="2948645">
                  <a:extLst>
                    <a:ext uri="{9D8B030D-6E8A-4147-A177-3AD203B41FA5}">
                      <a16:colId xmlns:a16="http://schemas.microsoft.com/office/drawing/2014/main" val="3981914580"/>
                    </a:ext>
                  </a:extLst>
                </a:gridCol>
                <a:gridCol w="2948645">
                  <a:extLst>
                    <a:ext uri="{9D8B030D-6E8A-4147-A177-3AD203B41FA5}">
                      <a16:colId xmlns:a16="http://schemas.microsoft.com/office/drawing/2014/main" val="1956494284"/>
                    </a:ext>
                  </a:extLst>
                </a:gridCol>
                <a:gridCol w="2948645">
                  <a:extLst>
                    <a:ext uri="{9D8B030D-6E8A-4147-A177-3AD203B41FA5}">
                      <a16:colId xmlns:a16="http://schemas.microsoft.com/office/drawing/2014/main" val="1966306026"/>
                    </a:ext>
                  </a:extLst>
                </a:gridCol>
              </a:tblGrid>
              <a:tr h="251713">
                <a:tc>
                  <a:txBody>
                    <a:bodyPr/>
                    <a:lstStyle/>
                    <a:p>
                      <a:pPr>
                        <a:lnSpc>
                          <a:spcPct val="115000"/>
                        </a:lnSpc>
                        <a:spcAft>
                          <a:spcPts val="1000"/>
                        </a:spcAft>
                        <a:buNone/>
                      </a:pPr>
                      <a:r>
                        <a:rPr lang="fr-FR" sz="1400" dirty="0">
                          <a:effectLst/>
                        </a:rPr>
                        <a:t>Composante du Plan Jeunesse / Piliers PNJ</a:t>
                      </a:r>
                      <a:endParaRPr lang="en-CM"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46123" marR="46123" marT="0" marB="0"/>
                </a:tc>
                <a:tc>
                  <a:txBody>
                    <a:bodyPr/>
                    <a:lstStyle/>
                    <a:p>
                      <a:pPr>
                        <a:lnSpc>
                          <a:spcPct val="115000"/>
                        </a:lnSpc>
                        <a:spcAft>
                          <a:spcPts val="1000"/>
                        </a:spcAft>
                        <a:buNone/>
                      </a:pPr>
                      <a:r>
                        <a:rPr lang="fr-FR" sz="1400" dirty="0">
                          <a:effectLst/>
                        </a:rPr>
                        <a:t>Besoins et Objectifs Stratégiques</a:t>
                      </a:r>
                      <a:endParaRPr lang="en-CM"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46123" marR="46123" marT="0" marB="0"/>
                </a:tc>
                <a:tc>
                  <a:txBody>
                    <a:bodyPr/>
                    <a:lstStyle/>
                    <a:p>
                      <a:pPr>
                        <a:lnSpc>
                          <a:spcPct val="115000"/>
                        </a:lnSpc>
                        <a:spcAft>
                          <a:spcPts val="1000"/>
                        </a:spcAft>
                        <a:buNone/>
                      </a:pPr>
                      <a:r>
                        <a:rPr lang="fr-FR" sz="1400" dirty="0">
                          <a:effectLst/>
                        </a:rPr>
                        <a:t>Ancrage et Réponse Opérationnelle du CNEPCI</a:t>
                      </a:r>
                      <a:endParaRPr lang="en-CM"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46123" marR="46123" marT="0" marB="0"/>
                </a:tc>
                <a:extLst>
                  <a:ext uri="{0D108BD9-81ED-4DB2-BD59-A6C34878D82A}">
                    <a16:rowId xmlns:a16="http://schemas.microsoft.com/office/drawing/2014/main" val="636475417"/>
                  </a:ext>
                </a:extLst>
              </a:tr>
              <a:tr h="770342">
                <a:tc>
                  <a:txBody>
                    <a:bodyPr/>
                    <a:lstStyle/>
                    <a:p>
                      <a:pPr>
                        <a:lnSpc>
                          <a:spcPct val="115000"/>
                        </a:lnSpc>
                        <a:spcAft>
                          <a:spcPts val="1000"/>
                        </a:spcAft>
                        <a:buNone/>
                      </a:pPr>
                      <a:r>
                        <a:rPr lang="en-CM" sz="1400" dirty="0" err="1">
                          <a:effectLst/>
                        </a:rPr>
                        <a:t>Éducation</a:t>
                      </a:r>
                      <a:r>
                        <a:rPr lang="en-CM" sz="1400" dirty="0">
                          <a:effectLst/>
                        </a:rPr>
                        <a:t> et Formation</a:t>
                      </a:r>
                      <a:endParaRPr lang="en-CM"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46123" marR="46123" marT="0" marB="0"/>
                </a:tc>
                <a:tc>
                  <a:txBody>
                    <a:bodyPr/>
                    <a:lstStyle/>
                    <a:p>
                      <a:pPr>
                        <a:lnSpc>
                          <a:spcPct val="115000"/>
                        </a:lnSpc>
                        <a:spcAft>
                          <a:spcPts val="1000"/>
                        </a:spcAft>
                        <a:buNone/>
                      </a:pPr>
                      <a:r>
                        <a:rPr lang="fr-FR" sz="1400" dirty="0">
                          <a:effectLst/>
                        </a:rPr>
                        <a:t>Le plan identifie le domaine d'action prioritaire : « Éducation extrascolaire et civique ». </a:t>
                      </a:r>
                      <a:r>
                        <a:rPr lang="en-CM" sz="1400" dirty="0">
                          <a:effectLst/>
                        </a:rPr>
                        <a:t>Il note que </a:t>
                      </a:r>
                      <a:r>
                        <a:rPr lang="en-CM" sz="1400" dirty="0" err="1">
                          <a:effectLst/>
                        </a:rPr>
                        <a:t>l'éducation</a:t>
                      </a:r>
                      <a:r>
                        <a:rPr lang="en-CM" sz="1400" dirty="0">
                          <a:effectLst/>
                        </a:rPr>
                        <a:t> </a:t>
                      </a:r>
                      <a:r>
                        <a:rPr lang="en-CM" sz="1400" dirty="0" err="1">
                          <a:effectLst/>
                        </a:rPr>
                        <a:t>civique</a:t>
                      </a:r>
                      <a:r>
                        <a:rPr lang="en-CM" sz="1400" dirty="0">
                          <a:effectLst/>
                        </a:rPr>
                        <a:t> </a:t>
                      </a:r>
                      <a:r>
                        <a:rPr lang="en-CM" sz="1400" dirty="0" err="1">
                          <a:effectLst/>
                        </a:rPr>
                        <a:t>est</a:t>
                      </a:r>
                      <a:r>
                        <a:rPr lang="en-CM" sz="1400" dirty="0">
                          <a:effectLst/>
                        </a:rPr>
                        <a:t> « </a:t>
                      </a:r>
                      <a:r>
                        <a:rPr lang="en-CM" sz="1400" dirty="0" err="1">
                          <a:effectLst/>
                        </a:rPr>
                        <a:t>insuffisamment</a:t>
                      </a:r>
                      <a:r>
                        <a:rPr lang="en-CM" sz="1400" dirty="0">
                          <a:effectLst/>
                        </a:rPr>
                        <a:t> </a:t>
                      </a:r>
                      <a:r>
                        <a:rPr lang="en-CM" sz="1400" dirty="0" err="1">
                          <a:effectLst/>
                        </a:rPr>
                        <a:t>intégrée</a:t>
                      </a:r>
                      <a:r>
                        <a:rPr lang="en-CM" sz="1400" dirty="0">
                          <a:effectLst/>
                        </a:rPr>
                        <a:t> ».</a:t>
                      </a:r>
                    </a:p>
                  </a:txBody>
                  <a:tcPr marL="46123" marR="46123" marT="0" marB="0"/>
                </a:tc>
                <a:tc>
                  <a:txBody>
                    <a:bodyPr/>
                    <a:lstStyle/>
                    <a:p>
                      <a:pPr>
                        <a:lnSpc>
                          <a:spcPct val="115000"/>
                        </a:lnSpc>
                        <a:spcAft>
                          <a:spcPts val="1000"/>
                        </a:spcAft>
                        <a:buNone/>
                      </a:pPr>
                      <a:r>
                        <a:rPr lang="fr-FR" sz="1400" dirty="0">
                          <a:effectLst/>
                        </a:rPr>
                        <a:t>Ingénierie de l'Éducation Populaire : Le CNEPCI comble le vide de l'éducation extrascolaire en proposant des formations aux encadreurs des jeunes non scolarisés ou en complément du système scolaire.</a:t>
                      </a:r>
                      <a:endParaRPr lang="en-CM"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46123" marR="46123" marT="0" marB="0"/>
                </a:tc>
                <a:extLst>
                  <a:ext uri="{0D108BD9-81ED-4DB2-BD59-A6C34878D82A}">
                    <a16:rowId xmlns:a16="http://schemas.microsoft.com/office/drawing/2014/main" val="2133339442"/>
                  </a:ext>
                </a:extLst>
              </a:tr>
              <a:tr h="726098">
                <a:tc>
                  <a:txBody>
                    <a:bodyPr/>
                    <a:lstStyle/>
                    <a:p>
                      <a:pPr>
                        <a:lnSpc>
                          <a:spcPct val="115000"/>
                        </a:lnSpc>
                        <a:spcAft>
                          <a:spcPts val="1000"/>
                        </a:spcAft>
                        <a:buNone/>
                      </a:pPr>
                      <a:r>
                        <a:rPr lang="fr-FR" sz="1400" dirty="0">
                          <a:effectLst/>
                        </a:rPr>
                        <a:t>Paix, Sécurité et Cohésion</a:t>
                      </a:r>
                      <a:endParaRPr lang="en-CM"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46123" marR="46123" marT="0" marB="0"/>
                </a:tc>
                <a:tc>
                  <a:txBody>
                    <a:bodyPr/>
                    <a:lstStyle/>
                    <a:p>
                      <a:pPr>
                        <a:lnSpc>
                          <a:spcPct val="115000"/>
                        </a:lnSpc>
                        <a:spcAft>
                          <a:spcPts val="1000"/>
                        </a:spcAft>
                        <a:buNone/>
                      </a:pPr>
                      <a:r>
                        <a:rPr lang="fr-FR" sz="1400" dirty="0">
                          <a:effectLst/>
                        </a:rPr>
                        <a:t>Le plan vise à renforcer la « Paix, sécurité et lutte contre la délinquance » </a:t>
                      </a:r>
                      <a:r>
                        <a:rPr lang="fr-FR" sz="1400" baseline="30000" dirty="0">
                          <a:effectLst/>
                        </a:rPr>
                        <a:t>4</a:t>
                      </a:r>
                      <a:r>
                        <a:rPr lang="fr-FR" sz="1400" dirty="0">
                          <a:effectLst/>
                        </a:rPr>
                        <a:t>et l'« Intégration nationale »  face aux replis identitaires.</a:t>
                      </a:r>
                    </a:p>
                  </a:txBody>
                  <a:tcPr marL="46123" marR="46123" marT="0" marB="0"/>
                </a:tc>
                <a:tc>
                  <a:txBody>
                    <a:bodyPr/>
                    <a:lstStyle/>
                    <a:p>
                      <a:pPr>
                        <a:lnSpc>
                          <a:spcPct val="115000"/>
                        </a:lnSpc>
                        <a:spcAft>
                          <a:spcPts val="1000"/>
                        </a:spcAft>
                        <a:buNone/>
                      </a:pPr>
                      <a:r>
                        <a:rPr lang="fr-FR" sz="1400">
                          <a:effectLst/>
                        </a:rPr>
                        <a:t>Centre de Médiation et de Cohésion : Le CNEPCI forme les leaders jeunes à la médiation communautaire, au bilinguisme et au dialogue interculturel pour prévenir les conflits et la radicalisation.</a:t>
                      </a:r>
                      <a:endParaRPr lang="en-CM" sz="1400">
                        <a:effectLst/>
                        <a:latin typeface="Calibri" panose="020F0502020204030204" pitchFamily="34" charset="0"/>
                        <a:ea typeface="Calibri" panose="020F0502020204030204" pitchFamily="34" charset="0"/>
                        <a:cs typeface="Times New Roman" panose="02020603050405020304" pitchFamily="18" charset="0"/>
                      </a:endParaRPr>
                    </a:p>
                  </a:txBody>
                  <a:tcPr marL="46123" marR="46123" marT="0" marB="0"/>
                </a:tc>
                <a:extLst>
                  <a:ext uri="{0D108BD9-81ED-4DB2-BD59-A6C34878D82A}">
                    <a16:rowId xmlns:a16="http://schemas.microsoft.com/office/drawing/2014/main" val="530312439"/>
                  </a:ext>
                </a:extLst>
              </a:tr>
              <a:tr h="726098">
                <a:tc>
                  <a:txBody>
                    <a:bodyPr/>
                    <a:lstStyle/>
                    <a:p>
                      <a:pPr>
                        <a:lnSpc>
                          <a:spcPct val="115000"/>
                        </a:lnSpc>
                        <a:spcAft>
                          <a:spcPts val="1000"/>
                        </a:spcAft>
                        <a:buNone/>
                      </a:pPr>
                      <a:r>
                        <a:rPr lang="en-CM" sz="1400" dirty="0">
                          <a:effectLst/>
                        </a:rPr>
                        <a:t>Participation Citoyenne</a:t>
                      </a:r>
                      <a:endParaRPr lang="en-CM"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46123" marR="46123" marT="0" marB="0"/>
                </a:tc>
                <a:tc>
                  <a:txBody>
                    <a:bodyPr/>
                    <a:lstStyle/>
                    <a:p>
                      <a:pPr>
                        <a:lnSpc>
                          <a:spcPct val="115000"/>
                        </a:lnSpc>
                        <a:spcAft>
                          <a:spcPts val="1000"/>
                        </a:spcAft>
                        <a:buNone/>
                      </a:pPr>
                      <a:r>
                        <a:rPr lang="fr-FR" sz="1400" dirty="0">
                          <a:effectLst/>
                        </a:rPr>
                        <a:t>Le plan souligne la nécessité d'améliorer la « Participation et engagement volontaire des jeunes » </a:t>
                      </a:r>
                      <a:r>
                        <a:rPr lang="fr-FR" sz="1400" baseline="30000" dirty="0">
                          <a:effectLst/>
                        </a:rPr>
                        <a:t>6</a:t>
                      </a:r>
                      <a:r>
                        <a:rPr lang="fr-FR" sz="1400" dirty="0">
                          <a:effectLst/>
                        </a:rPr>
                        <a:t>et de promouvoir le « Patriotisme ».</a:t>
                      </a:r>
                      <a:endParaRPr lang="en-CM" sz="1400" dirty="0">
                        <a:effectLst/>
                      </a:endParaRPr>
                    </a:p>
                  </a:txBody>
                  <a:tcPr marL="46123" marR="46123" marT="0" marB="0"/>
                </a:tc>
                <a:tc>
                  <a:txBody>
                    <a:bodyPr/>
                    <a:lstStyle/>
                    <a:p>
                      <a:pPr>
                        <a:lnSpc>
                          <a:spcPct val="115000"/>
                        </a:lnSpc>
                        <a:spcAft>
                          <a:spcPts val="1000"/>
                        </a:spcAft>
                        <a:buNone/>
                      </a:pPr>
                      <a:r>
                        <a:rPr lang="fr-FR" sz="1400" dirty="0">
                          <a:effectLst/>
                        </a:rPr>
                        <a:t>École de la Citoyenneté Active : Le CNEPCI fournit les outils méthodologiques aux leaders associatifs (CNJC, </a:t>
                      </a:r>
                      <a:r>
                        <a:rPr lang="fr-FR" sz="1400" dirty="0" smtClean="0">
                          <a:effectLst/>
                        </a:rPr>
                        <a:t> CONEP etc</a:t>
                      </a:r>
                      <a:r>
                        <a:rPr lang="fr-FR" sz="1400" dirty="0">
                          <a:effectLst/>
                        </a:rPr>
                        <a:t>.) pour structurer leur engagement bénévole et patriotique.</a:t>
                      </a:r>
                      <a:endParaRPr lang="en-CM"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46123" marR="46123" marT="0" marB="0"/>
                </a:tc>
                <a:extLst>
                  <a:ext uri="{0D108BD9-81ED-4DB2-BD59-A6C34878D82A}">
                    <a16:rowId xmlns:a16="http://schemas.microsoft.com/office/drawing/2014/main" val="1120703492"/>
                  </a:ext>
                </a:extLst>
              </a:tr>
              <a:tr h="640685">
                <a:tc>
                  <a:txBody>
                    <a:bodyPr/>
                    <a:lstStyle/>
                    <a:p>
                      <a:pPr>
                        <a:lnSpc>
                          <a:spcPct val="115000"/>
                        </a:lnSpc>
                        <a:spcAft>
                          <a:spcPts val="1000"/>
                        </a:spcAft>
                        <a:buNone/>
                      </a:pPr>
                      <a:r>
                        <a:rPr lang="en-CM" sz="1400" dirty="0" err="1">
                          <a:effectLst/>
                        </a:rPr>
                        <a:t>Gouvernance</a:t>
                      </a:r>
                      <a:r>
                        <a:rPr lang="en-CM" sz="1400" dirty="0">
                          <a:effectLst/>
                        </a:rPr>
                        <a:t> et </a:t>
                      </a:r>
                      <a:r>
                        <a:rPr lang="en-CM" sz="1400" dirty="0" err="1">
                          <a:effectLst/>
                        </a:rPr>
                        <a:t>Appui</a:t>
                      </a:r>
                      <a:r>
                        <a:rPr lang="en-CM" sz="1400" dirty="0">
                          <a:effectLst/>
                        </a:rPr>
                        <a:t> </a:t>
                      </a:r>
                      <a:r>
                        <a:rPr lang="en-CM" sz="1400" dirty="0" err="1">
                          <a:effectLst/>
                        </a:rPr>
                        <a:t>Institutionnel</a:t>
                      </a:r>
                      <a:endParaRPr lang="en-CM"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46123" marR="46123" marT="0" marB="0"/>
                </a:tc>
                <a:tc>
                  <a:txBody>
                    <a:bodyPr/>
                    <a:lstStyle/>
                    <a:p>
                      <a:pPr>
                        <a:lnSpc>
                          <a:spcPct val="115000"/>
                        </a:lnSpc>
                        <a:spcAft>
                          <a:spcPts val="1000"/>
                        </a:spcAft>
                        <a:buNone/>
                      </a:pPr>
                      <a:r>
                        <a:rPr lang="fr-FR" sz="1400" dirty="0">
                          <a:effectLst/>
                        </a:rPr>
                        <a:t>Nécessité de « renforcer les capacités institutionnelles »  et d'assurer une meilleure coordination des interventions.</a:t>
                      </a:r>
                      <a:endParaRPr lang="en-CM"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46123" marR="46123" marT="0" marB="0"/>
                </a:tc>
                <a:tc>
                  <a:txBody>
                    <a:bodyPr/>
                    <a:lstStyle/>
                    <a:p>
                      <a:pPr>
                        <a:lnSpc>
                          <a:spcPct val="115000"/>
                        </a:lnSpc>
                        <a:spcAft>
                          <a:spcPts val="1000"/>
                        </a:spcAft>
                        <a:buNone/>
                      </a:pPr>
                      <a:r>
                        <a:rPr lang="fr-FR" sz="1400" dirty="0">
                          <a:effectLst/>
                        </a:rPr>
                        <a:t>Formation des Cadres : Le CNEPCI sert de centre de formation continue pour les personnels du MINJEC et des CTD (Collectivités Territoriales Décentralisées) chargés de la jeunesse.</a:t>
                      </a:r>
                      <a:endParaRPr lang="en-CM"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46123" marR="46123" marT="0" marB="0"/>
                </a:tc>
                <a:extLst>
                  <a:ext uri="{0D108BD9-81ED-4DB2-BD59-A6C34878D82A}">
                    <a16:rowId xmlns:a16="http://schemas.microsoft.com/office/drawing/2014/main" val="32255255"/>
                  </a:ext>
                </a:extLst>
              </a:tr>
            </a:tbl>
          </a:graphicData>
        </a:graphic>
      </p:graphicFrame>
    </p:spTree>
    <p:extLst>
      <p:ext uri="{BB962C8B-B14F-4D97-AF65-F5344CB8AC3E}">
        <p14:creationId xmlns:p14="http://schemas.microsoft.com/office/powerpoint/2010/main" val="427021387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3B4E340-A222-C078-FE82-68B106BA1F2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EB5B8C7-DAA3-95F3-75A0-52284B35057C}"/>
              </a:ext>
            </a:extLst>
          </p:cNvPr>
          <p:cNvSpPr>
            <a:spLocks noGrp="1"/>
          </p:cNvSpPr>
          <p:nvPr>
            <p:ph type="title"/>
          </p:nvPr>
        </p:nvSpPr>
        <p:spPr>
          <a:xfrm>
            <a:off x="457200" y="171326"/>
            <a:ext cx="8229600" cy="206624"/>
          </a:xfrm>
        </p:spPr>
        <p:txBody>
          <a:bodyPr>
            <a:noAutofit/>
          </a:bodyPr>
          <a:lstStyle/>
          <a:p>
            <a:r>
              <a:rPr lang="fr-FR" sz="3200" dirty="0"/>
              <a:t>3. Principales interventions et Actions phares</a:t>
            </a:r>
          </a:p>
        </p:txBody>
      </p:sp>
      <p:sp>
        <p:nvSpPr>
          <p:cNvPr id="3" name="Content Placeholder 2">
            <a:extLst>
              <a:ext uri="{FF2B5EF4-FFF2-40B4-BE49-F238E27FC236}">
                <a16:creationId xmlns:a16="http://schemas.microsoft.com/office/drawing/2014/main" id="{026B2653-2C3C-EF4D-6EEA-2B75444305E3}"/>
              </a:ext>
            </a:extLst>
          </p:cNvPr>
          <p:cNvSpPr>
            <a:spLocks noGrp="1"/>
          </p:cNvSpPr>
          <p:nvPr>
            <p:ph idx="1"/>
          </p:nvPr>
        </p:nvSpPr>
        <p:spPr>
          <a:xfrm>
            <a:off x="457200" y="553778"/>
            <a:ext cx="8229600" cy="481262"/>
          </a:xfrm>
        </p:spPr>
        <p:txBody>
          <a:bodyPr>
            <a:normAutofit/>
          </a:bodyPr>
          <a:lstStyle/>
          <a:p>
            <a:r>
              <a:rPr lang="fr-FR" sz="2400" dirty="0"/>
              <a:t>Principaux programmes et projets implémentés </a:t>
            </a:r>
          </a:p>
        </p:txBody>
      </p:sp>
      <p:sp>
        <p:nvSpPr>
          <p:cNvPr id="5" name="ZoneTexte 4">
            <a:extLst>
              <a:ext uri="{FF2B5EF4-FFF2-40B4-BE49-F238E27FC236}">
                <a16:creationId xmlns:a16="http://schemas.microsoft.com/office/drawing/2014/main" id="{67ED986A-A1FC-DBCF-48D8-1D1E89CAF76F}"/>
              </a:ext>
            </a:extLst>
          </p:cNvPr>
          <p:cNvSpPr txBox="1"/>
          <p:nvPr/>
        </p:nvSpPr>
        <p:spPr>
          <a:xfrm>
            <a:off x="457200" y="1035040"/>
            <a:ext cx="8518358" cy="6494085"/>
          </a:xfrm>
          <a:prstGeom prst="rect">
            <a:avLst/>
          </a:prstGeom>
          <a:noFill/>
        </p:spPr>
        <p:txBody>
          <a:bodyPr wrap="square">
            <a:spAutoFit/>
          </a:bodyPr>
          <a:lstStyle/>
          <a:p>
            <a:pPr marL="285750" lvl="0" indent="-285750">
              <a:buFont typeface="Wingdings" panose="05000000000000000000" pitchFamily="2" charset="2"/>
              <a:buChar char="q"/>
            </a:pPr>
            <a:r>
              <a:rPr lang="fr-FR" sz="2000" dirty="0"/>
              <a:t>Organisation de l’atelier régional de formation des formateurs sur la résolution pacifique des conflits et la prévention de l’extrémisme violent (PEV) en milieu jeune en 2019 en collaboration avec l’Organisation Internationale de la Francophonie (OIF) et le Centre Africain d'Etudes Internationales Diplomatiques, Economiques, Stratégiques (CEIDES)</a:t>
            </a:r>
            <a:endParaRPr lang="en-CM" sz="2000" dirty="0"/>
          </a:p>
          <a:p>
            <a:pPr marL="285750" lvl="0" indent="-285750">
              <a:buFont typeface="Wingdings" panose="05000000000000000000" pitchFamily="2" charset="2"/>
              <a:buChar char="q"/>
            </a:pPr>
            <a:r>
              <a:rPr lang="fr-FR" sz="2000" dirty="0"/>
              <a:t>Elaboration du guide des activités de prévention de l’extrémisme violent chez les adolescents et les jeunes en collaboration avec UNFPA en 2020 et 2021</a:t>
            </a:r>
            <a:endParaRPr lang="en-CM" sz="2000" dirty="0"/>
          </a:p>
          <a:p>
            <a:pPr marL="285750" lvl="0" indent="-285750">
              <a:buFont typeface="Wingdings" panose="05000000000000000000" pitchFamily="2" charset="2"/>
              <a:buChar char="q"/>
            </a:pPr>
            <a:r>
              <a:rPr lang="fr-FR" sz="2000" dirty="0"/>
              <a:t>Organisation de l‘atelier national de formation des formateurs du milieu confessionnel en éducation civique en 2023</a:t>
            </a:r>
            <a:endParaRPr lang="en-CM" sz="2000" dirty="0"/>
          </a:p>
          <a:p>
            <a:pPr marL="285750" lvl="0" indent="-285750">
              <a:buFont typeface="Wingdings" panose="05000000000000000000" pitchFamily="2" charset="2"/>
              <a:buChar char="q"/>
            </a:pPr>
            <a:r>
              <a:rPr lang="fr-FR" sz="2000" dirty="0"/>
              <a:t>Elaboration du guide d’animation des programmes d’éducation à la citoyenneté à l’intention des radios communautaires en 2023</a:t>
            </a:r>
          </a:p>
          <a:p>
            <a:pPr marL="285750" lvl="0" indent="-285750">
              <a:buFont typeface="Wingdings" panose="05000000000000000000" pitchFamily="2" charset="2"/>
              <a:buChar char="q"/>
            </a:pPr>
            <a:r>
              <a:rPr lang="fr-FR" sz="2000" dirty="0"/>
              <a:t>Elaboration, production et révision du guide de l’animateur EMAPUR en </a:t>
            </a:r>
            <a:r>
              <a:rPr lang="fr-FR" sz="2000" dirty="0" smtClean="0"/>
              <a:t>2020 </a:t>
            </a:r>
            <a:r>
              <a:rPr lang="fr-FR" sz="2000" dirty="0"/>
              <a:t>et 2021</a:t>
            </a:r>
            <a:endParaRPr lang="en-CM" sz="2000" dirty="0"/>
          </a:p>
          <a:p>
            <a:pPr marL="285750" lvl="0" indent="-285750">
              <a:buFont typeface="Wingdings" panose="05000000000000000000" pitchFamily="2" charset="2"/>
              <a:buChar char="q"/>
            </a:pPr>
            <a:r>
              <a:rPr lang="fr-FR" sz="2000" dirty="0"/>
              <a:t>Elaboration du guide du REAMORCE en 2020</a:t>
            </a:r>
            <a:endParaRPr lang="en-CM" sz="2000" dirty="0"/>
          </a:p>
          <a:p>
            <a:pPr marL="285750" lvl="0" indent="-285750">
              <a:buFont typeface="Wingdings" panose="05000000000000000000" pitchFamily="2" charset="2"/>
              <a:buChar char="q"/>
            </a:pPr>
            <a:r>
              <a:rPr lang="fr-FR" sz="2000" dirty="0"/>
              <a:t>Elaboration de la stratégie sectorielle de prévention et lutte contre la radicalisation et l’extrémisme violent chez les adolescents et les jeunes au Cameroun (en cours)</a:t>
            </a:r>
          </a:p>
          <a:p>
            <a:pPr marL="285750" indent="-285750">
              <a:buFont typeface="Wingdings" panose="05000000000000000000" pitchFamily="2" charset="2"/>
              <a:buChar char="q"/>
            </a:pPr>
            <a:r>
              <a:rPr lang="fr-FR" sz="2000" dirty="0"/>
              <a:t>Organisation des Olympiades de la citoyenneté (activités ludo-éducatives) en 2028, 201, 2020, 2021, 2022 et 2023</a:t>
            </a:r>
            <a:endParaRPr lang="en-CM" sz="2000" dirty="0"/>
          </a:p>
          <a:p>
            <a:pPr marL="285750" lvl="0" indent="-285750">
              <a:buFont typeface="Wingdings" panose="05000000000000000000" pitchFamily="2" charset="2"/>
              <a:buChar char="q"/>
            </a:pPr>
            <a:endParaRPr lang="en-CM" sz="2000" dirty="0"/>
          </a:p>
          <a:p>
            <a:pPr marL="285750" lvl="0" indent="-285750">
              <a:buFont typeface="Wingdings" panose="05000000000000000000" pitchFamily="2" charset="2"/>
              <a:buChar char="q"/>
            </a:pPr>
            <a:endParaRPr lang="en-CM" sz="2000" dirty="0"/>
          </a:p>
        </p:txBody>
      </p:sp>
    </p:spTree>
    <p:extLst>
      <p:ext uri="{BB962C8B-B14F-4D97-AF65-F5344CB8AC3E}">
        <p14:creationId xmlns:p14="http://schemas.microsoft.com/office/powerpoint/2010/main" val="216781239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CD45335-B04A-01ED-615A-7BCF366FD56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C2F35A0-0E46-58BB-30B7-B5005D9FEFE9}"/>
              </a:ext>
            </a:extLst>
          </p:cNvPr>
          <p:cNvSpPr>
            <a:spLocks noGrp="1"/>
          </p:cNvSpPr>
          <p:nvPr>
            <p:ph type="title"/>
          </p:nvPr>
        </p:nvSpPr>
        <p:spPr>
          <a:xfrm>
            <a:off x="457200" y="171326"/>
            <a:ext cx="8229600" cy="206624"/>
          </a:xfrm>
        </p:spPr>
        <p:txBody>
          <a:bodyPr>
            <a:noAutofit/>
          </a:bodyPr>
          <a:lstStyle/>
          <a:p>
            <a:r>
              <a:rPr lang="fr-FR" sz="3200" dirty="0"/>
              <a:t>3. Principales interventions et Actions phares</a:t>
            </a:r>
          </a:p>
        </p:txBody>
      </p:sp>
      <p:sp>
        <p:nvSpPr>
          <p:cNvPr id="3" name="Content Placeholder 2">
            <a:extLst>
              <a:ext uri="{FF2B5EF4-FFF2-40B4-BE49-F238E27FC236}">
                <a16:creationId xmlns:a16="http://schemas.microsoft.com/office/drawing/2014/main" id="{3D44F77E-8CB7-ABC4-7C28-F3EB958A8231}"/>
              </a:ext>
            </a:extLst>
          </p:cNvPr>
          <p:cNvSpPr>
            <a:spLocks noGrp="1"/>
          </p:cNvSpPr>
          <p:nvPr>
            <p:ph idx="1"/>
          </p:nvPr>
        </p:nvSpPr>
        <p:spPr>
          <a:xfrm>
            <a:off x="457200" y="553778"/>
            <a:ext cx="8229600" cy="481262"/>
          </a:xfrm>
        </p:spPr>
        <p:txBody>
          <a:bodyPr>
            <a:normAutofit/>
          </a:bodyPr>
          <a:lstStyle/>
          <a:p>
            <a:r>
              <a:rPr lang="fr-FR" sz="2400" dirty="0"/>
              <a:t>Principaux programmes et projets implémentés </a:t>
            </a:r>
          </a:p>
        </p:txBody>
      </p:sp>
      <p:sp>
        <p:nvSpPr>
          <p:cNvPr id="5" name="ZoneTexte 4">
            <a:extLst>
              <a:ext uri="{FF2B5EF4-FFF2-40B4-BE49-F238E27FC236}">
                <a16:creationId xmlns:a16="http://schemas.microsoft.com/office/drawing/2014/main" id="{DD54D90B-60BB-8EFA-86F0-F9DC28DBB87B}"/>
              </a:ext>
            </a:extLst>
          </p:cNvPr>
          <p:cNvSpPr txBox="1"/>
          <p:nvPr/>
        </p:nvSpPr>
        <p:spPr>
          <a:xfrm>
            <a:off x="197708" y="1035040"/>
            <a:ext cx="8777850" cy="6463308"/>
          </a:xfrm>
          <a:prstGeom prst="rect">
            <a:avLst/>
          </a:prstGeom>
          <a:noFill/>
        </p:spPr>
        <p:txBody>
          <a:bodyPr wrap="square">
            <a:spAutoFit/>
          </a:bodyPr>
          <a:lstStyle/>
          <a:p>
            <a:pPr marL="285750" lvl="0" indent="-285750">
              <a:buFont typeface="Wingdings" panose="05000000000000000000" pitchFamily="2" charset="2"/>
              <a:buChar char="q"/>
            </a:pPr>
            <a:r>
              <a:rPr lang="fr-FR" dirty="0"/>
              <a:t>Organisation des Challenges littéraires (Compétitions de rédaction de nouvelles et de poème pour la lutte contre la violence en milieu scolaire et l‘extrémisme vient) en 2018, 201 et 2010 en collaboration avec les Éditions Proximité</a:t>
            </a:r>
            <a:endParaRPr lang="en-CM" dirty="0"/>
          </a:p>
          <a:p>
            <a:pPr marL="285750" lvl="0" indent="-285750">
              <a:buFont typeface="Wingdings" panose="05000000000000000000" pitchFamily="2" charset="2"/>
              <a:buChar char="q"/>
            </a:pPr>
            <a:r>
              <a:rPr lang="fr-FR" dirty="0"/>
              <a:t>Organisation du E-parcours de la citoyenneté avec les formateurs et les jeunes leaders associatifs des dix régions du Cameroun en 2022.</a:t>
            </a:r>
            <a:endParaRPr lang="en-CM" dirty="0"/>
          </a:p>
          <a:p>
            <a:pPr marL="285750" lvl="0" indent="-285750">
              <a:buFont typeface="Wingdings" panose="05000000000000000000" pitchFamily="2" charset="2"/>
              <a:buChar char="q"/>
            </a:pPr>
            <a:r>
              <a:rPr lang="fr-FR" dirty="0"/>
              <a:t>Organisation de trois éditions du Webinaire sur la citoyenneté numérique avec les formateurs et les jeunes leaders associatifs des dix régions du Cameroun, du Tchad et du Burundi en collaboration avec le MINSANTE, la CNPBM, Family Club Association, </a:t>
            </a:r>
            <a:r>
              <a:rPr lang="fr-FR" dirty="0" err="1"/>
              <a:t>Eduk</a:t>
            </a:r>
            <a:r>
              <a:rPr lang="fr-FR" dirty="0"/>
              <a:t> Media en 2020, 2022 et 2023.</a:t>
            </a:r>
          </a:p>
          <a:p>
            <a:pPr marL="285750" indent="-285750">
              <a:buFont typeface="Wingdings" panose="05000000000000000000" pitchFamily="2" charset="2"/>
              <a:buChar char="q"/>
            </a:pPr>
            <a:r>
              <a:rPr lang="fr-FR" dirty="0"/>
              <a:t>Organisation de deux sessions de formation du personnel du CNEPCI et des UTO du MINJEC à la collecte et au traitement des données statistiques en éducation populaire et civique, au suivi-évaluation et à l’évaluation d’impact  (CARTOGRAPHIE DES EMAPUR/MEDIATEURS COMMUNAUTAIRES) en 2022</a:t>
            </a:r>
          </a:p>
          <a:p>
            <a:pPr marL="285750" indent="-285750">
              <a:buFont typeface="Wingdings" panose="05000000000000000000" pitchFamily="2" charset="2"/>
              <a:buChar char="q"/>
            </a:pPr>
            <a:r>
              <a:rPr lang="fr-FR" dirty="0"/>
              <a:t>Mise en place d'un Master en Sciences de l'Education et Ingénierie Sociale en partenariat avec l'Université de Bertoua</a:t>
            </a:r>
          </a:p>
          <a:p>
            <a:pPr marL="285750" indent="-285750">
              <a:buFont typeface="Wingdings" panose="05000000000000000000" pitchFamily="2" charset="2"/>
              <a:buChar char="q"/>
            </a:pPr>
            <a:r>
              <a:rPr lang="fr-FR" dirty="0"/>
              <a:t>Formation des médiateurs communautaires aux compétences interculturelles</a:t>
            </a:r>
          </a:p>
          <a:p>
            <a:pPr marL="285750" indent="-285750">
              <a:buFont typeface="Wingdings" panose="05000000000000000000" pitchFamily="2" charset="2"/>
              <a:buChar char="q"/>
            </a:pPr>
            <a:r>
              <a:rPr lang="fr-FR" dirty="0"/>
              <a:t>Organisation de la Caravane d'éducation populaire</a:t>
            </a:r>
          </a:p>
          <a:p>
            <a:pPr marL="285750" indent="-285750">
              <a:buFont typeface="Wingdings" panose="05000000000000000000" pitchFamily="2" charset="2"/>
              <a:buChar char="q"/>
            </a:pPr>
            <a:r>
              <a:rPr lang="fr-FR" dirty="0"/>
              <a:t>Élaboration </a:t>
            </a:r>
            <a:r>
              <a:rPr lang="fr-FR" dirty="0" smtClean="0"/>
              <a:t>des PROGRAMMES EDUCATIFS SUR LA </a:t>
            </a:r>
            <a:r>
              <a:rPr lang="fr-FR" dirty="0"/>
              <a:t>PARENTE </a:t>
            </a:r>
            <a:r>
              <a:rPr lang="fr-FR" dirty="0" smtClean="0"/>
              <a:t>CULTURELLE, SUR L’EMPATHIE ET SUR LA MÉMOIRE COLLECTIVE </a:t>
            </a:r>
          </a:p>
          <a:p>
            <a:pPr marL="285750" indent="-285750">
              <a:buFont typeface="Wingdings" panose="05000000000000000000" pitchFamily="2" charset="2"/>
              <a:buChar char="q"/>
            </a:pPr>
            <a:r>
              <a:rPr lang="fr-FR" dirty="0" smtClean="0"/>
              <a:t>Elaboration du Programme d’Education à la Production et à la Consommation Citoyennes</a:t>
            </a:r>
            <a:br>
              <a:rPr lang="fr-FR" dirty="0" smtClean="0"/>
            </a:br>
            <a:r>
              <a:rPr lang="fr-FR" dirty="0" smtClean="0"/>
              <a:t> </a:t>
            </a:r>
            <a:r>
              <a:rPr lang="fr-FR" dirty="0"/>
              <a:t/>
            </a:r>
            <a:br>
              <a:rPr lang="fr-FR" dirty="0"/>
            </a:br>
            <a:endParaRPr lang="en-CM" dirty="0"/>
          </a:p>
          <a:p>
            <a:pPr marL="285750" lvl="0" indent="-285750">
              <a:buFont typeface="Wingdings" panose="05000000000000000000" pitchFamily="2" charset="2"/>
              <a:buChar char="q"/>
            </a:pPr>
            <a:endParaRPr lang="en-CM" dirty="0"/>
          </a:p>
        </p:txBody>
      </p:sp>
    </p:spTree>
    <p:extLst>
      <p:ext uri="{BB962C8B-B14F-4D97-AF65-F5344CB8AC3E}">
        <p14:creationId xmlns:p14="http://schemas.microsoft.com/office/powerpoint/2010/main" val="170799626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8637</TotalTime>
  <Words>1686</Words>
  <Application>Microsoft Office PowerPoint</Application>
  <PresentationFormat>Affichage à l'écran (4:3)</PresentationFormat>
  <Paragraphs>121</Paragraphs>
  <Slides>13</Slides>
  <Notes>0</Notes>
  <HiddenSlides>0</HiddenSlides>
  <MMClips>0</MMClips>
  <ScaleCrop>false</ScaleCrop>
  <HeadingPairs>
    <vt:vector size="6" baseType="variant">
      <vt:variant>
        <vt:lpstr>Polices utilisées</vt:lpstr>
      </vt:variant>
      <vt:variant>
        <vt:i4>5</vt:i4>
      </vt:variant>
      <vt:variant>
        <vt:lpstr>Thème</vt:lpstr>
      </vt:variant>
      <vt:variant>
        <vt:i4>1</vt:i4>
      </vt:variant>
      <vt:variant>
        <vt:lpstr>Titres des diapositives</vt:lpstr>
      </vt:variant>
      <vt:variant>
        <vt:i4>13</vt:i4>
      </vt:variant>
    </vt:vector>
  </HeadingPairs>
  <TitlesOfParts>
    <vt:vector size="19" baseType="lpstr">
      <vt:lpstr>Arial</vt:lpstr>
      <vt:lpstr>Calibri</vt:lpstr>
      <vt:lpstr>Symbol</vt:lpstr>
      <vt:lpstr>Times New Roman</vt:lpstr>
      <vt:lpstr>Wingdings</vt:lpstr>
      <vt:lpstr>Office Theme</vt:lpstr>
      <vt:lpstr>Présentation PowerPoint</vt:lpstr>
      <vt:lpstr>1. Cadre institutionnel et fondement juridique</vt:lpstr>
      <vt:lpstr>2. Historique et évolution</vt:lpstr>
      <vt:lpstr>Historique et évolution</vt:lpstr>
      <vt:lpstr>2. Orientations stratégiques</vt:lpstr>
      <vt:lpstr>2. Orientations stratégiques </vt:lpstr>
      <vt:lpstr>2. Orientations stratégiques </vt:lpstr>
      <vt:lpstr>3. Principales interventions et Actions phares</vt:lpstr>
      <vt:lpstr>3. Principales interventions et Actions phares</vt:lpstr>
      <vt:lpstr>5. Défis et contraintes opérationnels</vt:lpstr>
      <vt:lpstr>6. Opportunités pour surmonter les défis et les contraintes</vt:lpstr>
      <vt:lpstr>7. Les attentes du terrain (perspectives et priorités stratégiques)</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MBOM DIDIER</dc:creator>
  <dc:description>generated using python-pptx</dc:description>
  <cp:lastModifiedBy>HP</cp:lastModifiedBy>
  <cp:revision>26</cp:revision>
  <dcterms:created xsi:type="dcterms:W3CDTF">2013-01-27T09:14:00Z</dcterms:created>
  <dcterms:modified xsi:type="dcterms:W3CDTF">2026-01-14T10:18:54Z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08584C82215A48D395FD58276FC1A3D9_12</vt:lpwstr>
  </property>
  <property fmtid="{D5CDD505-2E9C-101B-9397-08002B2CF9AE}" pid="3" name="KSOProductBuildVer">
    <vt:lpwstr>1033-12.2.0.13110</vt:lpwstr>
  </property>
</Properties>
</file>