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74" r:id="rId6"/>
    <p:sldId id="275" r:id="rId7"/>
    <p:sldId id="278" r:id="rId8"/>
    <p:sldId id="277" r:id="rId9"/>
    <p:sldId id="279" r:id="rId10"/>
    <p:sldId id="264" r:id="rId11"/>
    <p:sldId id="262" r:id="rId12"/>
    <p:sldId id="266" r:id="rId13"/>
    <p:sldId id="267" r:id="rId14"/>
    <p:sldId id="263" r:id="rId15"/>
    <p:sldId id="268" r:id="rId16"/>
    <p:sldId id="257" r:id="rId17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0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F212F-7019-4DAF-A664-FE1D560B3DAC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DDEF-B217-4E8F-911D-6FDA7CEAD4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6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E5E-1A7A-4010-B065-34D76026AE5A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377-87AE-4609-A890-3FC8E538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97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E5E-1A7A-4010-B065-34D76026AE5A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377-87AE-4609-A890-3FC8E538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92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E5E-1A7A-4010-B065-34D76026AE5A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377-87AE-4609-A890-3FC8E538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39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E5E-1A7A-4010-B065-34D76026AE5A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377-87AE-4609-A890-3FC8E538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35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E5E-1A7A-4010-B065-34D76026AE5A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377-87AE-4609-A890-3FC8E538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0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E5E-1A7A-4010-B065-34D76026AE5A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377-87AE-4609-A890-3FC8E538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43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E5E-1A7A-4010-B065-34D76026AE5A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377-87AE-4609-A890-3FC8E538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87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E5E-1A7A-4010-B065-34D76026AE5A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377-87AE-4609-A890-3FC8E538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4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E5E-1A7A-4010-B065-34D76026AE5A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377-87AE-4609-A890-3FC8E538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8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E5E-1A7A-4010-B065-34D76026AE5A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377-87AE-4609-A890-3FC8E538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45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E5E-1A7A-4010-B065-34D76026AE5A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7377-87AE-4609-A890-3FC8E538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7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0E5E-1A7A-4010-B065-34D76026AE5A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7377-87AE-4609-A890-3FC8E538E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92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58AC45E-4266-A336-4A72-063C4F6C3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56B9719-AD3B-4DF0-FE57-34F2628970A5}"/>
              </a:ext>
            </a:extLst>
          </p:cNvPr>
          <p:cNvSpPr txBox="1"/>
          <p:nvPr/>
        </p:nvSpPr>
        <p:spPr>
          <a:xfrm>
            <a:off x="197415" y="198988"/>
            <a:ext cx="32122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/>
              <a:t>RÉPUBLIQUE DU CAMEROUN</a:t>
            </a:r>
          </a:p>
          <a:p>
            <a:pPr algn="ctr">
              <a:lnSpc>
                <a:spcPct val="115000"/>
              </a:lnSpc>
            </a:pPr>
            <a:r>
              <a:rPr lang="fr-FR" sz="1200" i="1" dirty="0"/>
              <a:t>Paix-Travail-Patrie</a:t>
            </a:r>
            <a:endParaRPr lang="fr-FR" sz="11500" i="1" dirty="0"/>
          </a:p>
          <a:p>
            <a:pPr algn="ctr">
              <a:lnSpc>
                <a:spcPct val="115000"/>
              </a:lnSpc>
            </a:pPr>
            <a:r>
              <a:rPr lang="fr-FR" sz="1000" dirty="0"/>
              <a:t>----------</a:t>
            </a:r>
            <a:endParaRPr lang="fr-FR" sz="8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1AD6ADF-E807-038B-AF26-1B75B86CFC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68" y="1463314"/>
            <a:ext cx="3251997" cy="300889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EF57D20-4491-310E-E4CE-ABA4B785CDD3}"/>
              </a:ext>
            </a:extLst>
          </p:cNvPr>
          <p:cNvSpPr txBox="1"/>
          <p:nvPr/>
        </p:nvSpPr>
        <p:spPr>
          <a:xfrm>
            <a:off x="1873736" y="4694042"/>
            <a:ext cx="321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AGENCE DU  SERVICE CIVIQUE NATIONAL </a:t>
            </a:r>
          </a:p>
          <a:p>
            <a:pPr algn="ctr"/>
            <a:r>
              <a:rPr lang="fr-FR" sz="1400" b="1" dirty="0">
                <a:latin typeface="Arial Narrow" panose="020B0606020202030204" pitchFamily="34" charset="0"/>
              </a:rPr>
              <a:t>DE PARTICIPATION AU DEVELOPPEMENT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0B8C2C-03A7-DBDE-644D-C625F752DE56}"/>
              </a:ext>
            </a:extLst>
          </p:cNvPr>
          <p:cNvSpPr txBox="1"/>
          <p:nvPr/>
        </p:nvSpPr>
        <p:spPr>
          <a:xfrm>
            <a:off x="8876053" y="128660"/>
            <a:ext cx="32122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/>
              <a:t>REPUBLIC OF CAMEROON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200" i="1" dirty="0"/>
              <a:t>Peace-Work-Fatherland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dirty="0"/>
              <a:t>----------</a:t>
            </a:r>
            <a:endParaRPr lang="fr-FR" sz="8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E55E09D-914F-D682-37CB-3A9802FB2D33}"/>
              </a:ext>
            </a:extLst>
          </p:cNvPr>
          <p:cNvSpPr txBox="1"/>
          <p:nvPr/>
        </p:nvSpPr>
        <p:spPr>
          <a:xfrm>
            <a:off x="879663" y="6052793"/>
            <a:ext cx="321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NATIONAL CIVIC SERVICE AGENCY FOR PARTICIPATION IN DEVELOPMENT</a:t>
            </a:r>
            <a:endParaRPr lang="fr-FR" sz="14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C850339-22B3-FC7B-5B34-C39C285FC738}"/>
              </a:ext>
            </a:extLst>
          </p:cNvPr>
          <p:cNvSpPr txBox="1">
            <a:spLocks/>
          </p:cNvSpPr>
          <p:nvPr/>
        </p:nvSpPr>
        <p:spPr>
          <a:xfrm>
            <a:off x="7984503" y="1476789"/>
            <a:ext cx="4103802" cy="44331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2800" b="1" kern="0" cap="all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Présentation de l’</a:t>
            </a:r>
            <a:r>
              <a:rPr lang="fr-FR" sz="2800" b="1" kern="0" cap="all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AGENCE DU  SERVICE CIVIQUE NATIONAL </a:t>
            </a:r>
          </a:p>
          <a:p>
            <a:pPr algn="ctr"/>
            <a:r>
              <a:rPr lang="fr-FR" sz="2800" b="1" kern="0" cap="all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DE PARTICIPATION AU DEVELOPPEMENT </a:t>
            </a:r>
          </a:p>
          <a:p>
            <a:pPr algn="ctr"/>
            <a:r>
              <a:rPr lang="fr-BE" sz="2800" b="1" kern="0" cap="all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(ASCNPD)</a:t>
            </a:r>
            <a:br>
              <a:rPr lang="fr-BE" sz="2800" b="1" kern="0" cap="all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fr-BE" sz="2800" b="1" kern="0" cap="all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/>
            <a:r>
              <a:rPr lang="fr-BE" sz="2000" b="1" kern="0" cap="all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par </a:t>
            </a:r>
          </a:p>
          <a:p>
            <a:pPr algn="ctr"/>
            <a:r>
              <a:rPr lang="fr-BE" sz="2000" b="1" kern="0" cap="all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Monsieur  </a:t>
            </a:r>
            <a:r>
              <a:rPr lang="fr-FR" sz="2000" b="1" kern="0" cap="all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HALIDOU SADJO,</a:t>
            </a:r>
          </a:p>
          <a:p>
            <a:pPr algn="ctr"/>
            <a:r>
              <a:rPr lang="fr-FR" sz="1200" b="1" kern="0" cap="all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Directeur de la mobilisation, de l’orientation</a:t>
            </a:r>
          </a:p>
          <a:p>
            <a:pPr algn="ctr"/>
            <a:r>
              <a:rPr lang="fr-FR" sz="1200" b="1" kern="0" cap="all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et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26559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B2AAE60-5E4C-1855-C7F9-41D89F77B9A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51609AD-8FB5-F231-264A-11B7A7D1C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EC60FB7-E0C2-C60E-66C6-2ED64DE59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67" y="50798"/>
              <a:ext cx="1027732" cy="950906"/>
            </a:xfrm>
            <a:prstGeom prst="rect">
              <a:avLst/>
            </a:prstGeom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A87D4594-77CE-FF53-AF30-03AC08DA4462}"/>
              </a:ext>
            </a:extLst>
          </p:cNvPr>
          <p:cNvSpPr txBox="1">
            <a:spLocks/>
          </p:cNvSpPr>
          <p:nvPr/>
        </p:nvSpPr>
        <p:spPr>
          <a:xfrm>
            <a:off x="2585835" y="214164"/>
            <a:ext cx="7571873" cy="53873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2600" b="1" kern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100" dirty="0"/>
              <a:t>Réalisations et résultats 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2E78EEB7-F878-1B00-03C9-8CA073045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017192"/>
              </p:ext>
            </p:extLst>
          </p:nvPr>
        </p:nvGraphicFramePr>
        <p:xfrm>
          <a:off x="564911" y="822992"/>
          <a:ext cx="11408993" cy="5964918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9096997">
                  <a:extLst>
                    <a:ext uri="{9D8B030D-6E8A-4147-A177-3AD203B41FA5}">
                      <a16:colId xmlns:a16="http://schemas.microsoft.com/office/drawing/2014/main" val="1271691542"/>
                    </a:ext>
                  </a:extLst>
                </a:gridCol>
                <a:gridCol w="2311996">
                  <a:extLst>
                    <a:ext uri="{9D8B030D-6E8A-4147-A177-3AD203B41FA5}">
                      <a16:colId xmlns:a16="http://schemas.microsoft.com/office/drawing/2014/main" val="1524890511"/>
                    </a:ext>
                  </a:extLst>
                </a:gridCol>
              </a:tblGrid>
              <a:tr h="777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800" b="1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Activité principale</a:t>
                      </a:r>
                      <a:endParaRPr lang="fr-FR" sz="2800" b="1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800" b="1" kern="100" dirty="0">
                          <a:solidFill>
                            <a:schemeClr val="tx1"/>
                          </a:solidFill>
                          <a:effectLst/>
                        </a:rPr>
                        <a:t>Depuis 2012</a:t>
                      </a:r>
                      <a:endParaRPr lang="fr-FR" sz="28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49845"/>
                  </a:ext>
                </a:extLst>
              </a:tr>
              <a:tr h="559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8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Appelés formés</a:t>
                      </a:r>
                      <a:endParaRPr lang="fr-FR" sz="28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3600" b="1" kern="1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19 548</a:t>
                      </a:r>
                      <a:endParaRPr lang="fr-FR" sz="3600" b="1" kern="1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92497"/>
                  </a:ext>
                </a:extLst>
              </a:tr>
              <a:tr h="559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8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Volontaires pionniers formés</a:t>
                      </a:r>
                      <a:endParaRPr lang="fr-FR" sz="28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3600" b="1" kern="1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27 937</a:t>
                      </a:r>
                      <a:endParaRPr lang="fr-FR" sz="3600" b="1" kern="1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408200"/>
                  </a:ext>
                </a:extLst>
              </a:tr>
              <a:tr h="559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8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Volontaires CSC formés</a:t>
                      </a:r>
                      <a:endParaRPr lang="fr-FR" sz="28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3600" b="1" kern="1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1 709</a:t>
                      </a:r>
                      <a:endParaRPr lang="fr-FR" sz="3600" b="1" kern="1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24413"/>
                  </a:ext>
                </a:extLst>
              </a:tr>
              <a:tr h="559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8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Volontaires VVC déployés</a:t>
                      </a:r>
                      <a:endParaRPr lang="fr-FR" sz="28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3600" b="1" kern="1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255</a:t>
                      </a:r>
                      <a:endParaRPr lang="fr-FR" sz="3600" b="1" kern="1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82278"/>
                  </a:ext>
                </a:extLst>
              </a:tr>
              <a:tr h="559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8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Personnes sensibilisées aux valeurs civiques</a:t>
                      </a:r>
                      <a:endParaRPr lang="fr-FR" sz="28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3600" b="1" kern="1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5 753 150</a:t>
                      </a:r>
                      <a:endParaRPr lang="fr-FR" sz="3600" b="1" kern="1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855189"/>
                  </a:ext>
                </a:extLst>
              </a:tr>
              <a:tr h="559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8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Jeunes engagés aux rencontres citoyennes</a:t>
                      </a:r>
                      <a:endParaRPr lang="fr-FR" sz="28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3600" b="1" kern="1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24 000</a:t>
                      </a:r>
                      <a:endParaRPr lang="fr-FR" sz="3600" b="1" kern="1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276502"/>
                  </a:ext>
                </a:extLst>
              </a:tr>
              <a:tr h="559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8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Personnes sensibilisées à la pratique des TIG</a:t>
                      </a:r>
                      <a:endParaRPr lang="fr-FR" sz="28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3600" b="1" kern="1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1 200 000</a:t>
                      </a:r>
                      <a:endParaRPr lang="fr-FR" sz="3600" b="1" kern="1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68677"/>
                  </a:ext>
                </a:extLst>
              </a:tr>
              <a:tr h="559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8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Anciens engagés dans les chantiers TIG</a:t>
                      </a:r>
                      <a:endParaRPr lang="fr-FR" sz="28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3600" b="1" kern="1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120 000</a:t>
                      </a:r>
                      <a:endParaRPr lang="fr-FR" sz="3600" b="1" kern="1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746599"/>
                  </a:ext>
                </a:extLst>
              </a:tr>
              <a:tr h="559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8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Volontaires suivis</a:t>
                      </a:r>
                      <a:endParaRPr lang="fr-FR" sz="28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3600" b="1" kern="1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3 263</a:t>
                      </a:r>
                      <a:endParaRPr lang="fr-FR" sz="3600" b="1" kern="1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632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66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44EF0F6-CEA5-A5FB-F72C-C7557883A0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F13F80B-6BB9-8D40-12D2-34F6D0525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341D867-86BE-8195-D59C-F3F239164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67" y="50799"/>
              <a:ext cx="901999" cy="834572"/>
            </a:xfrm>
            <a:prstGeom prst="rect">
              <a:avLst/>
            </a:prstGeom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A7A816BE-CE41-4005-9FA0-C390EABC085E}"/>
              </a:ext>
            </a:extLst>
          </p:cNvPr>
          <p:cNvSpPr txBox="1">
            <a:spLocks/>
          </p:cNvSpPr>
          <p:nvPr/>
        </p:nvSpPr>
        <p:spPr>
          <a:xfrm>
            <a:off x="1284933" y="268277"/>
            <a:ext cx="9710056" cy="61709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3100" b="1" kern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Défis opérationnels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293C2A-036B-BA0D-A271-1542B6285C19}"/>
              </a:ext>
            </a:extLst>
          </p:cNvPr>
          <p:cNvSpPr txBox="1"/>
          <p:nvPr/>
        </p:nvSpPr>
        <p:spPr>
          <a:xfrm>
            <a:off x="1407886" y="1843950"/>
            <a:ext cx="9710056" cy="36009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Mobilisation davantage de ressources financières et matérielles pour assurer une plus grande couverture du territoire national, 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Amélioration les conditions de service pour les jeunes et les encadreurs.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Densification du réseau des partenaires nationaux et internationaux. 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Construction des infrastructures de formation.</a:t>
            </a:r>
          </a:p>
        </p:txBody>
      </p:sp>
    </p:spTree>
    <p:extLst>
      <p:ext uri="{BB962C8B-B14F-4D97-AF65-F5344CB8AC3E}">
        <p14:creationId xmlns:p14="http://schemas.microsoft.com/office/powerpoint/2010/main" val="184425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AD231F5-B63A-2D30-D86C-B3BAAC41EF2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F340F8D-7A98-5225-E3CE-F42E5A029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77D6183-1719-BF70-BD96-769F98A4F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68" y="50799"/>
              <a:ext cx="582264" cy="538738"/>
            </a:xfrm>
            <a:prstGeom prst="rect">
              <a:avLst/>
            </a:prstGeom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185B730F-E899-9712-BAE5-C05E8333BD76}"/>
              </a:ext>
            </a:extLst>
          </p:cNvPr>
          <p:cNvSpPr txBox="1">
            <a:spLocks/>
          </p:cNvSpPr>
          <p:nvPr/>
        </p:nvSpPr>
        <p:spPr>
          <a:xfrm>
            <a:off x="2084613" y="280990"/>
            <a:ext cx="8432799" cy="61709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3100" b="1" kern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Opportunités de levée des défis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88C04E-3DDE-58C9-96F6-89DD692A602D}"/>
              </a:ext>
            </a:extLst>
          </p:cNvPr>
          <p:cNvSpPr txBox="1"/>
          <p:nvPr/>
        </p:nvSpPr>
        <p:spPr>
          <a:xfrm>
            <a:off x="1527628" y="1259697"/>
            <a:ext cx="95467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Engagement de certaines Collectivités Territoriales Décentralisées et des partenaires à accompagner l’ASCNPD.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L’élargissement des partenariats, tant au niveau national qu’international, ouvre la porte à des synergies fécondes et à un partage d’expériences enrichissantes.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Accompagnement constant des Tutelles techniques et financières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Arial Narrow" panose="020B0606020202030204" pitchFamily="34" charset="0"/>
              </a:rPr>
              <a:t>Engagement de plusieurs formateurs nationaux à accompagner la formation.</a:t>
            </a:r>
          </a:p>
        </p:txBody>
      </p:sp>
    </p:spTree>
    <p:extLst>
      <p:ext uri="{BB962C8B-B14F-4D97-AF65-F5344CB8AC3E}">
        <p14:creationId xmlns:p14="http://schemas.microsoft.com/office/powerpoint/2010/main" val="399208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7FE53EC-DB6D-DAA4-902E-CD9352E2688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33F5F2C-4C55-7C26-F880-490DBA301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174E413-A204-9D26-103B-1A48418E5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68" y="50799"/>
              <a:ext cx="582264" cy="538738"/>
            </a:xfrm>
            <a:prstGeom prst="rect">
              <a:avLst/>
            </a:prstGeom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42BADC2F-DC8D-B563-43DC-21F5E4990276}"/>
              </a:ext>
            </a:extLst>
          </p:cNvPr>
          <p:cNvSpPr txBox="1">
            <a:spLocks/>
          </p:cNvSpPr>
          <p:nvPr/>
        </p:nvSpPr>
        <p:spPr>
          <a:xfrm>
            <a:off x="2447895" y="338936"/>
            <a:ext cx="8069942" cy="61709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3100" b="1" kern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Attentes du terrain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7A0F54-B213-2632-C574-74DABFC0CEE7}"/>
              </a:ext>
            </a:extLst>
          </p:cNvPr>
          <p:cNvSpPr txBox="1"/>
          <p:nvPr/>
        </p:nvSpPr>
        <p:spPr>
          <a:xfrm>
            <a:off x="991446" y="1518703"/>
            <a:ext cx="104748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800" dirty="0">
                <a:latin typeface="Arial Narrow" panose="020B0606020202030204" pitchFamily="34" charset="0"/>
              </a:rPr>
              <a:t>Poursuite de l’engagement constant et permanent des Collaborateurs du MINJEC et des nombreux Jeunes dynamiques qui se sont toujours illustrés positivement dans les activités d l'Agence.</a:t>
            </a:r>
          </a:p>
          <a:p>
            <a:pPr marL="457200" lvl="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800" dirty="0">
                <a:latin typeface="Arial Narrow" panose="020B0606020202030204" pitchFamily="34" charset="0"/>
              </a:rPr>
              <a:t>Aider l’Agence à assurer la sélection des bonnes cibles et au suivi et évaluation des formations.</a:t>
            </a:r>
          </a:p>
          <a:p>
            <a:pPr marL="457200" lvl="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sz="2800" dirty="0">
                <a:latin typeface="Arial Narrow" panose="020B0606020202030204" pitchFamily="34" charset="0"/>
              </a:rPr>
              <a:t>Aider l’Agence dans la prospection des structures d’accueil des volontaires.</a:t>
            </a:r>
          </a:p>
        </p:txBody>
      </p:sp>
    </p:spTree>
    <p:extLst>
      <p:ext uri="{BB962C8B-B14F-4D97-AF65-F5344CB8AC3E}">
        <p14:creationId xmlns:p14="http://schemas.microsoft.com/office/powerpoint/2010/main" val="228953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355D667-7F74-910D-65CE-6E2E04AD10C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0D679EC-6D41-6021-CAC2-729B5551D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1CCEEB15-E11A-4449-0217-810248B25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68" y="50799"/>
              <a:ext cx="582264" cy="538738"/>
            </a:xfrm>
            <a:prstGeom prst="rect">
              <a:avLst/>
            </a:prstGeom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41AC3F27-5E9F-A6A8-5C28-7C55FE3BFCE2}"/>
              </a:ext>
            </a:extLst>
          </p:cNvPr>
          <p:cNvSpPr txBox="1">
            <a:spLocks/>
          </p:cNvSpPr>
          <p:nvPr/>
        </p:nvSpPr>
        <p:spPr>
          <a:xfrm>
            <a:off x="2002972" y="215547"/>
            <a:ext cx="8186056" cy="61709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3100" b="1" kern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Recommandations clés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6227E8-DA92-FDDB-85DD-BD65078AA078}"/>
              </a:ext>
            </a:extLst>
          </p:cNvPr>
          <p:cNvSpPr txBox="1"/>
          <p:nvPr/>
        </p:nvSpPr>
        <p:spPr>
          <a:xfrm>
            <a:off x="999310" y="1721662"/>
            <a:ext cx="979931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168275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Arial Narrow" panose="020B0606020202030204" pitchFamily="34" charset="0"/>
              </a:rPr>
              <a:t>Coordination : </a:t>
            </a:r>
            <a:r>
              <a:rPr lang="fr-FR" sz="2800" dirty="0">
                <a:latin typeface="Arial Narrow" panose="020B0606020202030204" pitchFamily="34" charset="0"/>
              </a:rPr>
              <a:t>Faciliter l’accompagnement de l’Agence par les partenaires du Systèmes des Nations Unies.</a:t>
            </a:r>
          </a:p>
          <a:p>
            <a:pPr marL="342900" lvl="0" indent="-168275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Arial Narrow" panose="020B0606020202030204" pitchFamily="34" charset="0"/>
              </a:rPr>
              <a:t>Ajustement de la politique : </a:t>
            </a:r>
            <a:r>
              <a:rPr lang="fr-FR" sz="2800" dirty="0">
                <a:latin typeface="Arial Narrow" panose="020B0606020202030204" pitchFamily="34" charset="0"/>
              </a:rPr>
              <a:t>Développer un plaidoyer pour la défiscalisation des indemnités servies aux volontaires.</a:t>
            </a:r>
          </a:p>
          <a:p>
            <a:pPr marL="342900" lvl="0" indent="-168275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Arial Narrow" panose="020B0606020202030204" pitchFamily="34" charset="0"/>
              </a:rPr>
              <a:t>Renforcement institutionnel : </a:t>
            </a:r>
            <a:r>
              <a:rPr lang="fr-FR" sz="2800" dirty="0">
                <a:latin typeface="Arial Narrow" panose="020B0606020202030204" pitchFamily="34" charset="0"/>
              </a:rPr>
              <a:t>Accompagner l’ASCNPD dans le processus de valorisation des certificats délivrés dans le cadre du Service Civique national de Participation eau Développement.</a:t>
            </a:r>
          </a:p>
        </p:txBody>
      </p:sp>
    </p:spTree>
    <p:extLst>
      <p:ext uri="{BB962C8B-B14F-4D97-AF65-F5344CB8AC3E}">
        <p14:creationId xmlns:p14="http://schemas.microsoft.com/office/powerpoint/2010/main" val="5462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025D18-8E9B-8D9E-601F-7A8B875F0E8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04FD4E0-AD4E-F6E9-3FAD-A26E41307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4DDD3C4-7105-C31F-F4AA-022E2065B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68" y="50798"/>
              <a:ext cx="969675" cy="897189"/>
            </a:xfrm>
            <a:prstGeom prst="rect">
              <a:avLst/>
            </a:prstGeom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C5FB8FA7-69AE-01A8-FB86-0D0B8A8E0758}"/>
              </a:ext>
            </a:extLst>
          </p:cNvPr>
          <p:cNvSpPr txBox="1">
            <a:spLocks/>
          </p:cNvSpPr>
          <p:nvPr/>
        </p:nvSpPr>
        <p:spPr>
          <a:xfrm>
            <a:off x="1410123" y="221433"/>
            <a:ext cx="10145485" cy="61709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3100" b="1" kern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Contribution au Forum National de la jeunesse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939000-CBA1-A703-89BE-3D0A7F66BE65}"/>
              </a:ext>
            </a:extLst>
          </p:cNvPr>
          <p:cNvSpPr txBox="1"/>
          <p:nvPr/>
        </p:nvSpPr>
        <p:spPr>
          <a:xfrm>
            <a:off x="783771" y="970552"/>
            <a:ext cx="109582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fr-FR" sz="2700" dirty="0">
                <a:latin typeface="Arial Narrow" panose="020B0606020202030204" pitchFamily="34" charset="0"/>
              </a:rPr>
              <a:t>La contribution de l’Agence du Service Civique National de Participation au Développement se traduit par :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700" dirty="0">
                <a:latin typeface="Arial Narrow" panose="020B0606020202030204" pitchFamily="34" charset="0"/>
              </a:rPr>
              <a:t>La participation active à la validation et à l’adoption du Plan Jeunesse, garantissant que les aspirations des jeunes soient pleinement intégrées aux politiques nationales.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700" dirty="0">
                <a:latin typeface="Arial Narrow" panose="020B0606020202030204" pitchFamily="34" charset="0"/>
              </a:rPr>
              <a:t>L’identification des priorités consensuelles qui doivent guider l’action collective en faveur de la jeunesse camerounaise, dans un esprit de dialogue et de cohésion.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fr-FR" sz="2700" dirty="0">
                <a:latin typeface="Arial Narrow" panose="020B0606020202030204" pitchFamily="34" charset="0"/>
              </a:rPr>
              <a:t>Ainsi, l’ASCNPD se positionne comme un véritable pilier de la citoyenneté active et de l’insertion socio-économique des jeunes, offrant à chacun la possibilité de devenir acteur du développement national.</a:t>
            </a:r>
          </a:p>
        </p:txBody>
      </p:sp>
    </p:spTree>
    <p:extLst>
      <p:ext uri="{BB962C8B-B14F-4D97-AF65-F5344CB8AC3E}">
        <p14:creationId xmlns:p14="http://schemas.microsoft.com/office/powerpoint/2010/main" val="351333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AA26B1-64D2-166D-EF45-75B9B2BAC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6FE739F-FD51-75A9-5217-A3F3DF4CD1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3" y="148617"/>
            <a:ext cx="2093342" cy="1936857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849ED1C4-B8A5-5674-3F0E-72D1EC1EC003}"/>
              </a:ext>
            </a:extLst>
          </p:cNvPr>
          <p:cNvSpPr txBox="1">
            <a:spLocks/>
          </p:cNvSpPr>
          <p:nvPr/>
        </p:nvSpPr>
        <p:spPr>
          <a:xfrm>
            <a:off x="2786354" y="1958586"/>
            <a:ext cx="6030012" cy="134861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kern="0" cap="all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MERCI POUR VOTRE </a:t>
            </a:r>
          </a:p>
          <a:p>
            <a:pPr algn="ctr"/>
            <a:r>
              <a:rPr lang="fr-FR" sz="3600" b="1" kern="0" cap="all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AIMABLE ATTENTION</a:t>
            </a:r>
            <a:endParaRPr lang="fr-FR" sz="1600" b="1" kern="0" cap="all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0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77AE707F-5209-14CF-162E-F08400001D1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6EF6BD1-00B9-501D-2C24-6DA45096F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8FBC040-AF30-83BF-5D6B-6ACBD8CEF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68" y="50799"/>
              <a:ext cx="1125120" cy="1041014"/>
            </a:xfrm>
            <a:prstGeom prst="rect">
              <a:avLst/>
            </a:prstGeom>
          </p:spPr>
        </p:pic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B29057DE-E3F7-E326-1DA6-67C91E799EE5}"/>
              </a:ext>
            </a:extLst>
          </p:cNvPr>
          <p:cNvSpPr txBox="1">
            <a:spLocks/>
          </p:cNvSpPr>
          <p:nvPr/>
        </p:nvSpPr>
        <p:spPr>
          <a:xfrm>
            <a:off x="1801294" y="234635"/>
            <a:ext cx="9581535" cy="538739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2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Mandat institutionnel et base juridique de L’ASCNPD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B4FA0E-534A-28FA-5611-291BEC57F253}"/>
              </a:ext>
            </a:extLst>
          </p:cNvPr>
          <p:cNvSpPr txBox="1"/>
          <p:nvPr/>
        </p:nvSpPr>
        <p:spPr>
          <a:xfrm>
            <a:off x="5297644" y="1038844"/>
            <a:ext cx="6710777" cy="56938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600"/>
              </a:spcBef>
              <a:spcAft>
                <a:spcPts val="600"/>
              </a:spcAft>
              <a:defRPr sz="28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sz="2700" dirty="0"/>
              <a:t>Textes législatifs et réglementaires</a:t>
            </a:r>
          </a:p>
          <a:p>
            <a:r>
              <a:rPr lang="fr-FR" sz="2700" dirty="0"/>
              <a:t>Loi n°2007/003 </a:t>
            </a:r>
            <a:r>
              <a:rPr lang="fr-FR" sz="2700" b="0" dirty="0"/>
              <a:t>du 13 juillet 2007 instituant le Service Civique National de Participation au Développement</a:t>
            </a:r>
          </a:p>
          <a:p>
            <a:r>
              <a:rPr lang="fr-FR" sz="2700" dirty="0"/>
              <a:t>Décret n°2010/384 </a:t>
            </a:r>
            <a:r>
              <a:rPr lang="fr-FR" sz="2700" b="0" dirty="0"/>
              <a:t>du 23 décembre 2010 portant création, organisation et fonctionnement de l’ASCNPD</a:t>
            </a:r>
          </a:p>
          <a:p>
            <a:r>
              <a:rPr lang="fr-FR" sz="2700" dirty="0"/>
              <a:t>Décret n°2012/086 </a:t>
            </a:r>
            <a:r>
              <a:rPr lang="fr-FR" sz="2700" b="0" dirty="0"/>
              <a:t>du 09 mars 2012 fixant les modalités et les conditions de participation, d'encadrement et de coopération au titre du SCNPD</a:t>
            </a:r>
          </a:p>
          <a:p>
            <a:r>
              <a:rPr lang="fr-FR" sz="2700" dirty="0"/>
              <a:t>Décret n°2018/630 </a:t>
            </a:r>
            <a:r>
              <a:rPr lang="fr-FR" sz="2700" b="0" dirty="0"/>
              <a:t>du 26 octobre 2018 portant réorganisation de l’ASCNPD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89E966-3EAC-E1B9-BA1B-901CE8351272}"/>
              </a:ext>
            </a:extLst>
          </p:cNvPr>
          <p:cNvSpPr/>
          <p:nvPr/>
        </p:nvSpPr>
        <p:spPr>
          <a:xfrm>
            <a:off x="250460" y="1359291"/>
            <a:ext cx="4790768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Mission : </a:t>
            </a:r>
            <a:r>
              <a:rPr lang="fr-FR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Mobiliser les énergies citoyennes pour le développement économique, social et culturel, et promouvoir civisme, discipline, tolérance et culture de la paix.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460" y="3977033"/>
            <a:ext cx="4790768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/>
              </a:defRPr>
            </a:pPr>
            <a:r>
              <a:rPr lang="fr-FR" sz="2800" b="1" dirty="0">
                <a:latin typeface="Arial Narrow" panose="020B0606020202030204" pitchFamily="34" charset="0"/>
              </a:rPr>
              <a:t>Classification</a:t>
            </a:r>
            <a:r>
              <a:rPr lang="fr-FR" sz="2800" dirty="0">
                <a:latin typeface="Arial Narrow" panose="020B0606020202030204" pitchFamily="34" charset="0"/>
              </a:rPr>
              <a:t> : </a:t>
            </a:r>
          </a:p>
          <a:p>
            <a:pPr marL="457200" indent="-1920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Calibri"/>
              </a:defRPr>
            </a:pPr>
            <a:r>
              <a:rPr lang="fr-FR" sz="2800" dirty="0">
                <a:latin typeface="Arial Narrow" panose="020B0606020202030204" pitchFamily="34" charset="0"/>
              </a:rPr>
              <a:t>Structure sous-tutelle du MINJEC</a:t>
            </a:r>
          </a:p>
          <a:p>
            <a:pPr marL="457200" indent="-1920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Calibri"/>
              </a:defRPr>
            </a:pPr>
            <a:r>
              <a:rPr lang="fr-FR" sz="2800" dirty="0">
                <a:latin typeface="Arial Narrow" panose="020B0606020202030204" pitchFamily="34" charset="0"/>
              </a:rPr>
              <a:t>Établissement Public Administratif de 5</a:t>
            </a:r>
            <a:r>
              <a:rPr lang="fr-FR" sz="2800" baseline="30000" dirty="0">
                <a:latin typeface="Arial Narrow" panose="020B0606020202030204" pitchFamily="34" charset="0"/>
              </a:rPr>
              <a:t>ème</a:t>
            </a:r>
            <a:r>
              <a:rPr lang="fr-FR" sz="2800" dirty="0">
                <a:latin typeface="Arial Narrow" panose="020B0606020202030204" pitchFamily="34" charset="0"/>
              </a:rPr>
              <a:t> catégorie</a:t>
            </a:r>
            <a:endParaRPr lang="fr-FR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6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B5E63FF-6A6D-AD2B-E3F6-A95A21CC0DD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41E3897-5D5B-3E9F-B97A-A1EAAB9FB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1638799-7274-A809-B387-1B3924B2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68" y="50799"/>
              <a:ext cx="582264" cy="538738"/>
            </a:xfrm>
            <a:prstGeom prst="rect">
              <a:avLst/>
            </a:prstGeom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B5F3EAA9-77A9-2D21-CFCB-C4E5FBC55087}"/>
              </a:ext>
            </a:extLst>
          </p:cNvPr>
          <p:cNvSpPr txBox="1">
            <a:spLocks/>
          </p:cNvSpPr>
          <p:nvPr/>
        </p:nvSpPr>
        <p:spPr>
          <a:xfrm>
            <a:off x="2267368" y="436166"/>
            <a:ext cx="8181473" cy="492348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>
            <a:defPPr>
              <a:defRPr lang="en-US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2800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Alignement stratégique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6D1D03-506C-3E91-4914-DBC92DDDEF37}"/>
              </a:ext>
            </a:extLst>
          </p:cNvPr>
          <p:cNvSpPr txBox="1"/>
          <p:nvPr/>
        </p:nvSpPr>
        <p:spPr>
          <a:xfrm>
            <a:off x="590388" y="1492388"/>
            <a:ext cx="11024096" cy="4462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Arial Narrow" panose="020B0606020202030204" pitchFamily="34" charset="0"/>
              </a:rPr>
              <a:t>Les Hautes Instructions du Chef de l’État : </a:t>
            </a:r>
            <a:r>
              <a:rPr lang="fr-FR" sz="2800" dirty="0">
                <a:latin typeface="Arial Narrow" panose="020B0606020202030204" pitchFamily="34" charset="0"/>
              </a:rPr>
              <a:t>Promotion du civisme et de la jeunesse comme levier du développement.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Arial Narrow" panose="020B0606020202030204" pitchFamily="34" charset="0"/>
              </a:rPr>
              <a:t>La SND30 :</a:t>
            </a:r>
            <a:r>
              <a:rPr lang="fr-FR" sz="2800" dirty="0">
                <a:latin typeface="Arial Narrow" panose="020B0606020202030204" pitchFamily="34" charset="0"/>
              </a:rPr>
              <a:t> Contribution à la constitution du capital humain et à la citoyenneté responsable.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Arial Narrow" panose="020B0606020202030204" pitchFamily="34" charset="0"/>
              </a:rPr>
              <a:t>Programmes du MINJEC : 280 </a:t>
            </a:r>
            <a:r>
              <a:rPr lang="fr-FR" sz="2800" dirty="0">
                <a:latin typeface="Arial Narrow" panose="020B0606020202030204" pitchFamily="34" charset="0"/>
              </a:rPr>
              <a:t>(Education civique et volontariat), </a:t>
            </a:r>
            <a:r>
              <a:rPr lang="fr-FR" sz="2800" b="1" dirty="0">
                <a:latin typeface="Arial Narrow" panose="020B0606020202030204" pitchFamily="34" charset="0"/>
              </a:rPr>
              <a:t>283 </a:t>
            </a:r>
            <a:r>
              <a:rPr lang="fr-FR" sz="2800" dirty="0">
                <a:latin typeface="Arial Narrow" panose="020B0606020202030204" pitchFamily="34" charset="0"/>
              </a:rPr>
              <a:t>(Gouvernance et appui institutionnel au MINJEC).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b="1" dirty="0">
                <a:latin typeface="Arial Narrow" panose="020B0606020202030204" pitchFamily="34" charset="0"/>
              </a:rPr>
              <a:t>La Politique Nationale de la Jeunesse / Plan Jeunesse : </a:t>
            </a:r>
            <a:r>
              <a:rPr lang="fr-FR" sz="2800" dirty="0">
                <a:latin typeface="Arial Narrow" panose="020B0606020202030204" pitchFamily="34" charset="0"/>
              </a:rPr>
              <a:t>Appui au pilier Éducation civique et volontariat.</a:t>
            </a:r>
          </a:p>
        </p:txBody>
      </p:sp>
    </p:spTree>
    <p:extLst>
      <p:ext uri="{BB962C8B-B14F-4D97-AF65-F5344CB8AC3E}">
        <p14:creationId xmlns:p14="http://schemas.microsoft.com/office/powerpoint/2010/main" val="200043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0B8E870-F92A-D5E9-3317-7A54312B1A5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8BD6E8F-867F-2A28-0313-B8D295123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26CB33A-8969-B447-85DA-C83CBA727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68" y="50799"/>
              <a:ext cx="582264" cy="538738"/>
            </a:xfrm>
            <a:prstGeom prst="rect">
              <a:avLst/>
            </a:prstGeom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180CD532-9301-FCE4-DB7D-C067927EE6C5}"/>
              </a:ext>
            </a:extLst>
          </p:cNvPr>
          <p:cNvSpPr txBox="1">
            <a:spLocks/>
          </p:cNvSpPr>
          <p:nvPr/>
        </p:nvSpPr>
        <p:spPr>
          <a:xfrm>
            <a:off x="1997242" y="320167"/>
            <a:ext cx="8197516" cy="538739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4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Interventions clés et actions phares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A37E3D7-F0CF-7CDC-464A-A519959AF1BE}"/>
              </a:ext>
            </a:extLst>
          </p:cNvPr>
          <p:cNvSpPr txBox="1">
            <a:spLocks/>
          </p:cNvSpPr>
          <p:nvPr/>
        </p:nvSpPr>
        <p:spPr>
          <a:xfrm>
            <a:off x="1997241" y="1708494"/>
            <a:ext cx="8510337" cy="53873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4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Dispositif de formation en période obligatoire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9A638A9-40F1-6708-0706-F6C1491E8117}"/>
              </a:ext>
            </a:extLst>
          </p:cNvPr>
          <p:cNvSpPr txBox="1">
            <a:spLocks/>
          </p:cNvSpPr>
          <p:nvPr/>
        </p:nvSpPr>
        <p:spPr>
          <a:xfrm>
            <a:off x="1997241" y="3055933"/>
            <a:ext cx="9168063" cy="53873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4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Dispositifs de formation en période de volontariat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6610B3C-6482-C8C1-75E0-183FAABE7350}"/>
              </a:ext>
            </a:extLst>
          </p:cNvPr>
          <p:cNvSpPr txBox="1">
            <a:spLocks/>
          </p:cNvSpPr>
          <p:nvPr/>
        </p:nvSpPr>
        <p:spPr>
          <a:xfrm>
            <a:off x="1997241" y="4351071"/>
            <a:ext cx="8983580" cy="53873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Dispositifs post-formation au Service Civique</a:t>
            </a:r>
          </a:p>
        </p:txBody>
      </p:sp>
    </p:spTree>
    <p:extLst>
      <p:ext uri="{BB962C8B-B14F-4D97-AF65-F5344CB8AC3E}">
        <p14:creationId xmlns:p14="http://schemas.microsoft.com/office/powerpoint/2010/main" val="22289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0B8E870-F92A-D5E9-3317-7A54312B1A52}"/>
              </a:ext>
            </a:extLst>
          </p:cNvPr>
          <p:cNvGrpSpPr/>
          <p:nvPr/>
        </p:nvGrpSpPr>
        <p:grpSpPr>
          <a:xfrm>
            <a:off x="0" y="-90848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8BD6E8F-867F-2A28-0313-B8D295123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26CB33A-8969-B447-85DA-C83CBA727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67" y="50799"/>
              <a:ext cx="900147" cy="832858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AC125582-2100-9434-8680-F76F16E6AB3B}"/>
              </a:ext>
            </a:extLst>
          </p:cNvPr>
          <p:cNvSpPr txBox="1"/>
          <p:nvPr/>
        </p:nvSpPr>
        <p:spPr>
          <a:xfrm>
            <a:off x="128584" y="986042"/>
            <a:ext cx="629003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Contenus : 1) </a:t>
            </a:r>
            <a:r>
              <a:rPr lang="fr-FR" sz="2400" dirty="0">
                <a:latin typeface="Arial Narrow" panose="020B0606020202030204" pitchFamily="34" charset="0"/>
              </a:rPr>
              <a:t>la formation au civisme, à l’éducation physique, sportive et culturelle ; </a:t>
            </a:r>
            <a:r>
              <a:rPr lang="fr-FR" sz="2400" b="1" dirty="0">
                <a:latin typeface="Arial Narrow" panose="020B0606020202030204" pitchFamily="34" charset="0"/>
              </a:rPr>
              <a:t>2)</a:t>
            </a:r>
            <a:r>
              <a:rPr lang="fr-FR" sz="2400" dirty="0">
                <a:latin typeface="Arial Narrow" panose="020B0606020202030204" pitchFamily="34" charset="0"/>
              </a:rPr>
              <a:t> la consolidation de la solidarité et de l’intégration nationales ; </a:t>
            </a:r>
            <a:r>
              <a:rPr lang="fr-FR" sz="2400" b="1" dirty="0">
                <a:latin typeface="Arial Narrow" panose="020B0606020202030204" pitchFamily="34" charset="0"/>
              </a:rPr>
              <a:t>3)</a:t>
            </a:r>
            <a:r>
              <a:rPr lang="fr-FR" sz="2400" dirty="0">
                <a:latin typeface="Arial Narrow" panose="020B0606020202030204" pitchFamily="34" charset="0"/>
              </a:rPr>
              <a:t> la formation au secourisme et à la protection civile ; 4) la sensibilisation à la protection de l’environnement. (Article 5 Loi 2007).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Durée : </a:t>
            </a:r>
            <a:r>
              <a:rPr lang="fr-FR" sz="2400" dirty="0">
                <a:latin typeface="Arial Narrow" panose="020B0606020202030204" pitchFamily="34" charset="0"/>
              </a:rPr>
              <a:t>60 jours.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Bénéficiaires : </a:t>
            </a:r>
          </a:p>
          <a:p>
            <a:pPr marL="352425" indent="-26352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Jeunes de 17–21 ans.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Importance stratégique : </a:t>
            </a:r>
          </a:p>
          <a:p>
            <a:pPr marL="352425" indent="-2555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Promotion du sentiment national et patriotique chez les jeunes.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A37E3D7-F0CF-7CDC-464A-A519959AF1BE}"/>
              </a:ext>
            </a:extLst>
          </p:cNvPr>
          <p:cNvSpPr txBox="1">
            <a:spLocks/>
          </p:cNvSpPr>
          <p:nvPr/>
        </p:nvSpPr>
        <p:spPr>
          <a:xfrm>
            <a:off x="1091615" y="-7281"/>
            <a:ext cx="8197516" cy="53873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40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Formation en période obligatoire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4D70401-4CE8-1481-CA92-F3E9A0403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42" b="23476"/>
          <a:stretch>
            <a:fillRect/>
          </a:stretch>
        </p:blipFill>
        <p:spPr>
          <a:xfrm>
            <a:off x="6577262" y="708177"/>
            <a:ext cx="5423739" cy="20747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A97CF13-2900-9112-4C7E-6BE98FF4883C}"/>
              </a:ext>
            </a:extLst>
          </p:cNvPr>
          <p:cNvGrpSpPr/>
          <p:nvPr/>
        </p:nvGrpSpPr>
        <p:grpSpPr>
          <a:xfrm>
            <a:off x="6577262" y="2959677"/>
            <a:ext cx="5550426" cy="3573457"/>
            <a:chOff x="6177695" y="3442441"/>
            <a:chExt cx="5949993" cy="309069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01FA6C8-10CD-5CD4-B533-BF6AB0020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7695" y="3442441"/>
              <a:ext cx="2340992" cy="155052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EF988CCA-A2C8-2701-041F-4C244FBA1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8687" y="3442441"/>
              <a:ext cx="3609001" cy="158796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E2FA75A-2961-ABD3-52AF-1D284E926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464" t="33518" r="58" b="1947"/>
            <a:stretch>
              <a:fillRect/>
            </a:stretch>
          </p:blipFill>
          <p:spPr>
            <a:xfrm>
              <a:off x="6177695" y="4991443"/>
              <a:ext cx="3801644" cy="154169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9C36BC76-9346-ABD3-2913-CA76FEB9D2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92" r="706" b="1101"/>
          <a:stretch>
            <a:fillRect/>
          </a:stretch>
        </p:blipFill>
        <p:spPr>
          <a:xfrm>
            <a:off x="9979339" y="4991443"/>
            <a:ext cx="2148349" cy="1541691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A03F5E99-A00E-83BE-AAAE-7428A9B025A7}"/>
              </a:ext>
            </a:extLst>
          </p:cNvPr>
          <p:cNvSpPr/>
          <p:nvPr/>
        </p:nvSpPr>
        <p:spPr>
          <a:xfrm>
            <a:off x="3672612" y="3429000"/>
            <a:ext cx="2053390" cy="11573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19 548 </a:t>
            </a:r>
            <a:endParaRPr lang="fr-CM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93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C8CE193-3EEB-D415-4AB5-4EECBD85A6E9}"/>
              </a:ext>
            </a:extLst>
          </p:cNvPr>
          <p:cNvGrpSpPr/>
          <p:nvPr/>
        </p:nvGrpSpPr>
        <p:grpSpPr>
          <a:xfrm>
            <a:off x="0" y="-50799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9B11CBD-E094-D216-854A-F56FA498F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5D2608C-8498-9704-1AD6-15C7D1A32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68" y="50798"/>
              <a:ext cx="979606" cy="9063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A6304BB7-D828-FDDC-71F0-6EEE4EC48BF0}"/>
              </a:ext>
            </a:extLst>
          </p:cNvPr>
          <p:cNvSpPr txBox="1"/>
          <p:nvPr/>
        </p:nvSpPr>
        <p:spPr>
          <a:xfrm>
            <a:off x="104274" y="1104967"/>
            <a:ext cx="5642250" cy="4909036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Contenu majeur : 1) </a:t>
            </a:r>
            <a:r>
              <a:rPr lang="fr-FR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développement des aptitudes à la création des activités génératrices de revenus ; </a:t>
            </a:r>
            <a:r>
              <a:rPr lang="fr-FR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fr-FR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formation professionnelle ; </a:t>
            </a:r>
            <a:r>
              <a:rPr lang="fr-FR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fr-FR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réalisation des travaux d’intérêt général dans les domaines d’activités du secteur public ou privé. </a:t>
            </a:r>
            <a:r>
              <a:rPr lang="fr-FR" sz="2400" b="1" dirty="0">
                <a:latin typeface="Arial Narrow" panose="020B0606020202030204" pitchFamily="34" charset="0"/>
              </a:rPr>
              <a:t>(Article 7 alinéa 2 Loi 2007).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Bénéficiaires : 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Jeunes de 21 - 40 ans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Importance stratégique : 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Renforcement de la cohésion sociale et accompagnement à l’insertion socio-économique des jeunes.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35BD643-D611-39AE-0BCD-1297568190C7}"/>
              </a:ext>
            </a:extLst>
          </p:cNvPr>
          <p:cNvSpPr txBox="1">
            <a:spLocks/>
          </p:cNvSpPr>
          <p:nvPr/>
        </p:nvSpPr>
        <p:spPr>
          <a:xfrm>
            <a:off x="1362542" y="121678"/>
            <a:ext cx="8197516" cy="53873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40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Formation des Volontaires Pionniers (A)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9F92E71-BD70-0104-5515-52D7C6DF4D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19"/>
          <a:stretch>
            <a:fillRect/>
          </a:stretch>
        </p:blipFill>
        <p:spPr>
          <a:xfrm>
            <a:off x="5926118" y="1072388"/>
            <a:ext cx="2863516" cy="253372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8CBB987-8204-E2F5-4FDF-4E35CBA668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19" r="8499"/>
          <a:stretch>
            <a:fillRect/>
          </a:stretch>
        </p:blipFill>
        <p:spPr>
          <a:xfrm>
            <a:off x="8884917" y="1072388"/>
            <a:ext cx="3127488" cy="253372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0F8A610-0B25-F98F-8322-8EE80C37D4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58" r="18429" b="15097"/>
          <a:stretch>
            <a:fillRect/>
          </a:stretch>
        </p:blipFill>
        <p:spPr>
          <a:xfrm>
            <a:off x="5926118" y="3825608"/>
            <a:ext cx="2863516" cy="226890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A8EB177-B141-0514-8EB6-956E37AA58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92" t="48909" r="41952"/>
          <a:stretch>
            <a:fillRect/>
          </a:stretch>
        </p:blipFill>
        <p:spPr>
          <a:xfrm>
            <a:off x="8884918" y="3825608"/>
            <a:ext cx="3127488" cy="226890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4B4CAAF-5A46-CBB0-6263-E6514F1E490D}"/>
              </a:ext>
            </a:extLst>
          </p:cNvPr>
          <p:cNvSpPr/>
          <p:nvPr/>
        </p:nvSpPr>
        <p:spPr>
          <a:xfrm>
            <a:off x="3693134" y="3533371"/>
            <a:ext cx="2053390" cy="11573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27 937</a:t>
            </a:r>
            <a:endParaRPr lang="fr-CM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237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ED7E0-7519-B1D8-1703-4B3C811C7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5D97414-5509-15F7-C327-7679BE8A6C9A}"/>
              </a:ext>
            </a:extLst>
          </p:cNvPr>
          <p:cNvGrpSpPr/>
          <p:nvPr/>
        </p:nvGrpSpPr>
        <p:grpSpPr>
          <a:xfrm>
            <a:off x="0" y="-50799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6345734-85BE-1FBF-E7AE-E32D300DD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8A99D66-E36F-0464-2451-3DEA2C737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68" y="50798"/>
              <a:ext cx="979606" cy="906377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8EBA8FA6-FECF-2BBA-8767-8EB6D23B4D9F}"/>
              </a:ext>
            </a:extLst>
          </p:cNvPr>
          <p:cNvSpPr txBox="1"/>
          <p:nvPr/>
        </p:nvSpPr>
        <p:spPr>
          <a:xfrm>
            <a:off x="104274" y="1078853"/>
            <a:ext cx="5642250" cy="3431709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Contenu majeur :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Identique à celui des Volontaires Pionniers.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Bénéficiaires : 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Jeunes de 21 - 40 ans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Importance stratégique : 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Renforcement de la cohésion sociale et accompagnement à l’insertion socio-économique des jeunes.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45FBD54-FB09-C419-637E-2E9BF52A0F95}"/>
              </a:ext>
            </a:extLst>
          </p:cNvPr>
          <p:cNvSpPr txBox="1">
            <a:spLocks/>
          </p:cNvSpPr>
          <p:nvPr/>
        </p:nvSpPr>
        <p:spPr>
          <a:xfrm>
            <a:off x="1362541" y="121678"/>
            <a:ext cx="9257333" cy="53873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32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Formation des Volontaires de Production (B)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F74A2BD-00B4-A203-15F5-DFA1581477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19"/>
          <a:stretch>
            <a:fillRect/>
          </a:stretch>
        </p:blipFill>
        <p:spPr>
          <a:xfrm>
            <a:off x="5926118" y="1072388"/>
            <a:ext cx="2863516" cy="25337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0AA951-3EA1-EDD8-EB90-CEFC7E080A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19" r="8499"/>
          <a:stretch>
            <a:fillRect/>
          </a:stretch>
        </p:blipFill>
        <p:spPr>
          <a:xfrm>
            <a:off x="8884917" y="1072388"/>
            <a:ext cx="2863516" cy="253372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33B0BED-CC1A-93E6-5ADE-FAE136625A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58" r="18429" b="15097"/>
          <a:stretch>
            <a:fillRect/>
          </a:stretch>
        </p:blipFill>
        <p:spPr>
          <a:xfrm>
            <a:off x="5926118" y="3825608"/>
            <a:ext cx="2863516" cy="226890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5CC983B-1D27-6EBE-696B-495668858D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92" t="48909" r="41952"/>
          <a:stretch>
            <a:fillRect/>
          </a:stretch>
        </p:blipFill>
        <p:spPr>
          <a:xfrm>
            <a:off x="8884918" y="3825608"/>
            <a:ext cx="3127488" cy="226890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5CA06EF-34BF-5E49-F34F-ACBB5913B905}"/>
              </a:ext>
            </a:extLst>
          </p:cNvPr>
          <p:cNvSpPr/>
          <p:nvPr/>
        </p:nvSpPr>
        <p:spPr>
          <a:xfrm>
            <a:off x="3083374" y="4960060"/>
            <a:ext cx="2053390" cy="11573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1 709</a:t>
            </a:r>
            <a:endParaRPr lang="fr-CM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510211-727C-3B0D-9102-C7118D46151A}"/>
              </a:ext>
            </a:extLst>
          </p:cNvPr>
          <p:cNvSpPr/>
          <p:nvPr/>
        </p:nvSpPr>
        <p:spPr>
          <a:xfrm>
            <a:off x="641684" y="4660432"/>
            <a:ext cx="1652337" cy="1959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Laba</a:t>
            </a:r>
          </a:p>
          <a:p>
            <a:pPr algn="just"/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Langui</a:t>
            </a:r>
          </a:p>
          <a:p>
            <a:pPr algn="just"/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Mbalang</a:t>
            </a:r>
          </a:p>
          <a:p>
            <a:pPr algn="just"/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Ndog Pô</a:t>
            </a:r>
          </a:p>
          <a:p>
            <a:pPr algn="just"/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Djoum</a:t>
            </a:r>
          </a:p>
          <a:p>
            <a:pPr algn="just"/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Galim</a:t>
            </a:r>
            <a:endParaRPr lang="fr-CM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3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277C-AFE6-2EB6-6B00-35EE6A3D5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DB3A811-383D-37AE-5DF9-EC1174FAABB3}"/>
              </a:ext>
            </a:extLst>
          </p:cNvPr>
          <p:cNvGrpSpPr/>
          <p:nvPr/>
        </p:nvGrpSpPr>
        <p:grpSpPr>
          <a:xfrm>
            <a:off x="0" y="-50799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25D2BC3-BAD4-4629-1842-5BC81F0E2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D0D6815-D44D-88B6-F6BF-454B1E54A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74" y="0"/>
              <a:ext cx="1159031" cy="1072389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314FC81F-0FD0-AB9D-52C2-04CC3DCE56D9}"/>
              </a:ext>
            </a:extLst>
          </p:cNvPr>
          <p:cNvSpPr txBox="1"/>
          <p:nvPr/>
        </p:nvSpPr>
        <p:spPr>
          <a:xfrm>
            <a:off x="222695" y="1691796"/>
            <a:ext cx="5642250" cy="3801041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Contenu majeur :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Accomplissement des missions de volontariat de Service Civique auprès des structures d’accueil.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Bénéficiaires : 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Jeunes de 21 - 40 ans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Importance stratégique : 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Valorisation des compétences et savoir-faire des jeunes.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05B9DE7-2457-F9AD-905C-55BDB1AD2FC3}"/>
              </a:ext>
            </a:extLst>
          </p:cNvPr>
          <p:cNvSpPr txBox="1">
            <a:spLocks/>
          </p:cNvSpPr>
          <p:nvPr/>
        </p:nvSpPr>
        <p:spPr>
          <a:xfrm>
            <a:off x="1169736" y="224748"/>
            <a:ext cx="11109676" cy="53873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26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Formation des Volontaires de Valorisation des Compétences (C)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4DB19E3-F218-8D48-2319-D8F23AD78B35}"/>
              </a:ext>
            </a:extLst>
          </p:cNvPr>
          <p:cNvSpPr/>
          <p:nvPr/>
        </p:nvSpPr>
        <p:spPr>
          <a:xfrm>
            <a:off x="3811555" y="3294744"/>
            <a:ext cx="2053390" cy="11573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255</a:t>
            </a:r>
            <a:endParaRPr lang="fr-CM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1462F12-7969-B6C4-0B4E-E2440F369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666" y="936028"/>
            <a:ext cx="2399077" cy="187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5FE4014-1A13-EF1A-C818-2A71BD9D0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228" y="2847449"/>
            <a:ext cx="2399077" cy="187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CC50199-BA3A-489A-C0CC-624C446FB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38" y="936028"/>
            <a:ext cx="2855996" cy="1810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C8EE78-EB85-F695-846C-85CAD0892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85" y="2797828"/>
            <a:ext cx="2855997" cy="196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54CD83E-0895-E68E-0945-8CD6FAD4E6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228" y="4758870"/>
            <a:ext cx="2399077" cy="204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4E1C3C-F31B-74B8-4718-4042FB3CCD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84" y="4845505"/>
            <a:ext cx="2855995" cy="1961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7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03909-EB5B-8994-5DF8-D5ACAB425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DB1C43A-09B6-ABCB-1E41-F8E3C04F3E93}"/>
              </a:ext>
            </a:extLst>
          </p:cNvPr>
          <p:cNvGrpSpPr/>
          <p:nvPr/>
        </p:nvGrpSpPr>
        <p:grpSpPr>
          <a:xfrm>
            <a:off x="0" y="-50799"/>
            <a:ext cx="12192000" cy="6858000"/>
            <a:chOff x="0" y="0"/>
            <a:chExt cx="12192000" cy="6858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E6F87C0-5975-C752-6B57-41F4496C0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655B743-07B3-60BB-92E2-F42E2D0FA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74" y="0"/>
              <a:ext cx="1159031" cy="1072389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6A36BD7F-6F2E-4AEB-6D95-3FDF8F4F16A2}"/>
              </a:ext>
            </a:extLst>
          </p:cNvPr>
          <p:cNvSpPr txBox="1"/>
          <p:nvPr/>
        </p:nvSpPr>
        <p:spPr>
          <a:xfrm>
            <a:off x="179594" y="1520922"/>
            <a:ext cx="5378277" cy="4909036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Contenu majeur :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Chantiers nationaux et internationaux de TIG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Campagnes de sensibilisation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Participation aux Fêtes officielles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Participation aux rencontres citoyennes et patriotiques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Bénéficiaires : 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Anciens Appelés et Volontaires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Autres Jeunes de 17 ans et plus.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latin typeface="Arial Narrow" panose="020B0606020202030204" pitchFamily="34" charset="0"/>
              </a:rPr>
              <a:t>Importance stratégique : </a:t>
            </a:r>
          </a:p>
          <a:p>
            <a:pPr marL="457200" indent="-280988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 Narrow" panose="020B0606020202030204" pitchFamily="34" charset="0"/>
              </a:rPr>
              <a:t>Renforcement de la culture civique.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EF1C3D7-9116-7933-60D0-D2A5F0987648}"/>
              </a:ext>
            </a:extLst>
          </p:cNvPr>
          <p:cNvSpPr txBox="1">
            <a:spLocks/>
          </p:cNvSpPr>
          <p:nvPr/>
        </p:nvSpPr>
        <p:spPr>
          <a:xfrm>
            <a:off x="1169736" y="224748"/>
            <a:ext cx="11109676" cy="53873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26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  formation en Service Civique National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3F98BD-2E00-BB4D-6D34-172D2267B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61"/>
          <a:stretch>
            <a:fillRect/>
          </a:stretch>
        </p:blipFill>
        <p:spPr>
          <a:xfrm>
            <a:off x="5737465" y="888975"/>
            <a:ext cx="3388773" cy="16840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84FBA8-3796-1E97-FF99-68CB37574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6057" r="8667"/>
          <a:stretch>
            <a:fillRect/>
          </a:stretch>
        </p:blipFill>
        <p:spPr>
          <a:xfrm>
            <a:off x="5737465" y="4232179"/>
            <a:ext cx="6454535" cy="25750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652903A-052D-155E-7C1A-85A567BE0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465" y="2644331"/>
            <a:ext cx="3388773" cy="155255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D7EDB51-5A00-9C92-9CDE-9520087E38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574"/>
          <a:stretch>
            <a:fillRect/>
          </a:stretch>
        </p:blipFill>
        <p:spPr>
          <a:xfrm>
            <a:off x="9274629" y="843185"/>
            <a:ext cx="2784379" cy="17298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71E3FFF-E474-6286-3976-73D08F0759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830"/>
          <a:stretch>
            <a:fillRect/>
          </a:stretch>
        </p:blipFill>
        <p:spPr>
          <a:xfrm>
            <a:off x="9274629" y="2652723"/>
            <a:ext cx="2784379" cy="15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245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990</Words>
  <Application>Microsoft Office PowerPoint</Application>
  <PresentationFormat>Grand écran</PresentationFormat>
  <Paragraphs>129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Baloa Gongue Kouebo</dc:creator>
  <cp:lastModifiedBy>237677632750</cp:lastModifiedBy>
  <cp:revision>17</cp:revision>
  <cp:lastPrinted>2026-01-13T14:33:27Z</cp:lastPrinted>
  <dcterms:created xsi:type="dcterms:W3CDTF">2026-01-08T11:06:56Z</dcterms:created>
  <dcterms:modified xsi:type="dcterms:W3CDTF">2026-01-13T16:32:05Z</dcterms:modified>
</cp:coreProperties>
</file>